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396" r:id="rId2"/>
    <p:sldId id="566" r:id="rId3"/>
    <p:sldId id="259" r:id="rId4"/>
    <p:sldId id="260" r:id="rId5"/>
    <p:sldId id="261" r:id="rId6"/>
    <p:sldId id="262" r:id="rId7"/>
    <p:sldId id="263" r:id="rId8"/>
    <p:sldId id="264" r:id="rId9"/>
    <p:sldId id="265" r:id="rId10"/>
    <p:sldId id="568"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501" r:id="rId24"/>
    <p:sldId id="323" r:id="rId25"/>
    <p:sldId id="319" r:id="rId26"/>
    <p:sldId id="451" r:id="rId27"/>
    <p:sldId id="424" r:id="rId28"/>
    <p:sldId id="425" r:id="rId29"/>
    <p:sldId id="328" r:id="rId30"/>
    <p:sldId id="329" r:id="rId31"/>
    <p:sldId id="330" r:id="rId32"/>
    <p:sldId id="547" r:id="rId33"/>
    <p:sldId id="457" r:id="rId34"/>
    <p:sldId id="463" r:id="rId35"/>
    <p:sldId id="460" r:id="rId36"/>
    <p:sldId id="550" r:id="rId37"/>
    <p:sldId id="543" r:id="rId38"/>
    <p:sldId id="479" r:id="rId39"/>
    <p:sldId id="552" r:id="rId40"/>
    <p:sldId id="304" r:id="rId41"/>
    <p:sldId id="305" r:id="rId42"/>
    <p:sldId id="306" r:id="rId43"/>
    <p:sldId id="307" r:id="rId44"/>
    <p:sldId id="308" r:id="rId45"/>
    <p:sldId id="309" r:id="rId46"/>
    <p:sldId id="311" r:id="rId47"/>
    <p:sldId id="310" r:id="rId48"/>
    <p:sldId id="312" r:id="rId49"/>
    <p:sldId id="313" r:id="rId50"/>
    <p:sldId id="553" r:id="rId51"/>
    <p:sldId id="554" r:id="rId52"/>
    <p:sldId id="558" r:id="rId53"/>
    <p:sldId id="559" r:id="rId54"/>
    <p:sldId id="560" r:id="rId55"/>
    <p:sldId id="561" r:id="rId56"/>
    <p:sldId id="321" r:id="rId57"/>
    <p:sldId id="322" r:id="rId58"/>
    <p:sldId id="562" r:id="rId59"/>
    <p:sldId id="324" r:id="rId60"/>
    <p:sldId id="325" r:id="rId61"/>
    <p:sldId id="326" r:id="rId62"/>
    <p:sldId id="327" r:id="rId63"/>
    <p:sldId id="563" r:id="rId64"/>
    <p:sldId id="564" r:id="rId65"/>
    <p:sldId id="565" r:id="rId66"/>
    <p:sldId id="331" r:id="rId67"/>
    <p:sldId id="332" r:id="rId68"/>
    <p:sldId id="333" r:id="rId69"/>
    <p:sldId id="334" r:id="rId70"/>
    <p:sldId id="335"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 Thapar" initials="AT" lastIdx="1" clrIdx="0">
    <p:extLst>
      <p:ext uri="{19B8F6BF-5375-455C-9EA6-DF929625EA0E}">
        <p15:presenceInfo xmlns:p15="http://schemas.microsoft.com/office/powerpoint/2012/main" userId="S::puria@westminster.ac.uk::741e082a-f927-43ac-a301-c6a2f40ff2d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426" autoAdjust="0"/>
  </p:normalViewPr>
  <p:slideViewPr>
    <p:cSldViewPr snapToGrid="0">
      <p:cViewPr varScale="1">
        <p:scale>
          <a:sx n="53" d="100"/>
          <a:sy n="53" d="100"/>
        </p:scale>
        <p:origin x="1176" y="44"/>
      </p:cViewPr>
      <p:guideLst/>
    </p:cSldViewPr>
  </p:slideViewPr>
  <p:notesTextViewPr>
    <p:cViewPr>
      <p:scale>
        <a:sx n="1" d="1"/>
        <a:sy n="1" d="1"/>
      </p:scale>
      <p:origin x="0" y="0"/>
    </p:cViewPr>
  </p:notesTextViewPr>
  <p:sorterViewPr>
    <p:cViewPr>
      <p:scale>
        <a:sx n="140" d="100"/>
        <a:sy n="14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2" Type="http://schemas.openxmlformats.org/officeDocument/2006/relationships/oleObject" Target="Book2"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Book2"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8.6137100509495135E-2"/>
          <c:y val="2.806255468066492E-2"/>
          <c:w val="0.89262106942514541"/>
          <c:h val="0.9383193350831146"/>
        </c:manualLayout>
      </c:layout>
      <c:lineChart>
        <c:grouping val="standard"/>
        <c:varyColors val="0"/>
        <c:ser>
          <c:idx val="0"/>
          <c:order val="0"/>
          <c:marker>
            <c:symbol val="none"/>
          </c:marker>
          <c:val>
            <c:numRef>
              <c:f>Sheet1!$D$1:$D$51</c:f>
              <c:numCache>
                <c:formatCode>General</c:formatCode>
                <c:ptCount val="51"/>
                <c:pt idx="0">
                  <c:v>7.2032698724234687E-4</c:v>
                </c:pt>
                <c:pt idx="1">
                  <c:v>1.1480464406208135E-3</c:v>
                </c:pt>
                <c:pt idx="2">
                  <c:v>1.795257654962659E-3</c:v>
                </c:pt>
                <c:pt idx="3">
                  <c:v>2.75442961028883E-3</c:v>
                </c:pt>
                <c:pt idx="4">
                  <c:v>4.1464280137884103E-3</c:v>
                </c:pt>
                <c:pt idx="5">
                  <c:v>6.1242673604022932E-3</c:v>
                </c:pt>
                <c:pt idx="6">
                  <c:v>8.8750685118888437E-3</c:v>
                </c:pt>
                <c:pt idx="7">
                  <c:v>1.2619055402198253E-2</c:v>
                </c:pt>
                <c:pt idx="8">
                  <c:v>1.7604331589914059E-2</c:v>
                </c:pt>
                <c:pt idx="9">
                  <c:v>2.4096268496514476E-2</c:v>
                </c:pt>
                <c:pt idx="10">
                  <c:v>3.2360677670403203E-2</c:v>
                </c:pt>
                <c:pt idx="11">
                  <c:v>4.2640568083113853E-2</c:v>
                </c:pt>
                <c:pt idx="12">
                  <c:v>5.5127197738014326E-2</c:v>
                </c:pt>
                <c:pt idx="13">
                  <c:v>6.9927243968840619E-2</c:v>
                </c:pt>
                <c:pt idx="14">
                  <c:v>8.702909497954267E-2</c:v>
                </c:pt>
                <c:pt idx="15">
                  <c:v>0.10627230080081904</c:v>
                </c:pt>
                <c:pt idx="16">
                  <c:v>0.12732487528499631</c:v>
                </c:pt>
                <c:pt idx="17">
                  <c:v>0.14967318352260556</c:v>
                </c:pt>
                <c:pt idx="18">
                  <c:v>0.17262841902996462</c:v>
                </c:pt>
                <c:pt idx="19">
                  <c:v>0.19535212989726589</c:v>
                </c:pt>
                <c:pt idx="20">
                  <c:v>0.21690100708934079</c:v>
                </c:pt>
                <c:pt idx="21">
                  <c:v>0.23628847899331926</c:v>
                </c:pt>
                <c:pt idx="22">
                  <c:v>0.25255797419015996</c:v>
                </c:pt>
                <c:pt idx="23">
                  <c:v>0.26486049377874521</c:v>
                </c:pt>
                <c:pt idx="24">
                  <c:v>0.27252782097369527</c:v>
                </c:pt>
                <c:pt idx="25">
                  <c:v>0.27513260717340188</c:v>
                </c:pt>
                <c:pt idx="26">
                  <c:v>0.27252782097369516</c:v>
                </c:pt>
                <c:pt idx="27">
                  <c:v>0.26486049377874499</c:v>
                </c:pt>
                <c:pt idx="28">
                  <c:v>0.25255797419015968</c:v>
                </c:pt>
                <c:pt idx="29">
                  <c:v>0.23628847899331884</c:v>
                </c:pt>
                <c:pt idx="30">
                  <c:v>0.21690100708934035</c:v>
                </c:pt>
                <c:pt idx="31">
                  <c:v>0.19535212989726541</c:v>
                </c:pt>
                <c:pt idx="32">
                  <c:v>0.17262841902996409</c:v>
                </c:pt>
                <c:pt idx="33">
                  <c:v>0.14967318352260506</c:v>
                </c:pt>
                <c:pt idx="34">
                  <c:v>0.12732487528499584</c:v>
                </c:pt>
                <c:pt idx="35">
                  <c:v>0.10627230080081855</c:v>
                </c:pt>
                <c:pt idx="36">
                  <c:v>8.7029094979542254E-2</c:v>
                </c:pt>
                <c:pt idx="37">
                  <c:v>6.9927243968840216E-2</c:v>
                </c:pt>
                <c:pt idx="38">
                  <c:v>5.5127197738013986E-2</c:v>
                </c:pt>
                <c:pt idx="39">
                  <c:v>4.2640568083113582E-2</c:v>
                </c:pt>
                <c:pt idx="40">
                  <c:v>3.2360677670402967E-2</c:v>
                </c:pt>
                <c:pt idx="41">
                  <c:v>2.4096268496514316E-2</c:v>
                </c:pt>
                <c:pt idx="42">
                  <c:v>1.7604331589913924E-2</c:v>
                </c:pt>
                <c:pt idx="43">
                  <c:v>1.2619055402198143E-2</c:v>
                </c:pt>
                <c:pt idx="44">
                  <c:v>8.8750685118887691E-3</c:v>
                </c:pt>
                <c:pt idx="45">
                  <c:v>6.124267360402242E-3</c:v>
                </c:pt>
                <c:pt idx="46">
                  <c:v>4.146428013788373E-3</c:v>
                </c:pt>
                <c:pt idx="47">
                  <c:v>2.7544296102888031E-3</c:v>
                </c:pt>
                <c:pt idx="48">
                  <c:v>1.7952576549626412E-3</c:v>
                </c:pt>
                <c:pt idx="49">
                  <c:v>1.1480464406208022E-3</c:v>
                </c:pt>
                <c:pt idx="50">
                  <c:v>7.2032698724233918E-4</c:v>
                </c:pt>
              </c:numCache>
            </c:numRef>
          </c:val>
          <c:smooth val="0"/>
          <c:extLst>
            <c:ext xmlns:c16="http://schemas.microsoft.com/office/drawing/2014/chart" uri="{C3380CC4-5D6E-409C-BE32-E72D297353CC}">
              <c16:uniqueId val="{00000000-E3C4-4AD3-BA25-71C96192A5F9}"/>
            </c:ext>
          </c:extLst>
        </c:ser>
        <c:dLbls>
          <c:showLegendKey val="0"/>
          <c:showVal val="0"/>
          <c:showCatName val="0"/>
          <c:showSerName val="0"/>
          <c:showPercent val="0"/>
          <c:showBubbleSize val="0"/>
        </c:dLbls>
        <c:smooth val="0"/>
        <c:axId val="34162176"/>
        <c:axId val="34163712"/>
      </c:lineChart>
      <c:catAx>
        <c:axId val="34162176"/>
        <c:scaling>
          <c:orientation val="minMax"/>
        </c:scaling>
        <c:delete val="1"/>
        <c:axPos val="b"/>
        <c:majorTickMark val="out"/>
        <c:minorTickMark val="none"/>
        <c:tickLblPos val="nextTo"/>
        <c:crossAx val="34163712"/>
        <c:crosses val="autoZero"/>
        <c:auto val="1"/>
        <c:lblAlgn val="ctr"/>
        <c:lblOffset val="100"/>
        <c:noMultiLvlLbl val="0"/>
      </c:catAx>
      <c:valAx>
        <c:axId val="34163712"/>
        <c:scaling>
          <c:orientation val="minMax"/>
        </c:scaling>
        <c:delete val="0"/>
        <c:axPos val="l"/>
        <c:title>
          <c:tx>
            <c:rich>
              <a:bodyPr rot="-5400000" vert="horz"/>
              <a:lstStyle/>
              <a:p>
                <a:pPr>
                  <a:defRPr/>
                </a:pPr>
                <a:r>
                  <a:rPr lang="en-US"/>
                  <a:t>Probability</a:t>
                </a:r>
              </a:p>
            </c:rich>
          </c:tx>
          <c:overlay val="0"/>
        </c:title>
        <c:numFmt formatCode="General" sourceLinked="1"/>
        <c:majorTickMark val="out"/>
        <c:minorTickMark val="none"/>
        <c:tickLblPos val="nextTo"/>
        <c:crossAx val="34162176"/>
        <c:crosses val="autoZero"/>
        <c:crossBetween val="between"/>
      </c:valAx>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marker>
            <c:symbol val="none"/>
          </c:marker>
          <c:val>
            <c:numRef>
              <c:f>Sheet1!$D$1:$D$51</c:f>
              <c:numCache>
                <c:formatCode>General</c:formatCode>
                <c:ptCount val="51"/>
                <c:pt idx="0">
                  <c:v>7.2032698724234687E-4</c:v>
                </c:pt>
                <c:pt idx="1">
                  <c:v>1.1480464406208135E-3</c:v>
                </c:pt>
                <c:pt idx="2">
                  <c:v>1.795257654962659E-3</c:v>
                </c:pt>
                <c:pt idx="3">
                  <c:v>2.75442961028883E-3</c:v>
                </c:pt>
                <c:pt idx="4">
                  <c:v>4.1464280137884103E-3</c:v>
                </c:pt>
                <c:pt idx="5">
                  <c:v>6.1242673604022932E-3</c:v>
                </c:pt>
                <c:pt idx="6">
                  <c:v>8.8750685118888437E-3</c:v>
                </c:pt>
                <c:pt idx="7">
                  <c:v>1.2619055402198253E-2</c:v>
                </c:pt>
                <c:pt idx="8">
                  <c:v>1.7604331589914059E-2</c:v>
                </c:pt>
                <c:pt idx="9">
                  <c:v>2.4096268496514476E-2</c:v>
                </c:pt>
                <c:pt idx="10">
                  <c:v>3.2360677670403203E-2</c:v>
                </c:pt>
                <c:pt idx="11">
                  <c:v>4.2640568083113853E-2</c:v>
                </c:pt>
                <c:pt idx="12">
                  <c:v>5.5127197738014326E-2</c:v>
                </c:pt>
                <c:pt idx="13">
                  <c:v>6.9927243968840619E-2</c:v>
                </c:pt>
                <c:pt idx="14">
                  <c:v>8.702909497954267E-2</c:v>
                </c:pt>
                <c:pt idx="15">
                  <c:v>0.10627230080081904</c:v>
                </c:pt>
                <c:pt idx="16">
                  <c:v>0.12732487528499631</c:v>
                </c:pt>
                <c:pt idx="17">
                  <c:v>0.14967318352260556</c:v>
                </c:pt>
                <c:pt idx="18">
                  <c:v>0.17262841902996462</c:v>
                </c:pt>
                <c:pt idx="19">
                  <c:v>0.19535212989726589</c:v>
                </c:pt>
                <c:pt idx="20">
                  <c:v>0.21690100708934079</c:v>
                </c:pt>
                <c:pt idx="21">
                  <c:v>0.23628847899331926</c:v>
                </c:pt>
                <c:pt idx="22">
                  <c:v>0.25255797419015996</c:v>
                </c:pt>
                <c:pt idx="23">
                  <c:v>0.26486049377874521</c:v>
                </c:pt>
                <c:pt idx="24">
                  <c:v>0.27252782097369527</c:v>
                </c:pt>
                <c:pt idx="25">
                  <c:v>0.27513260717340188</c:v>
                </c:pt>
                <c:pt idx="26">
                  <c:v>0.27252782097369516</c:v>
                </c:pt>
                <c:pt idx="27">
                  <c:v>0.26486049377874499</c:v>
                </c:pt>
                <c:pt idx="28">
                  <c:v>0.25255797419015968</c:v>
                </c:pt>
                <c:pt idx="29">
                  <c:v>0.23628847899331884</c:v>
                </c:pt>
                <c:pt idx="30">
                  <c:v>0.21690100708934035</c:v>
                </c:pt>
                <c:pt idx="31">
                  <c:v>0.19535212989726541</c:v>
                </c:pt>
                <c:pt idx="32">
                  <c:v>0.17262841902996409</c:v>
                </c:pt>
                <c:pt idx="33">
                  <c:v>0.14967318352260506</c:v>
                </c:pt>
                <c:pt idx="34">
                  <c:v>0.12732487528499584</c:v>
                </c:pt>
                <c:pt idx="35">
                  <c:v>0.10627230080081855</c:v>
                </c:pt>
                <c:pt idx="36">
                  <c:v>8.7029094979542254E-2</c:v>
                </c:pt>
                <c:pt idx="37">
                  <c:v>6.9927243968840216E-2</c:v>
                </c:pt>
                <c:pt idx="38">
                  <c:v>5.5127197738013986E-2</c:v>
                </c:pt>
                <c:pt idx="39">
                  <c:v>4.2640568083113582E-2</c:v>
                </c:pt>
                <c:pt idx="40">
                  <c:v>3.2360677670402967E-2</c:v>
                </c:pt>
                <c:pt idx="41">
                  <c:v>2.4096268496514316E-2</c:v>
                </c:pt>
                <c:pt idx="42">
                  <c:v>1.7604331589913924E-2</c:v>
                </c:pt>
                <c:pt idx="43">
                  <c:v>1.2619055402198143E-2</c:v>
                </c:pt>
                <c:pt idx="44">
                  <c:v>8.8750685118887691E-3</c:v>
                </c:pt>
                <c:pt idx="45">
                  <c:v>6.124267360402242E-3</c:v>
                </c:pt>
                <c:pt idx="46">
                  <c:v>4.146428013788373E-3</c:v>
                </c:pt>
                <c:pt idx="47">
                  <c:v>2.7544296102888031E-3</c:v>
                </c:pt>
                <c:pt idx="48">
                  <c:v>1.7952576549626412E-3</c:v>
                </c:pt>
                <c:pt idx="49">
                  <c:v>1.1480464406208022E-3</c:v>
                </c:pt>
                <c:pt idx="50">
                  <c:v>7.2032698724233918E-4</c:v>
                </c:pt>
              </c:numCache>
            </c:numRef>
          </c:val>
          <c:smooth val="0"/>
          <c:extLst>
            <c:ext xmlns:c16="http://schemas.microsoft.com/office/drawing/2014/chart" uri="{C3380CC4-5D6E-409C-BE32-E72D297353CC}">
              <c16:uniqueId val="{00000000-9788-44F6-A8CD-B32CDEDAB950}"/>
            </c:ext>
          </c:extLst>
        </c:ser>
        <c:dLbls>
          <c:showLegendKey val="0"/>
          <c:showVal val="0"/>
          <c:showCatName val="0"/>
          <c:showSerName val="0"/>
          <c:showPercent val="0"/>
          <c:showBubbleSize val="0"/>
        </c:dLbls>
        <c:smooth val="0"/>
        <c:axId val="40613760"/>
        <c:axId val="40615296"/>
      </c:lineChart>
      <c:catAx>
        <c:axId val="40613760"/>
        <c:scaling>
          <c:orientation val="minMax"/>
        </c:scaling>
        <c:delete val="1"/>
        <c:axPos val="b"/>
        <c:majorTickMark val="out"/>
        <c:minorTickMark val="none"/>
        <c:tickLblPos val="nextTo"/>
        <c:crossAx val="40615296"/>
        <c:crosses val="autoZero"/>
        <c:auto val="1"/>
        <c:lblAlgn val="ctr"/>
        <c:lblOffset val="100"/>
        <c:noMultiLvlLbl val="0"/>
      </c:catAx>
      <c:valAx>
        <c:axId val="40615296"/>
        <c:scaling>
          <c:orientation val="minMax"/>
        </c:scaling>
        <c:delete val="0"/>
        <c:axPos val="l"/>
        <c:title>
          <c:tx>
            <c:rich>
              <a:bodyPr rot="-5400000" vert="horz"/>
              <a:lstStyle/>
              <a:p>
                <a:pPr>
                  <a:defRPr/>
                </a:pPr>
                <a:r>
                  <a:rPr lang="en-US"/>
                  <a:t>Probability</a:t>
                </a:r>
              </a:p>
            </c:rich>
          </c:tx>
          <c:overlay val="0"/>
        </c:title>
        <c:numFmt formatCode="General" sourceLinked="1"/>
        <c:majorTickMark val="out"/>
        <c:minorTickMark val="none"/>
        <c:tickLblPos val="nextTo"/>
        <c:crossAx val="40613760"/>
        <c:crosses val="autoZero"/>
        <c:crossBetween val="between"/>
      </c:valAx>
    </c:plotArea>
    <c:plotVisOnly val="1"/>
    <c:dispBlanksAs val="gap"/>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305543-73AD-41B1-AD8C-02E41928AD25}" type="doc">
      <dgm:prSet loTypeId="urn:microsoft.com/office/officeart/2005/8/layout/hProcess9" loCatId="process" qsTypeId="urn:microsoft.com/office/officeart/2005/8/quickstyle/simple1" qsCatId="simple" csTypeId="urn:microsoft.com/office/officeart/2005/8/colors/accent2_1" csCatId="accent2" phldr="1"/>
      <dgm:spPr/>
    </dgm:pt>
    <dgm:pt modelId="{A3FD3285-F7B4-43B1-B6A2-AC1D24F26A4F}">
      <dgm:prSet phldrT="[Text]"/>
      <dgm:spPr/>
      <dgm:t>
        <a:bodyPr/>
        <a:lstStyle/>
        <a:p>
          <a:pPr algn="ctr"/>
          <a:r>
            <a:rPr lang="en-GB" dirty="0"/>
            <a:t>Hypothesis testing</a:t>
          </a:r>
        </a:p>
      </dgm:t>
    </dgm:pt>
    <dgm:pt modelId="{EC0B7487-0521-4A77-8D99-12416A5C309B}" type="parTrans" cxnId="{3ADF9E9F-9638-4638-82E5-6C2A4FD83F24}">
      <dgm:prSet/>
      <dgm:spPr/>
      <dgm:t>
        <a:bodyPr/>
        <a:lstStyle/>
        <a:p>
          <a:endParaRPr lang="en-GB"/>
        </a:p>
      </dgm:t>
    </dgm:pt>
    <dgm:pt modelId="{D6277E00-D4F7-4E61-8AFC-28C286C29413}" type="sibTrans" cxnId="{3ADF9E9F-9638-4638-82E5-6C2A4FD83F24}">
      <dgm:prSet/>
      <dgm:spPr/>
      <dgm:t>
        <a:bodyPr/>
        <a:lstStyle/>
        <a:p>
          <a:endParaRPr lang="en-GB"/>
        </a:p>
      </dgm:t>
    </dgm:pt>
    <dgm:pt modelId="{719D4DD8-6A5F-4CDC-8323-B8B3B1F6CF94}">
      <dgm:prSet/>
      <dgm:spPr/>
      <dgm:t>
        <a:bodyPr/>
        <a:lstStyle/>
        <a:p>
          <a:pPr algn="ctr"/>
          <a:r>
            <a:rPr lang="en-GB" dirty="0"/>
            <a:t>Chi-square tests</a:t>
          </a:r>
        </a:p>
      </dgm:t>
    </dgm:pt>
    <dgm:pt modelId="{BBD1AB9D-4151-4CC4-B576-50866C94F781}" type="parTrans" cxnId="{E0AAF430-4207-4344-8140-1414B1E54925}">
      <dgm:prSet/>
      <dgm:spPr/>
      <dgm:t>
        <a:bodyPr/>
        <a:lstStyle/>
        <a:p>
          <a:endParaRPr lang="en-GB"/>
        </a:p>
      </dgm:t>
    </dgm:pt>
    <dgm:pt modelId="{40097FB4-D940-4CAA-83EF-DAAABBA80FF9}" type="sibTrans" cxnId="{E0AAF430-4207-4344-8140-1414B1E54925}">
      <dgm:prSet/>
      <dgm:spPr/>
      <dgm:t>
        <a:bodyPr/>
        <a:lstStyle/>
        <a:p>
          <a:endParaRPr lang="en-GB"/>
        </a:p>
      </dgm:t>
    </dgm:pt>
    <dgm:pt modelId="{CFC3B0F5-38F9-4BD5-9FAB-561DB1811E1C}">
      <dgm:prSet/>
      <dgm:spPr/>
      <dgm:t>
        <a:bodyPr/>
        <a:lstStyle/>
        <a:p>
          <a:pPr algn="ctr"/>
          <a:r>
            <a:rPr lang="en-GB" dirty="0"/>
            <a:t>ANOVA</a:t>
          </a:r>
        </a:p>
      </dgm:t>
    </dgm:pt>
    <dgm:pt modelId="{40E83F62-56A1-4A8B-BAEB-AB59DD300E38}" type="parTrans" cxnId="{1807FC62-980B-4C85-A723-47B71E452D92}">
      <dgm:prSet/>
      <dgm:spPr/>
      <dgm:t>
        <a:bodyPr/>
        <a:lstStyle/>
        <a:p>
          <a:endParaRPr lang="en-GB"/>
        </a:p>
      </dgm:t>
    </dgm:pt>
    <dgm:pt modelId="{0FC3CD32-19E3-4E49-83DD-E880A6625FE5}" type="sibTrans" cxnId="{1807FC62-980B-4C85-A723-47B71E452D92}">
      <dgm:prSet/>
      <dgm:spPr/>
      <dgm:t>
        <a:bodyPr/>
        <a:lstStyle/>
        <a:p>
          <a:endParaRPr lang="en-GB"/>
        </a:p>
      </dgm:t>
    </dgm:pt>
    <dgm:pt modelId="{85FCFB86-1A09-4E56-8769-AD9CB0293247}">
      <dgm:prSet/>
      <dgm:spPr/>
      <dgm:t>
        <a:bodyPr/>
        <a:lstStyle/>
        <a:p>
          <a:pPr algn="ctr"/>
          <a:r>
            <a:rPr lang="en-GB" dirty="0"/>
            <a:t>t-tests</a:t>
          </a:r>
        </a:p>
      </dgm:t>
    </dgm:pt>
    <dgm:pt modelId="{6FF0A9BD-9CEC-44D4-A0BE-BB7DFB35EB6C}" type="parTrans" cxnId="{C4AD03F8-E3CD-4AFB-8CFE-22F390B4060E}">
      <dgm:prSet/>
      <dgm:spPr/>
      <dgm:t>
        <a:bodyPr/>
        <a:lstStyle/>
        <a:p>
          <a:endParaRPr lang="en-GB"/>
        </a:p>
      </dgm:t>
    </dgm:pt>
    <dgm:pt modelId="{996D0DF2-7A2F-42CC-8860-EDEB234DBF83}" type="sibTrans" cxnId="{C4AD03F8-E3CD-4AFB-8CFE-22F390B4060E}">
      <dgm:prSet/>
      <dgm:spPr/>
      <dgm:t>
        <a:bodyPr/>
        <a:lstStyle/>
        <a:p>
          <a:endParaRPr lang="en-GB"/>
        </a:p>
      </dgm:t>
    </dgm:pt>
    <dgm:pt modelId="{0149F572-A195-42C1-8D1A-90D4D09D320F}" type="pres">
      <dgm:prSet presAssocID="{AE305543-73AD-41B1-AD8C-02E41928AD25}" presName="CompostProcess" presStyleCnt="0">
        <dgm:presLayoutVars>
          <dgm:dir/>
          <dgm:resizeHandles val="exact"/>
        </dgm:presLayoutVars>
      </dgm:prSet>
      <dgm:spPr/>
    </dgm:pt>
    <dgm:pt modelId="{776BD86D-D570-432B-AF4C-AB0B53DD61D3}" type="pres">
      <dgm:prSet presAssocID="{AE305543-73AD-41B1-AD8C-02E41928AD25}" presName="arrow" presStyleLbl="bgShp" presStyleIdx="0" presStyleCnt="1"/>
      <dgm:spPr/>
    </dgm:pt>
    <dgm:pt modelId="{434F1273-82C4-4BEC-B213-8663E40FE0B7}" type="pres">
      <dgm:prSet presAssocID="{AE305543-73AD-41B1-AD8C-02E41928AD25}" presName="linearProcess" presStyleCnt="0"/>
      <dgm:spPr/>
    </dgm:pt>
    <dgm:pt modelId="{AA4C5CD4-D936-49E5-8E24-6EBCA703FF96}" type="pres">
      <dgm:prSet presAssocID="{A3FD3285-F7B4-43B1-B6A2-AC1D24F26A4F}" presName="textNode" presStyleLbl="node1" presStyleIdx="0" presStyleCnt="4">
        <dgm:presLayoutVars>
          <dgm:bulletEnabled val="1"/>
        </dgm:presLayoutVars>
      </dgm:prSet>
      <dgm:spPr/>
    </dgm:pt>
    <dgm:pt modelId="{88BB936E-0BB9-421D-B996-14ABD68124E3}" type="pres">
      <dgm:prSet presAssocID="{D6277E00-D4F7-4E61-8AFC-28C286C29413}" presName="sibTrans" presStyleCnt="0"/>
      <dgm:spPr/>
    </dgm:pt>
    <dgm:pt modelId="{76392BE1-EB6A-4960-9F56-A2F76C4B124E}" type="pres">
      <dgm:prSet presAssocID="{719D4DD8-6A5F-4CDC-8323-B8B3B1F6CF94}" presName="textNode" presStyleLbl="node1" presStyleIdx="1" presStyleCnt="4">
        <dgm:presLayoutVars>
          <dgm:bulletEnabled val="1"/>
        </dgm:presLayoutVars>
      </dgm:prSet>
      <dgm:spPr/>
    </dgm:pt>
    <dgm:pt modelId="{6AE42DDA-1D55-4034-9CB6-D2C5C5D93B97}" type="pres">
      <dgm:prSet presAssocID="{40097FB4-D940-4CAA-83EF-DAAABBA80FF9}" presName="sibTrans" presStyleCnt="0"/>
      <dgm:spPr/>
    </dgm:pt>
    <dgm:pt modelId="{532ACC1D-3B39-4F8E-98B9-BE09594F1FE5}" type="pres">
      <dgm:prSet presAssocID="{85FCFB86-1A09-4E56-8769-AD9CB0293247}" presName="textNode" presStyleLbl="node1" presStyleIdx="2" presStyleCnt="4">
        <dgm:presLayoutVars>
          <dgm:bulletEnabled val="1"/>
        </dgm:presLayoutVars>
      </dgm:prSet>
      <dgm:spPr/>
    </dgm:pt>
    <dgm:pt modelId="{50BBD9BC-4145-471C-9540-7B9BEAE8A045}" type="pres">
      <dgm:prSet presAssocID="{996D0DF2-7A2F-42CC-8860-EDEB234DBF83}" presName="sibTrans" presStyleCnt="0"/>
      <dgm:spPr/>
    </dgm:pt>
    <dgm:pt modelId="{B7249F11-91B0-4039-95FF-304DECDFDB25}" type="pres">
      <dgm:prSet presAssocID="{CFC3B0F5-38F9-4BD5-9FAB-561DB1811E1C}" presName="textNode" presStyleLbl="node1" presStyleIdx="3" presStyleCnt="4">
        <dgm:presLayoutVars>
          <dgm:bulletEnabled val="1"/>
        </dgm:presLayoutVars>
      </dgm:prSet>
      <dgm:spPr/>
    </dgm:pt>
  </dgm:ptLst>
  <dgm:cxnLst>
    <dgm:cxn modelId="{DF8B4909-D8F1-4D68-8AC3-EA73D70EC4F1}" type="presOf" srcId="{AE305543-73AD-41B1-AD8C-02E41928AD25}" destId="{0149F572-A195-42C1-8D1A-90D4D09D320F}" srcOrd="0" destOrd="0" presId="urn:microsoft.com/office/officeart/2005/8/layout/hProcess9"/>
    <dgm:cxn modelId="{E0AAF430-4207-4344-8140-1414B1E54925}" srcId="{AE305543-73AD-41B1-AD8C-02E41928AD25}" destId="{719D4DD8-6A5F-4CDC-8323-B8B3B1F6CF94}" srcOrd="1" destOrd="0" parTransId="{BBD1AB9D-4151-4CC4-B576-50866C94F781}" sibTransId="{40097FB4-D940-4CAA-83EF-DAAABBA80FF9}"/>
    <dgm:cxn modelId="{AA50FB3C-8DEB-4735-9BD3-BED5CC9DF41D}" type="presOf" srcId="{A3FD3285-F7B4-43B1-B6A2-AC1D24F26A4F}" destId="{AA4C5CD4-D936-49E5-8E24-6EBCA703FF96}" srcOrd="0" destOrd="0" presId="urn:microsoft.com/office/officeart/2005/8/layout/hProcess9"/>
    <dgm:cxn modelId="{1807FC62-980B-4C85-A723-47B71E452D92}" srcId="{AE305543-73AD-41B1-AD8C-02E41928AD25}" destId="{CFC3B0F5-38F9-4BD5-9FAB-561DB1811E1C}" srcOrd="3" destOrd="0" parTransId="{40E83F62-56A1-4A8B-BAEB-AB59DD300E38}" sibTransId="{0FC3CD32-19E3-4E49-83DD-E880A6625FE5}"/>
    <dgm:cxn modelId="{C65B8257-4E8C-4917-892A-715A6732988E}" type="presOf" srcId="{719D4DD8-6A5F-4CDC-8323-B8B3B1F6CF94}" destId="{76392BE1-EB6A-4960-9F56-A2F76C4B124E}" srcOrd="0" destOrd="0" presId="urn:microsoft.com/office/officeart/2005/8/layout/hProcess9"/>
    <dgm:cxn modelId="{9C911978-382F-4FDC-B934-73290E30DDD2}" type="presOf" srcId="{CFC3B0F5-38F9-4BD5-9FAB-561DB1811E1C}" destId="{B7249F11-91B0-4039-95FF-304DECDFDB25}" srcOrd="0" destOrd="0" presId="urn:microsoft.com/office/officeart/2005/8/layout/hProcess9"/>
    <dgm:cxn modelId="{3ADF9E9F-9638-4638-82E5-6C2A4FD83F24}" srcId="{AE305543-73AD-41B1-AD8C-02E41928AD25}" destId="{A3FD3285-F7B4-43B1-B6A2-AC1D24F26A4F}" srcOrd="0" destOrd="0" parTransId="{EC0B7487-0521-4A77-8D99-12416A5C309B}" sibTransId="{D6277E00-D4F7-4E61-8AFC-28C286C29413}"/>
    <dgm:cxn modelId="{8A5C85EC-96DA-4939-9F88-A9012887BB61}" type="presOf" srcId="{85FCFB86-1A09-4E56-8769-AD9CB0293247}" destId="{532ACC1D-3B39-4F8E-98B9-BE09594F1FE5}" srcOrd="0" destOrd="0" presId="urn:microsoft.com/office/officeart/2005/8/layout/hProcess9"/>
    <dgm:cxn modelId="{C4AD03F8-E3CD-4AFB-8CFE-22F390B4060E}" srcId="{AE305543-73AD-41B1-AD8C-02E41928AD25}" destId="{85FCFB86-1A09-4E56-8769-AD9CB0293247}" srcOrd="2" destOrd="0" parTransId="{6FF0A9BD-9CEC-44D4-A0BE-BB7DFB35EB6C}" sibTransId="{996D0DF2-7A2F-42CC-8860-EDEB234DBF83}"/>
    <dgm:cxn modelId="{9CACC692-21BB-4F5C-BB0F-E043F6EAACD1}" type="presParOf" srcId="{0149F572-A195-42C1-8D1A-90D4D09D320F}" destId="{776BD86D-D570-432B-AF4C-AB0B53DD61D3}" srcOrd="0" destOrd="0" presId="urn:microsoft.com/office/officeart/2005/8/layout/hProcess9"/>
    <dgm:cxn modelId="{E95C779C-B696-4BBB-A0DF-C46CDCE106F9}" type="presParOf" srcId="{0149F572-A195-42C1-8D1A-90D4D09D320F}" destId="{434F1273-82C4-4BEC-B213-8663E40FE0B7}" srcOrd="1" destOrd="0" presId="urn:microsoft.com/office/officeart/2005/8/layout/hProcess9"/>
    <dgm:cxn modelId="{3A96F062-84B2-40B0-ADCA-C91C1529B17C}" type="presParOf" srcId="{434F1273-82C4-4BEC-B213-8663E40FE0B7}" destId="{AA4C5CD4-D936-49E5-8E24-6EBCA703FF96}" srcOrd="0" destOrd="0" presId="urn:microsoft.com/office/officeart/2005/8/layout/hProcess9"/>
    <dgm:cxn modelId="{08320783-EDA0-465A-83EE-35FE15050BFD}" type="presParOf" srcId="{434F1273-82C4-4BEC-B213-8663E40FE0B7}" destId="{88BB936E-0BB9-421D-B996-14ABD68124E3}" srcOrd="1" destOrd="0" presId="urn:microsoft.com/office/officeart/2005/8/layout/hProcess9"/>
    <dgm:cxn modelId="{DB712325-31B9-4D34-995C-DA6AD4DAEE1B}" type="presParOf" srcId="{434F1273-82C4-4BEC-B213-8663E40FE0B7}" destId="{76392BE1-EB6A-4960-9F56-A2F76C4B124E}" srcOrd="2" destOrd="0" presId="urn:microsoft.com/office/officeart/2005/8/layout/hProcess9"/>
    <dgm:cxn modelId="{BAB93241-A45B-421A-A86D-51DF01AB2D32}" type="presParOf" srcId="{434F1273-82C4-4BEC-B213-8663E40FE0B7}" destId="{6AE42DDA-1D55-4034-9CB6-D2C5C5D93B97}" srcOrd="3" destOrd="0" presId="urn:microsoft.com/office/officeart/2005/8/layout/hProcess9"/>
    <dgm:cxn modelId="{865E3F34-FDE5-4236-9600-3CD81DE17820}" type="presParOf" srcId="{434F1273-82C4-4BEC-B213-8663E40FE0B7}" destId="{532ACC1D-3B39-4F8E-98B9-BE09594F1FE5}" srcOrd="4" destOrd="0" presId="urn:microsoft.com/office/officeart/2005/8/layout/hProcess9"/>
    <dgm:cxn modelId="{FA555790-8B9A-4A79-A753-0A11407891CF}" type="presParOf" srcId="{434F1273-82C4-4BEC-B213-8663E40FE0B7}" destId="{50BBD9BC-4145-471C-9540-7B9BEAE8A045}" srcOrd="5" destOrd="0" presId="urn:microsoft.com/office/officeart/2005/8/layout/hProcess9"/>
    <dgm:cxn modelId="{14554F65-A938-4FC8-8067-0A5768DED4A3}" type="presParOf" srcId="{434F1273-82C4-4BEC-B213-8663E40FE0B7}" destId="{B7249F11-91B0-4039-95FF-304DECDFDB25}"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B716806-FC01-41B2-9931-24512DC1293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2F66D7F2-8D5C-4E1B-9144-82C40697B9A8}">
      <dgm:prSet phldrT="[Text]"/>
      <dgm:spPr/>
      <dgm:t>
        <a:bodyPr/>
        <a:lstStyle/>
        <a:p>
          <a:r>
            <a:rPr lang="en-GB" dirty="0"/>
            <a:t>Still looking at some variable of interest</a:t>
          </a:r>
        </a:p>
      </dgm:t>
    </dgm:pt>
    <dgm:pt modelId="{FE7E1CBC-435F-4BDC-A979-59109B4F955D}" type="parTrans" cxnId="{9192CB46-697C-40BE-B994-A0E1CFA79096}">
      <dgm:prSet/>
      <dgm:spPr/>
      <dgm:t>
        <a:bodyPr/>
        <a:lstStyle/>
        <a:p>
          <a:endParaRPr lang="en-GB"/>
        </a:p>
      </dgm:t>
    </dgm:pt>
    <dgm:pt modelId="{DE3EEEA6-975F-4929-98EC-6BC1A95A8D11}" type="sibTrans" cxnId="{9192CB46-697C-40BE-B994-A0E1CFA79096}">
      <dgm:prSet/>
      <dgm:spPr/>
      <dgm:t>
        <a:bodyPr/>
        <a:lstStyle/>
        <a:p>
          <a:endParaRPr lang="en-GB"/>
        </a:p>
      </dgm:t>
    </dgm:pt>
    <dgm:pt modelId="{3FAF0DA5-47BC-4E0D-B7E4-DD700B28741B}">
      <dgm:prSet/>
      <dgm:spPr/>
      <dgm:t>
        <a:bodyPr/>
        <a:lstStyle/>
        <a:p>
          <a:r>
            <a:rPr lang="en-GB" dirty="0"/>
            <a:t>Consumption, brand evaluation, preference</a:t>
          </a:r>
        </a:p>
      </dgm:t>
    </dgm:pt>
    <dgm:pt modelId="{D89CC43B-75FD-419D-B791-72FCF3D17042}" type="parTrans" cxnId="{6D8F61EE-4458-4C52-A501-CE6F338B7982}">
      <dgm:prSet/>
      <dgm:spPr/>
      <dgm:t>
        <a:bodyPr/>
        <a:lstStyle/>
        <a:p>
          <a:endParaRPr lang="en-GB"/>
        </a:p>
      </dgm:t>
    </dgm:pt>
    <dgm:pt modelId="{287EB18E-AC17-46DD-8780-271C76E787F8}" type="sibTrans" cxnId="{6D8F61EE-4458-4C52-A501-CE6F338B7982}">
      <dgm:prSet/>
      <dgm:spPr/>
      <dgm:t>
        <a:bodyPr/>
        <a:lstStyle/>
        <a:p>
          <a:endParaRPr lang="en-GB"/>
        </a:p>
      </dgm:t>
    </dgm:pt>
    <dgm:pt modelId="{6D103889-D88D-4976-9FE2-E1BA4F964B11}">
      <dgm:prSet/>
      <dgm:spPr/>
      <dgm:t>
        <a:bodyPr/>
        <a:lstStyle/>
        <a:p>
          <a:r>
            <a:rPr lang="en-GB" dirty="0"/>
            <a:t>More flexible</a:t>
          </a:r>
        </a:p>
      </dgm:t>
    </dgm:pt>
    <dgm:pt modelId="{31375CC5-DDC7-4094-8620-085703581479}" type="parTrans" cxnId="{E2F41FE1-B467-4E82-AD49-8AA6C1F0257F}">
      <dgm:prSet/>
      <dgm:spPr/>
      <dgm:t>
        <a:bodyPr/>
        <a:lstStyle/>
        <a:p>
          <a:endParaRPr lang="en-GB"/>
        </a:p>
      </dgm:t>
    </dgm:pt>
    <dgm:pt modelId="{1CF147F6-38BE-42F8-8CDC-F6B0EE0C3C1B}" type="sibTrans" cxnId="{E2F41FE1-B467-4E82-AD49-8AA6C1F0257F}">
      <dgm:prSet/>
      <dgm:spPr/>
      <dgm:t>
        <a:bodyPr/>
        <a:lstStyle/>
        <a:p>
          <a:endParaRPr lang="en-GB"/>
        </a:p>
      </dgm:t>
    </dgm:pt>
    <dgm:pt modelId="{377853B6-DD97-4CAF-ADDF-4D67D1BC3719}">
      <dgm:prSet/>
      <dgm:spPr/>
      <dgm:t>
        <a:bodyPr/>
        <a:lstStyle/>
        <a:p>
          <a:r>
            <a:rPr lang="en-GB" dirty="0"/>
            <a:t>Independent variable (IV) can have more than 2 categories</a:t>
          </a:r>
        </a:p>
      </dgm:t>
    </dgm:pt>
    <dgm:pt modelId="{BF57C283-2824-45F7-AFD8-1E3F7AC7E6EB}" type="parTrans" cxnId="{E1046F6C-54B8-44A1-8AD6-894BDB991502}">
      <dgm:prSet/>
      <dgm:spPr/>
      <dgm:t>
        <a:bodyPr/>
        <a:lstStyle/>
        <a:p>
          <a:endParaRPr lang="en-GB"/>
        </a:p>
      </dgm:t>
    </dgm:pt>
    <dgm:pt modelId="{752467C2-29AD-468D-93DF-F4DCF3D67D32}" type="sibTrans" cxnId="{E1046F6C-54B8-44A1-8AD6-894BDB991502}">
      <dgm:prSet/>
      <dgm:spPr/>
      <dgm:t>
        <a:bodyPr/>
        <a:lstStyle/>
        <a:p>
          <a:endParaRPr lang="en-GB"/>
        </a:p>
      </dgm:t>
    </dgm:pt>
    <dgm:pt modelId="{418DC6ED-959F-4FAA-9024-376FDBDB284F}">
      <dgm:prSet/>
      <dgm:spPr/>
      <dgm:t>
        <a:bodyPr/>
        <a:lstStyle/>
        <a:p>
          <a:r>
            <a:rPr lang="en-GB" dirty="0"/>
            <a:t>Every test has error (5%)</a:t>
          </a:r>
        </a:p>
      </dgm:t>
    </dgm:pt>
    <dgm:pt modelId="{4AA85E83-1262-41F2-A010-51AB215238D1}" type="parTrans" cxnId="{BFD10751-CA60-4818-BEBC-FA777CA1CAD4}">
      <dgm:prSet/>
      <dgm:spPr/>
      <dgm:t>
        <a:bodyPr/>
        <a:lstStyle/>
        <a:p>
          <a:endParaRPr lang="en-GB"/>
        </a:p>
      </dgm:t>
    </dgm:pt>
    <dgm:pt modelId="{A7904CB3-8A26-4E65-90C7-75FC64EF4CB5}" type="sibTrans" cxnId="{BFD10751-CA60-4818-BEBC-FA777CA1CAD4}">
      <dgm:prSet/>
      <dgm:spPr/>
      <dgm:t>
        <a:bodyPr/>
        <a:lstStyle/>
        <a:p>
          <a:endParaRPr lang="en-GB"/>
        </a:p>
      </dgm:t>
    </dgm:pt>
    <dgm:pt modelId="{35B47E92-E8B8-4A10-8E66-A5C5620959B2}">
      <dgm:prSet/>
      <dgm:spPr/>
      <dgm:t>
        <a:bodyPr/>
        <a:lstStyle/>
        <a:p>
          <a:r>
            <a:rPr lang="en-GB" dirty="0"/>
            <a:t>Do as few tests as possible</a:t>
          </a:r>
        </a:p>
      </dgm:t>
    </dgm:pt>
    <dgm:pt modelId="{07450661-1F78-44BC-8105-C8FDDB8BDEE2}" type="parTrans" cxnId="{AFB36D03-182F-4015-B571-995A99B7E94A}">
      <dgm:prSet/>
      <dgm:spPr/>
      <dgm:t>
        <a:bodyPr/>
        <a:lstStyle/>
        <a:p>
          <a:endParaRPr lang="en-GB"/>
        </a:p>
      </dgm:t>
    </dgm:pt>
    <dgm:pt modelId="{79C5E603-9E11-4600-BD01-D8746DC99977}" type="sibTrans" cxnId="{AFB36D03-182F-4015-B571-995A99B7E94A}">
      <dgm:prSet/>
      <dgm:spPr/>
      <dgm:t>
        <a:bodyPr/>
        <a:lstStyle/>
        <a:p>
          <a:endParaRPr lang="en-GB"/>
        </a:p>
      </dgm:t>
    </dgm:pt>
    <dgm:pt modelId="{8CF4CB89-1FF3-4079-8DD3-EFE3AD76DF9D}">
      <dgm:prSet/>
      <dgm:spPr/>
      <dgm:t>
        <a:bodyPr/>
        <a:lstStyle/>
        <a:p>
          <a:r>
            <a:rPr lang="en-GB" dirty="0"/>
            <a:t>Dependent variable (DV) is metric</a:t>
          </a:r>
        </a:p>
      </dgm:t>
    </dgm:pt>
    <dgm:pt modelId="{E96F91A6-322A-4AC8-B856-6E5575F0ACC2}" type="parTrans" cxnId="{56AF2DB0-7956-4F6E-A0B5-5DED2752076E}">
      <dgm:prSet/>
      <dgm:spPr/>
      <dgm:t>
        <a:bodyPr/>
        <a:lstStyle/>
        <a:p>
          <a:endParaRPr lang="en-GB"/>
        </a:p>
      </dgm:t>
    </dgm:pt>
    <dgm:pt modelId="{74ECF9BC-2ADF-494A-ADAB-B4CC951C3F11}" type="sibTrans" cxnId="{56AF2DB0-7956-4F6E-A0B5-5DED2752076E}">
      <dgm:prSet/>
      <dgm:spPr/>
      <dgm:t>
        <a:bodyPr/>
        <a:lstStyle/>
        <a:p>
          <a:endParaRPr lang="en-GB"/>
        </a:p>
      </dgm:t>
    </dgm:pt>
    <dgm:pt modelId="{6B3DCAE7-5B9D-4A06-A6F5-2DCB1A13BDF9}" type="pres">
      <dgm:prSet presAssocID="{CB716806-FC01-41B2-9931-24512DC12937}" presName="linear" presStyleCnt="0">
        <dgm:presLayoutVars>
          <dgm:animLvl val="lvl"/>
          <dgm:resizeHandles val="exact"/>
        </dgm:presLayoutVars>
      </dgm:prSet>
      <dgm:spPr/>
    </dgm:pt>
    <dgm:pt modelId="{CC86E15D-3C13-443B-927A-CD8851A718A8}" type="pres">
      <dgm:prSet presAssocID="{2F66D7F2-8D5C-4E1B-9144-82C40697B9A8}" presName="parentText" presStyleLbl="node1" presStyleIdx="0" presStyleCnt="3">
        <dgm:presLayoutVars>
          <dgm:chMax val="0"/>
          <dgm:bulletEnabled val="1"/>
        </dgm:presLayoutVars>
      </dgm:prSet>
      <dgm:spPr/>
    </dgm:pt>
    <dgm:pt modelId="{493BEC60-CCBF-406B-8A7F-4910B1F90BB5}" type="pres">
      <dgm:prSet presAssocID="{2F66D7F2-8D5C-4E1B-9144-82C40697B9A8}" presName="childText" presStyleLbl="revTx" presStyleIdx="0" presStyleCnt="3">
        <dgm:presLayoutVars>
          <dgm:bulletEnabled val="1"/>
        </dgm:presLayoutVars>
      </dgm:prSet>
      <dgm:spPr/>
    </dgm:pt>
    <dgm:pt modelId="{0C53613C-8F1F-40D8-BF0D-44BC0CFE2F75}" type="pres">
      <dgm:prSet presAssocID="{6D103889-D88D-4976-9FE2-E1BA4F964B11}" presName="parentText" presStyleLbl="node1" presStyleIdx="1" presStyleCnt="3">
        <dgm:presLayoutVars>
          <dgm:chMax val="0"/>
          <dgm:bulletEnabled val="1"/>
        </dgm:presLayoutVars>
      </dgm:prSet>
      <dgm:spPr/>
    </dgm:pt>
    <dgm:pt modelId="{B4343751-CD13-4F23-A23D-84D4CA2E5F69}" type="pres">
      <dgm:prSet presAssocID="{6D103889-D88D-4976-9FE2-E1BA4F964B11}" presName="childText" presStyleLbl="revTx" presStyleIdx="1" presStyleCnt="3">
        <dgm:presLayoutVars>
          <dgm:bulletEnabled val="1"/>
        </dgm:presLayoutVars>
      </dgm:prSet>
      <dgm:spPr/>
    </dgm:pt>
    <dgm:pt modelId="{E855AE6D-FB61-4B50-963D-46EEBAFD3675}" type="pres">
      <dgm:prSet presAssocID="{418DC6ED-959F-4FAA-9024-376FDBDB284F}" presName="parentText" presStyleLbl="node1" presStyleIdx="2" presStyleCnt="3">
        <dgm:presLayoutVars>
          <dgm:chMax val="0"/>
          <dgm:bulletEnabled val="1"/>
        </dgm:presLayoutVars>
      </dgm:prSet>
      <dgm:spPr/>
    </dgm:pt>
    <dgm:pt modelId="{7C142495-9D6C-48E8-B284-B1DBEB73C0D4}" type="pres">
      <dgm:prSet presAssocID="{418DC6ED-959F-4FAA-9024-376FDBDB284F}" presName="childText" presStyleLbl="revTx" presStyleIdx="2" presStyleCnt="3">
        <dgm:presLayoutVars>
          <dgm:bulletEnabled val="1"/>
        </dgm:presLayoutVars>
      </dgm:prSet>
      <dgm:spPr/>
    </dgm:pt>
  </dgm:ptLst>
  <dgm:cxnLst>
    <dgm:cxn modelId="{AFB36D03-182F-4015-B571-995A99B7E94A}" srcId="{418DC6ED-959F-4FAA-9024-376FDBDB284F}" destId="{35B47E92-E8B8-4A10-8E66-A5C5620959B2}" srcOrd="0" destOrd="0" parTransId="{07450661-1F78-44BC-8105-C8FDDB8BDEE2}" sibTransId="{79C5E603-9E11-4600-BD01-D8746DC99977}"/>
    <dgm:cxn modelId="{531F1506-5951-49AD-99D9-251D62264D61}" type="presOf" srcId="{377853B6-DD97-4CAF-ADDF-4D67D1BC3719}" destId="{B4343751-CD13-4F23-A23D-84D4CA2E5F69}" srcOrd="0" destOrd="0" presId="urn:microsoft.com/office/officeart/2005/8/layout/vList2"/>
    <dgm:cxn modelId="{B9D94A0B-F107-4100-BB66-E84A9079D436}" type="presOf" srcId="{6D103889-D88D-4976-9FE2-E1BA4F964B11}" destId="{0C53613C-8F1F-40D8-BF0D-44BC0CFE2F75}" srcOrd="0" destOrd="0" presId="urn:microsoft.com/office/officeart/2005/8/layout/vList2"/>
    <dgm:cxn modelId="{736E4926-05A1-4B7C-AE6D-344085C8AD0F}" type="presOf" srcId="{8CF4CB89-1FF3-4079-8DD3-EFE3AD76DF9D}" destId="{493BEC60-CCBF-406B-8A7F-4910B1F90BB5}" srcOrd="0" destOrd="1" presId="urn:microsoft.com/office/officeart/2005/8/layout/vList2"/>
    <dgm:cxn modelId="{44DCAF65-15E3-40F6-8420-AAD0A229433F}" type="presOf" srcId="{418DC6ED-959F-4FAA-9024-376FDBDB284F}" destId="{E855AE6D-FB61-4B50-963D-46EEBAFD3675}" srcOrd="0" destOrd="0" presId="urn:microsoft.com/office/officeart/2005/8/layout/vList2"/>
    <dgm:cxn modelId="{5090AE46-8332-4B66-9A97-C5E53676B740}" type="presOf" srcId="{35B47E92-E8B8-4A10-8E66-A5C5620959B2}" destId="{7C142495-9D6C-48E8-B284-B1DBEB73C0D4}" srcOrd="0" destOrd="0" presId="urn:microsoft.com/office/officeart/2005/8/layout/vList2"/>
    <dgm:cxn modelId="{9192CB46-697C-40BE-B994-A0E1CFA79096}" srcId="{CB716806-FC01-41B2-9931-24512DC12937}" destId="{2F66D7F2-8D5C-4E1B-9144-82C40697B9A8}" srcOrd="0" destOrd="0" parTransId="{FE7E1CBC-435F-4BDC-A979-59109B4F955D}" sibTransId="{DE3EEEA6-975F-4929-98EC-6BC1A95A8D11}"/>
    <dgm:cxn modelId="{4DC3C36A-B1CC-443A-9479-F31343453739}" type="presOf" srcId="{2F66D7F2-8D5C-4E1B-9144-82C40697B9A8}" destId="{CC86E15D-3C13-443B-927A-CD8851A718A8}" srcOrd="0" destOrd="0" presId="urn:microsoft.com/office/officeart/2005/8/layout/vList2"/>
    <dgm:cxn modelId="{E1046F6C-54B8-44A1-8AD6-894BDB991502}" srcId="{6D103889-D88D-4976-9FE2-E1BA4F964B11}" destId="{377853B6-DD97-4CAF-ADDF-4D67D1BC3719}" srcOrd="0" destOrd="0" parTransId="{BF57C283-2824-45F7-AFD8-1E3F7AC7E6EB}" sibTransId="{752467C2-29AD-468D-93DF-F4DCF3D67D32}"/>
    <dgm:cxn modelId="{BFD10751-CA60-4818-BEBC-FA777CA1CAD4}" srcId="{CB716806-FC01-41B2-9931-24512DC12937}" destId="{418DC6ED-959F-4FAA-9024-376FDBDB284F}" srcOrd="2" destOrd="0" parTransId="{4AA85E83-1262-41F2-A010-51AB215238D1}" sibTransId="{A7904CB3-8A26-4E65-90C7-75FC64EF4CB5}"/>
    <dgm:cxn modelId="{79204AA2-90F0-477A-9712-FEA3DB504E75}" type="presOf" srcId="{3FAF0DA5-47BC-4E0D-B7E4-DD700B28741B}" destId="{493BEC60-CCBF-406B-8A7F-4910B1F90BB5}" srcOrd="0" destOrd="0" presId="urn:microsoft.com/office/officeart/2005/8/layout/vList2"/>
    <dgm:cxn modelId="{56AF2DB0-7956-4F6E-A0B5-5DED2752076E}" srcId="{2F66D7F2-8D5C-4E1B-9144-82C40697B9A8}" destId="{8CF4CB89-1FF3-4079-8DD3-EFE3AD76DF9D}" srcOrd="1" destOrd="0" parTransId="{E96F91A6-322A-4AC8-B856-6E5575F0ACC2}" sibTransId="{74ECF9BC-2ADF-494A-ADAB-B4CC951C3F11}"/>
    <dgm:cxn modelId="{7FCAC6CC-7667-4526-9DF5-633A946AEF1A}" type="presOf" srcId="{CB716806-FC01-41B2-9931-24512DC12937}" destId="{6B3DCAE7-5B9D-4A06-A6F5-2DCB1A13BDF9}" srcOrd="0" destOrd="0" presId="urn:microsoft.com/office/officeart/2005/8/layout/vList2"/>
    <dgm:cxn modelId="{E2F41FE1-B467-4E82-AD49-8AA6C1F0257F}" srcId="{CB716806-FC01-41B2-9931-24512DC12937}" destId="{6D103889-D88D-4976-9FE2-E1BA4F964B11}" srcOrd="1" destOrd="0" parTransId="{31375CC5-DDC7-4094-8620-085703581479}" sibTransId="{1CF147F6-38BE-42F8-8CDC-F6B0EE0C3C1B}"/>
    <dgm:cxn modelId="{6D8F61EE-4458-4C52-A501-CE6F338B7982}" srcId="{2F66D7F2-8D5C-4E1B-9144-82C40697B9A8}" destId="{3FAF0DA5-47BC-4E0D-B7E4-DD700B28741B}" srcOrd="0" destOrd="0" parTransId="{D89CC43B-75FD-419D-B791-72FCF3D17042}" sibTransId="{287EB18E-AC17-46DD-8780-271C76E787F8}"/>
    <dgm:cxn modelId="{1965B05D-83CD-4D6F-BEED-4A6E94FCBDC0}" type="presParOf" srcId="{6B3DCAE7-5B9D-4A06-A6F5-2DCB1A13BDF9}" destId="{CC86E15D-3C13-443B-927A-CD8851A718A8}" srcOrd="0" destOrd="0" presId="urn:microsoft.com/office/officeart/2005/8/layout/vList2"/>
    <dgm:cxn modelId="{D5BC2C4B-55FE-4D08-9F98-C126D8B617BE}" type="presParOf" srcId="{6B3DCAE7-5B9D-4A06-A6F5-2DCB1A13BDF9}" destId="{493BEC60-CCBF-406B-8A7F-4910B1F90BB5}" srcOrd="1" destOrd="0" presId="urn:microsoft.com/office/officeart/2005/8/layout/vList2"/>
    <dgm:cxn modelId="{056774F2-C76D-45D4-9D26-401685D2FFB3}" type="presParOf" srcId="{6B3DCAE7-5B9D-4A06-A6F5-2DCB1A13BDF9}" destId="{0C53613C-8F1F-40D8-BF0D-44BC0CFE2F75}" srcOrd="2" destOrd="0" presId="urn:microsoft.com/office/officeart/2005/8/layout/vList2"/>
    <dgm:cxn modelId="{9723B9EE-1C08-423D-9B0D-31CA5D722A89}" type="presParOf" srcId="{6B3DCAE7-5B9D-4A06-A6F5-2DCB1A13BDF9}" destId="{B4343751-CD13-4F23-A23D-84D4CA2E5F69}" srcOrd="3" destOrd="0" presId="urn:microsoft.com/office/officeart/2005/8/layout/vList2"/>
    <dgm:cxn modelId="{D7298AB9-5A54-4E0C-A063-9AAB7059A05E}" type="presParOf" srcId="{6B3DCAE7-5B9D-4A06-A6F5-2DCB1A13BDF9}" destId="{E855AE6D-FB61-4B50-963D-46EEBAFD3675}" srcOrd="4" destOrd="0" presId="urn:microsoft.com/office/officeart/2005/8/layout/vList2"/>
    <dgm:cxn modelId="{E1EDDF21-B2E8-4FE2-9381-5A3D40E137D1}" type="presParOf" srcId="{6B3DCAE7-5B9D-4A06-A6F5-2DCB1A13BDF9}" destId="{7C142495-9D6C-48E8-B284-B1DBEB73C0D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428D9DE-4825-4C65-80C9-FA1BFC12BE92}"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GB"/>
        </a:p>
      </dgm:t>
    </dgm:pt>
    <dgm:pt modelId="{60A49A62-9AE9-4895-BE9E-61F82B5D055B}">
      <dgm:prSet phldrT="[Text]"/>
      <dgm:spPr/>
      <dgm:t>
        <a:bodyPr/>
        <a:lstStyle/>
        <a:p>
          <a:r>
            <a:rPr lang="en-GB" dirty="0"/>
            <a:t>When to use ANOVA?</a:t>
          </a:r>
        </a:p>
      </dgm:t>
    </dgm:pt>
    <dgm:pt modelId="{07EB6FC5-3BBD-4E84-BAFA-15923ED4CDE1}" type="parTrans" cxnId="{918D87FF-F716-4931-A404-2C0E301A6AD5}">
      <dgm:prSet/>
      <dgm:spPr/>
      <dgm:t>
        <a:bodyPr/>
        <a:lstStyle/>
        <a:p>
          <a:endParaRPr lang="en-GB"/>
        </a:p>
      </dgm:t>
    </dgm:pt>
    <dgm:pt modelId="{D273B62A-3B09-4239-9C9F-233226454D8A}" type="sibTrans" cxnId="{918D87FF-F716-4931-A404-2C0E301A6AD5}">
      <dgm:prSet/>
      <dgm:spPr/>
      <dgm:t>
        <a:bodyPr/>
        <a:lstStyle/>
        <a:p>
          <a:endParaRPr lang="en-GB"/>
        </a:p>
      </dgm:t>
    </dgm:pt>
    <dgm:pt modelId="{C974DFA5-6ABE-49B9-BAAA-8D23DA4DF439}">
      <dgm:prSet phldrT="[Text]"/>
      <dgm:spPr/>
      <dgm:t>
        <a:bodyPr/>
        <a:lstStyle/>
        <a:p>
          <a:r>
            <a:rPr lang="en-GB" dirty="0"/>
            <a:t>What are the hypotheses?</a:t>
          </a:r>
        </a:p>
      </dgm:t>
    </dgm:pt>
    <dgm:pt modelId="{7DD070D2-3D3A-41EA-98FA-6F20BBDA5083}" type="parTrans" cxnId="{69AC363C-6644-42EC-B25C-75975CEA15B0}">
      <dgm:prSet/>
      <dgm:spPr/>
      <dgm:t>
        <a:bodyPr/>
        <a:lstStyle/>
        <a:p>
          <a:endParaRPr lang="en-GB"/>
        </a:p>
      </dgm:t>
    </dgm:pt>
    <dgm:pt modelId="{DC1F3E0A-1727-46C5-A39E-C950ABBD43E5}" type="sibTrans" cxnId="{69AC363C-6644-42EC-B25C-75975CEA15B0}">
      <dgm:prSet/>
      <dgm:spPr/>
      <dgm:t>
        <a:bodyPr/>
        <a:lstStyle/>
        <a:p>
          <a:endParaRPr lang="en-GB"/>
        </a:p>
      </dgm:t>
    </dgm:pt>
    <dgm:pt modelId="{3B0FF0EF-168B-4D38-ADDF-1549F8CFFD4C}">
      <dgm:prSet phldrT="[Text]"/>
      <dgm:spPr/>
      <dgm:t>
        <a:bodyPr/>
        <a:lstStyle/>
        <a:p>
          <a:r>
            <a:rPr lang="en-GB" dirty="0"/>
            <a:t>H</a:t>
          </a:r>
          <a:r>
            <a:rPr lang="en-GB" baseline="-25000" dirty="0"/>
            <a:t>0</a:t>
          </a:r>
          <a:r>
            <a:rPr lang="en-GB" dirty="0"/>
            <a:t>: No difference in means between groups (IV)</a:t>
          </a:r>
        </a:p>
        <a:p>
          <a:r>
            <a:rPr lang="en-GB" dirty="0"/>
            <a:t>H</a:t>
          </a:r>
          <a:r>
            <a:rPr lang="en-GB" baseline="-25000" dirty="0"/>
            <a:t>1</a:t>
          </a:r>
          <a:r>
            <a:rPr lang="en-GB" dirty="0"/>
            <a:t>: At least one mean is different</a:t>
          </a:r>
        </a:p>
      </dgm:t>
    </dgm:pt>
    <dgm:pt modelId="{AC5433B7-07E0-4DF2-A71B-1A283ABAAA79}" type="parTrans" cxnId="{8B42D3A5-A0A2-4A83-9642-D459B1BD0530}">
      <dgm:prSet/>
      <dgm:spPr/>
      <dgm:t>
        <a:bodyPr/>
        <a:lstStyle/>
        <a:p>
          <a:endParaRPr lang="en-GB"/>
        </a:p>
      </dgm:t>
    </dgm:pt>
    <dgm:pt modelId="{A99AB2D9-B542-4D7E-9FEB-3412B31B17F4}" type="sibTrans" cxnId="{8B42D3A5-A0A2-4A83-9642-D459B1BD0530}">
      <dgm:prSet/>
      <dgm:spPr/>
      <dgm:t>
        <a:bodyPr/>
        <a:lstStyle/>
        <a:p>
          <a:endParaRPr lang="en-GB"/>
        </a:p>
      </dgm:t>
    </dgm:pt>
    <dgm:pt modelId="{37FAE7F3-D65B-49B7-AB06-70B28C60BB46}">
      <dgm:prSet phldrT="[Text]"/>
      <dgm:spPr/>
      <dgm:t>
        <a:bodyPr/>
        <a:lstStyle/>
        <a:p>
          <a:r>
            <a:rPr lang="en-GB" dirty="0"/>
            <a:t>DV is metric – Interval or ratio data</a:t>
          </a:r>
        </a:p>
        <a:p>
          <a:r>
            <a:rPr lang="en-GB" dirty="0"/>
            <a:t>IV is categorical </a:t>
          </a:r>
        </a:p>
      </dgm:t>
    </dgm:pt>
    <dgm:pt modelId="{7A0F7958-B2C5-4AE6-A06F-87DD27E3BFD4}" type="parTrans" cxnId="{D23F30B4-438F-4A48-88E9-B83F56C5C157}">
      <dgm:prSet/>
      <dgm:spPr/>
      <dgm:t>
        <a:bodyPr/>
        <a:lstStyle/>
        <a:p>
          <a:endParaRPr lang="en-GB"/>
        </a:p>
      </dgm:t>
    </dgm:pt>
    <dgm:pt modelId="{C356F5AD-6616-41D5-8537-BCF7828FB805}" type="sibTrans" cxnId="{D23F30B4-438F-4A48-88E9-B83F56C5C157}">
      <dgm:prSet/>
      <dgm:spPr/>
      <dgm:t>
        <a:bodyPr/>
        <a:lstStyle/>
        <a:p>
          <a:endParaRPr lang="en-GB"/>
        </a:p>
      </dgm:t>
    </dgm:pt>
    <dgm:pt modelId="{DF3A74AB-C0D6-4886-A002-D02415BF0EFC}" type="pres">
      <dgm:prSet presAssocID="{3428D9DE-4825-4C65-80C9-FA1BFC12BE92}" presName="Name0" presStyleCnt="0">
        <dgm:presLayoutVars>
          <dgm:chMax/>
          <dgm:chPref/>
          <dgm:dir/>
        </dgm:presLayoutVars>
      </dgm:prSet>
      <dgm:spPr/>
    </dgm:pt>
    <dgm:pt modelId="{873B0F4E-E39E-49CA-857E-564D6B3C01C9}" type="pres">
      <dgm:prSet presAssocID="{60A49A62-9AE9-4895-BE9E-61F82B5D055B}" presName="parenttextcomposite" presStyleCnt="0"/>
      <dgm:spPr/>
    </dgm:pt>
    <dgm:pt modelId="{59E13F3E-00FF-4023-A964-F1FF06A42B82}" type="pres">
      <dgm:prSet presAssocID="{60A49A62-9AE9-4895-BE9E-61F82B5D055B}" presName="parenttext" presStyleLbl="revTx" presStyleIdx="0" presStyleCnt="2">
        <dgm:presLayoutVars>
          <dgm:chMax/>
          <dgm:chPref val="2"/>
          <dgm:bulletEnabled val="1"/>
        </dgm:presLayoutVars>
      </dgm:prSet>
      <dgm:spPr/>
    </dgm:pt>
    <dgm:pt modelId="{3F56E5CE-3EB5-4334-8A51-4D9DB9A7A941}" type="pres">
      <dgm:prSet presAssocID="{60A49A62-9AE9-4895-BE9E-61F82B5D055B}" presName="composite" presStyleCnt="0"/>
      <dgm:spPr/>
    </dgm:pt>
    <dgm:pt modelId="{6E063325-2C69-42AE-B83D-43A88FE7D6A4}" type="pres">
      <dgm:prSet presAssocID="{60A49A62-9AE9-4895-BE9E-61F82B5D055B}" presName="chevron1" presStyleLbl="alignNode1" presStyleIdx="0" presStyleCnt="14"/>
      <dgm:spPr/>
    </dgm:pt>
    <dgm:pt modelId="{751F6D40-AC0E-48E0-BA7B-8A731505ABE4}" type="pres">
      <dgm:prSet presAssocID="{60A49A62-9AE9-4895-BE9E-61F82B5D055B}" presName="chevron2" presStyleLbl="alignNode1" presStyleIdx="1" presStyleCnt="14"/>
      <dgm:spPr/>
    </dgm:pt>
    <dgm:pt modelId="{87E1E1F7-4337-4605-93A4-C9405D1DB53B}" type="pres">
      <dgm:prSet presAssocID="{60A49A62-9AE9-4895-BE9E-61F82B5D055B}" presName="chevron3" presStyleLbl="alignNode1" presStyleIdx="2" presStyleCnt="14"/>
      <dgm:spPr/>
    </dgm:pt>
    <dgm:pt modelId="{50207EA3-72FD-4A78-8722-4309783C1D74}" type="pres">
      <dgm:prSet presAssocID="{60A49A62-9AE9-4895-BE9E-61F82B5D055B}" presName="chevron4" presStyleLbl="alignNode1" presStyleIdx="3" presStyleCnt="14"/>
      <dgm:spPr/>
    </dgm:pt>
    <dgm:pt modelId="{2E8EEA1C-94D0-4056-856E-3C49C5BBB65B}" type="pres">
      <dgm:prSet presAssocID="{60A49A62-9AE9-4895-BE9E-61F82B5D055B}" presName="chevron5" presStyleLbl="alignNode1" presStyleIdx="4" presStyleCnt="14"/>
      <dgm:spPr/>
    </dgm:pt>
    <dgm:pt modelId="{78E35075-9C55-44F0-B147-5DC7AA0A785B}" type="pres">
      <dgm:prSet presAssocID="{60A49A62-9AE9-4895-BE9E-61F82B5D055B}" presName="chevron6" presStyleLbl="alignNode1" presStyleIdx="5" presStyleCnt="14"/>
      <dgm:spPr/>
    </dgm:pt>
    <dgm:pt modelId="{FCF7C50F-A84C-4646-B468-53526A52A4E3}" type="pres">
      <dgm:prSet presAssocID="{60A49A62-9AE9-4895-BE9E-61F82B5D055B}" presName="chevron7" presStyleLbl="alignNode1" presStyleIdx="6" presStyleCnt="14"/>
      <dgm:spPr/>
    </dgm:pt>
    <dgm:pt modelId="{0857469D-AA13-4DDA-BA4D-C93FB3C6BF08}" type="pres">
      <dgm:prSet presAssocID="{60A49A62-9AE9-4895-BE9E-61F82B5D055B}" presName="childtext" presStyleLbl="solidFgAcc1" presStyleIdx="0" presStyleCnt="2">
        <dgm:presLayoutVars>
          <dgm:chMax/>
          <dgm:chPref val="0"/>
          <dgm:bulletEnabled val="1"/>
        </dgm:presLayoutVars>
      </dgm:prSet>
      <dgm:spPr/>
    </dgm:pt>
    <dgm:pt modelId="{C4E7D1B0-E2F7-4934-9F64-5D5C334011C9}" type="pres">
      <dgm:prSet presAssocID="{D273B62A-3B09-4239-9C9F-233226454D8A}" presName="sibTrans" presStyleCnt="0"/>
      <dgm:spPr/>
    </dgm:pt>
    <dgm:pt modelId="{0C0CA970-1B7D-426F-B7BD-408956621175}" type="pres">
      <dgm:prSet presAssocID="{C974DFA5-6ABE-49B9-BAAA-8D23DA4DF439}" presName="parenttextcomposite" presStyleCnt="0"/>
      <dgm:spPr/>
    </dgm:pt>
    <dgm:pt modelId="{50EA4E11-4234-41E1-B57C-513CBD34EB1F}" type="pres">
      <dgm:prSet presAssocID="{C974DFA5-6ABE-49B9-BAAA-8D23DA4DF439}" presName="parenttext" presStyleLbl="revTx" presStyleIdx="1" presStyleCnt="2">
        <dgm:presLayoutVars>
          <dgm:chMax/>
          <dgm:chPref val="2"/>
          <dgm:bulletEnabled val="1"/>
        </dgm:presLayoutVars>
      </dgm:prSet>
      <dgm:spPr/>
    </dgm:pt>
    <dgm:pt modelId="{2D539921-F810-403C-90B3-B6A82BE02DDC}" type="pres">
      <dgm:prSet presAssocID="{C974DFA5-6ABE-49B9-BAAA-8D23DA4DF439}" presName="composite" presStyleCnt="0"/>
      <dgm:spPr/>
    </dgm:pt>
    <dgm:pt modelId="{5BC10881-B6CB-44AD-A9E1-B734438FE138}" type="pres">
      <dgm:prSet presAssocID="{C974DFA5-6ABE-49B9-BAAA-8D23DA4DF439}" presName="chevron1" presStyleLbl="alignNode1" presStyleIdx="7" presStyleCnt="14"/>
      <dgm:spPr/>
    </dgm:pt>
    <dgm:pt modelId="{B2E59E71-4954-4D78-8C34-D9FE99F3A79D}" type="pres">
      <dgm:prSet presAssocID="{C974DFA5-6ABE-49B9-BAAA-8D23DA4DF439}" presName="chevron2" presStyleLbl="alignNode1" presStyleIdx="8" presStyleCnt="14"/>
      <dgm:spPr/>
    </dgm:pt>
    <dgm:pt modelId="{BABBC470-FAFC-4084-BC6B-A6D94D6891A1}" type="pres">
      <dgm:prSet presAssocID="{C974DFA5-6ABE-49B9-BAAA-8D23DA4DF439}" presName="chevron3" presStyleLbl="alignNode1" presStyleIdx="9" presStyleCnt="14"/>
      <dgm:spPr/>
    </dgm:pt>
    <dgm:pt modelId="{3AE4824C-215B-4A77-AB8F-F53A16EC91F3}" type="pres">
      <dgm:prSet presAssocID="{C974DFA5-6ABE-49B9-BAAA-8D23DA4DF439}" presName="chevron4" presStyleLbl="alignNode1" presStyleIdx="10" presStyleCnt="14"/>
      <dgm:spPr/>
    </dgm:pt>
    <dgm:pt modelId="{758A22C2-024F-4419-9C77-7FED71E14875}" type="pres">
      <dgm:prSet presAssocID="{C974DFA5-6ABE-49B9-BAAA-8D23DA4DF439}" presName="chevron5" presStyleLbl="alignNode1" presStyleIdx="11" presStyleCnt="14"/>
      <dgm:spPr/>
    </dgm:pt>
    <dgm:pt modelId="{307C857C-544C-4D90-BB03-221E070DCDD6}" type="pres">
      <dgm:prSet presAssocID="{C974DFA5-6ABE-49B9-BAAA-8D23DA4DF439}" presName="chevron6" presStyleLbl="alignNode1" presStyleIdx="12" presStyleCnt="14"/>
      <dgm:spPr/>
    </dgm:pt>
    <dgm:pt modelId="{1596779C-EE7D-4DD2-951D-6D34CD47A164}" type="pres">
      <dgm:prSet presAssocID="{C974DFA5-6ABE-49B9-BAAA-8D23DA4DF439}" presName="chevron7" presStyleLbl="alignNode1" presStyleIdx="13" presStyleCnt="14"/>
      <dgm:spPr/>
    </dgm:pt>
    <dgm:pt modelId="{C5B8D889-3AF6-42DE-978D-11B2C3641B92}" type="pres">
      <dgm:prSet presAssocID="{C974DFA5-6ABE-49B9-BAAA-8D23DA4DF439}" presName="childtext" presStyleLbl="solidFgAcc1" presStyleIdx="1" presStyleCnt="2">
        <dgm:presLayoutVars>
          <dgm:chMax/>
          <dgm:chPref val="0"/>
          <dgm:bulletEnabled val="1"/>
        </dgm:presLayoutVars>
      </dgm:prSet>
      <dgm:spPr/>
    </dgm:pt>
  </dgm:ptLst>
  <dgm:cxnLst>
    <dgm:cxn modelId="{69AC363C-6644-42EC-B25C-75975CEA15B0}" srcId="{3428D9DE-4825-4C65-80C9-FA1BFC12BE92}" destId="{C974DFA5-6ABE-49B9-BAAA-8D23DA4DF439}" srcOrd="1" destOrd="0" parTransId="{7DD070D2-3D3A-41EA-98FA-6F20BBDA5083}" sibTransId="{DC1F3E0A-1727-46C5-A39E-C950ABBD43E5}"/>
    <dgm:cxn modelId="{0B3EDD48-D1D1-48CC-92B0-095A0545DD92}" type="presOf" srcId="{C974DFA5-6ABE-49B9-BAAA-8D23DA4DF439}" destId="{50EA4E11-4234-41E1-B57C-513CBD34EB1F}" srcOrd="0" destOrd="0" presId="urn:microsoft.com/office/officeart/2008/layout/VerticalAccentList"/>
    <dgm:cxn modelId="{755952A2-960D-4A45-A819-8C3E9D49A4E3}" type="presOf" srcId="{3B0FF0EF-168B-4D38-ADDF-1549F8CFFD4C}" destId="{C5B8D889-3AF6-42DE-978D-11B2C3641B92}" srcOrd="0" destOrd="0" presId="urn:microsoft.com/office/officeart/2008/layout/VerticalAccentList"/>
    <dgm:cxn modelId="{8B42D3A5-A0A2-4A83-9642-D459B1BD0530}" srcId="{C974DFA5-6ABE-49B9-BAAA-8D23DA4DF439}" destId="{3B0FF0EF-168B-4D38-ADDF-1549F8CFFD4C}" srcOrd="0" destOrd="0" parTransId="{AC5433B7-07E0-4DF2-A71B-1A283ABAAA79}" sibTransId="{A99AB2D9-B542-4D7E-9FEB-3412B31B17F4}"/>
    <dgm:cxn modelId="{6DA409B1-DFFB-4D88-9F9F-8DC28B4F3541}" type="presOf" srcId="{60A49A62-9AE9-4895-BE9E-61F82B5D055B}" destId="{59E13F3E-00FF-4023-A964-F1FF06A42B82}" srcOrd="0" destOrd="0" presId="urn:microsoft.com/office/officeart/2008/layout/VerticalAccentList"/>
    <dgm:cxn modelId="{D23F30B4-438F-4A48-88E9-B83F56C5C157}" srcId="{60A49A62-9AE9-4895-BE9E-61F82B5D055B}" destId="{37FAE7F3-D65B-49B7-AB06-70B28C60BB46}" srcOrd="0" destOrd="0" parTransId="{7A0F7958-B2C5-4AE6-A06F-87DD27E3BFD4}" sibTransId="{C356F5AD-6616-41D5-8537-BCF7828FB805}"/>
    <dgm:cxn modelId="{E85068C2-5253-4B4B-88E4-F58ED589C684}" type="presOf" srcId="{3428D9DE-4825-4C65-80C9-FA1BFC12BE92}" destId="{DF3A74AB-C0D6-4886-A002-D02415BF0EFC}" srcOrd="0" destOrd="0" presId="urn:microsoft.com/office/officeart/2008/layout/VerticalAccentList"/>
    <dgm:cxn modelId="{5E68E4E6-CDFC-4225-ADB7-B4B4655D2BC8}" type="presOf" srcId="{37FAE7F3-D65B-49B7-AB06-70B28C60BB46}" destId="{0857469D-AA13-4DDA-BA4D-C93FB3C6BF08}" srcOrd="0" destOrd="0" presId="urn:microsoft.com/office/officeart/2008/layout/VerticalAccentList"/>
    <dgm:cxn modelId="{918D87FF-F716-4931-A404-2C0E301A6AD5}" srcId="{3428D9DE-4825-4C65-80C9-FA1BFC12BE92}" destId="{60A49A62-9AE9-4895-BE9E-61F82B5D055B}" srcOrd="0" destOrd="0" parTransId="{07EB6FC5-3BBD-4E84-BAFA-15923ED4CDE1}" sibTransId="{D273B62A-3B09-4239-9C9F-233226454D8A}"/>
    <dgm:cxn modelId="{85BE6A9B-26C2-4A21-955F-D5FF62DAC0F8}" type="presParOf" srcId="{DF3A74AB-C0D6-4886-A002-D02415BF0EFC}" destId="{873B0F4E-E39E-49CA-857E-564D6B3C01C9}" srcOrd="0" destOrd="0" presId="urn:microsoft.com/office/officeart/2008/layout/VerticalAccentList"/>
    <dgm:cxn modelId="{893436DF-07B5-43D6-8932-AC63803A2F09}" type="presParOf" srcId="{873B0F4E-E39E-49CA-857E-564D6B3C01C9}" destId="{59E13F3E-00FF-4023-A964-F1FF06A42B82}" srcOrd="0" destOrd="0" presId="urn:microsoft.com/office/officeart/2008/layout/VerticalAccentList"/>
    <dgm:cxn modelId="{A0D7345B-35A5-4229-A580-2D6A4D925D9D}" type="presParOf" srcId="{DF3A74AB-C0D6-4886-A002-D02415BF0EFC}" destId="{3F56E5CE-3EB5-4334-8A51-4D9DB9A7A941}" srcOrd="1" destOrd="0" presId="urn:microsoft.com/office/officeart/2008/layout/VerticalAccentList"/>
    <dgm:cxn modelId="{FBE175A7-1857-4051-A9D2-7401A70C7A7B}" type="presParOf" srcId="{3F56E5CE-3EB5-4334-8A51-4D9DB9A7A941}" destId="{6E063325-2C69-42AE-B83D-43A88FE7D6A4}" srcOrd="0" destOrd="0" presId="urn:microsoft.com/office/officeart/2008/layout/VerticalAccentList"/>
    <dgm:cxn modelId="{5130F2BA-78F2-41BB-95D3-7160E6E892B7}" type="presParOf" srcId="{3F56E5CE-3EB5-4334-8A51-4D9DB9A7A941}" destId="{751F6D40-AC0E-48E0-BA7B-8A731505ABE4}" srcOrd="1" destOrd="0" presId="urn:microsoft.com/office/officeart/2008/layout/VerticalAccentList"/>
    <dgm:cxn modelId="{1BA1AC50-7620-406D-B65F-62B71633064C}" type="presParOf" srcId="{3F56E5CE-3EB5-4334-8A51-4D9DB9A7A941}" destId="{87E1E1F7-4337-4605-93A4-C9405D1DB53B}" srcOrd="2" destOrd="0" presId="urn:microsoft.com/office/officeart/2008/layout/VerticalAccentList"/>
    <dgm:cxn modelId="{6CDB567D-65A4-483D-8B61-3AE40F362EF5}" type="presParOf" srcId="{3F56E5CE-3EB5-4334-8A51-4D9DB9A7A941}" destId="{50207EA3-72FD-4A78-8722-4309783C1D74}" srcOrd="3" destOrd="0" presId="urn:microsoft.com/office/officeart/2008/layout/VerticalAccentList"/>
    <dgm:cxn modelId="{7EF41115-5A8F-4544-8455-3907DC05D964}" type="presParOf" srcId="{3F56E5CE-3EB5-4334-8A51-4D9DB9A7A941}" destId="{2E8EEA1C-94D0-4056-856E-3C49C5BBB65B}" srcOrd="4" destOrd="0" presId="urn:microsoft.com/office/officeart/2008/layout/VerticalAccentList"/>
    <dgm:cxn modelId="{6426C621-8F10-4445-A11D-A81FBA0DAF06}" type="presParOf" srcId="{3F56E5CE-3EB5-4334-8A51-4D9DB9A7A941}" destId="{78E35075-9C55-44F0-B147-5DC7AA0A785B}" srcOrd="5" destOrd="0" presId="urn:microsoft.com/office/officeart/2008/layout/VerticalAccentList"/>
    <dgm:cxn modelId="{BE5517DB-53FB-4674-9127-9E388D41B758}" type="presParOf" srcId="{3F56E5CE-3EB5-4334-8A51-4D9DB9A7A941}" destId="{FCF7C50F-A84C-4646-B468-53526A52A4E3}" srcOrd="6" destOrd="0" presId="urn:microsoft.com/office/officeart/2008/layout/VerticalAccentList"/>
    <dgm:cxn modelId="{FE573B66-D10F-48AB-9703-EBFEABB8EE3C}" type="presParOf" srcId="{3F56E5CE-3EB5-4334-8A51-4D9DB9A7A941}" destId="{0857469D-AA13-4DDA-BA4D-C93FB3C6BF08}" srcOrd="7" destOrd="0" presId="urn:microsoft.com/office/officeart/2008/layout/VerticalAccentList"/>
    <dgm:cxn modelId="{29DE6ECD-E30B-47FF-A62D-A1385CE276A9}" type="presParOf" srcId="{DF3A74AB-C0D6-4886-A002-D02415BF0EFC}" destId="{C4E7D1B0-E2F7-4934-9F64-5D5C334011C9}" srcOrd="2" destOrd="0" presId="urn:microsoft.com/office/officeart/2008/layout/VerticalAccentList"/>
    <dgm:cxn modelId="{190A900F-7E5D-44C3-8EE1-434FFCE83E46}" type="presParOf" srcId="{DF3A74AB-C0D6-4886-A002-D02415BF0EFC}" destId="{0C0CA970-1B7D-426F-B7BD-408956621175}" srcOrd="3" destOrd="0" presId="urn:microsoft.com/office/officeart/2008/layout/VerticalAccentList"/>
    <dgm:cxn modelId="{0FD9189E-2367-4F59-BED1-A9AE7FF1F16A}" type="presParOf" srcId="{0C0CA970-1B7D-426F-B7BD-408956621175}" destId="{50EA4E11-4234-41E1-B57C-513CBD34EB1F}" srcOrd="0" destOrd="0" presId="urn:microsoft.com/office/officeart/2008/layout/VerticalAccentList"/>
    <dgm:cxn modelId="{8616BFA9-9503-4870-9C00-F531DCD5BE90}" type="presParOf" srcId="{DF3A74AB-C0D6-4886-A002-D02415BF0EFC}" destId="{2D539921-F810-403C-90B3-B6A82BE02DDC}" srcOrd="4" destOrd="0" presId="urn:microsoft.com/office/officeart/2008/layout/VerticalAccentList"/>
    <dgm:cxn modelId="{88660B37-ED9C-4318-833D-A81EED8033F1}" type="presParOf" srcId="{2D539921-F810-403C-90B3-B6A82BE02DDC}" destId="{5BC10881-B6CB-44AD-A9E1-B734438FE138}" srcOrd="0" destOrd="0" presId="urn:microsoft.com/office/officeart/2008/layout/VerticalAccentList"/>
    <dgm:cxn modelId="{65A8EA1E-E588-4180-9BC9-4A3073A4D686}" type="presParOf" srcId="{2D539921-F810-403C-90B3-B6A82BE02DDC}" destId="{B2E59E71-4954-4D78-8C34-D9FE99F3A79D}" srcOrd="1" destOrd="0" presId="urn:microsoft.com/office/officeart/2008/layout/VerticalAccentList"/>
    <dgm:cxn modelId="{5715090A-1B9B-4250-A0C9-52851F990A0C}" type="presParOf" srcId="{2D539921-F810-403C-90B3-B6A82BE02DDC}" destId="{BABBC470-FAFC-4084-BC6B-A6D94D6891A1}" srcOrd="2" destOrd="0" presId="urn:microsoft.com/office/officeart/2008/layout/VerticalAccentList"/>
    <dgm:cxn modelId="{A9D3EE7F-4FF8-4503-8F18-15D87AD8B0B6}" type="presParOf" srcId="{2D539921-F810-403C-90B3-B6A82BE02DDC}" destId="{3AE4824C-215B-4A77-AB8F-F53A16EC91F3}" srcOrd="3" destOrd="0" presId="urn:microsoft.com/office/officeart/2008/layout/VerticalAccentList"/>
    <dgm:cxn modelId="{E6D66B37-8AE2-4250-BAF9-A725245770DD}" type="presParOf" srcId="{2D539921-F810-403C-90B3-B6A82BE02DDC}" destId="{758A22C2-024F-4419-9C77-7FED71E14875}" srcOrd="4" destOrd="0" presId="urn:microsoft.com/office/officeart/2008/layout/VerticalAccentList"/>
    <dgm:cxn modelId="{049AD646-4F2E-4BC4-8E0D-D8BCB9C47D27}" type="presParOf" srcId="{2D539921-F810-403C-90B3-B6A82BE02DDC}" destId="{307C857C-544C-4D90-BB03-221E070DCDD6}" srcOrd="5" destOrd="0" presId="urn:microsoft.com/office/officeart/2008/layout/VerticalAccentList"/>
    <dgm:cxn modelId="{E66692A5-B708-4349-9439-06DC15F659AE}" type="presParOf" srcId="{2D539921-F810-403C-90B3-B6A82BE02DDC}" destId="{1596779C-EE7D-4DD2-951D-6D34CD47A164}" srcOrd="6" destOrd="0" presId="urn:microsoft.com/office/officeart/2008/layout/VerticalAccentList"/>
    <dgm:cxn modelId="{C66FEA30-40A4-4DE1-9E1F-60629112F608}" type="presParOf" srcId="{2D539921-F810-403C-90B3-B6A82BE02DDC}" destId="{C5B8D889-3AF6-42DE-978D-11B2C3641B92}"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BBD72EE-2443-4771-B7A3-78B224FB365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7313A1F7-2E11-4DFA-8D72-58337810458F}">
      <dgm:prSet phldrT="[Text]"/>
      <dgm:spPr/>
      <dgm:t>
        <a:bodyPr/>
        <a:lstStyle/>
        <a:p>
          <a:r>
            <a:rPr lang="en-GB" dirty="0"/>
            <a:t>Chi-Square</a:t>
          </a:r>
        </a:p>
      </dgm:t>
    </dgm:pt>
    <dgm:pt modelId="{AE19B953-7295-4BB4-832E-6BC71C6BB22F}" type="parTrans" cxnId="{BC75072E-FA4D-44BC-957C-7DCCF94A4BFB}">
      <dgm:prSet/>
      <dgm:spPr/>
      <dgm:t>
        <a:bodyPr/>
        <a:lstStyle/>
        <a:p>
          <a:endParaRPr lang="en-GB"/>
        </a:p>
      </dgm:t>
    </dgm:pt>
    <dgm:pt modelId="{DEF0E5B4-F2D7-4DD3-A206-D150B067ADB4}" type="sibTrans" cxnId="{BC75072E-FA4D-44BC-957C-7DCCF94A4BFB}">
      <dgm:prSet/>
      <dgm:spPr/>
      <dgm:t>
        <a:bodyPr/>
        <a:lstStyle/>
        <a:p>
          <a:endParaRPr lang="en-GB"/>
        </a:p>
      </dgm:t>
    </dgm:pt>
    <dgm:pt modelId="{355BAB86-5C08-4DBB-A7D2-ACB4934D0283}">
      <dgm:prSet phldrT="[Text]"/>
      <dgm:spPr/>
      <dgm:t>
        <a:bodyPr/>
        <a:lstStyle/>
        <a:p>
          <a:pPr algn="l"/>
          <a:r>
            <a:rPr lang="en-GB" dirty="0"/>
            <a:t>t-tests</a:t>
          </a:r>
        </a:p>
      </dgm:t>
    </dgm:pt>
    <dgm:pt modelId="{365BC3D3-9CB5-410D-81A9-D8BFBD54D7C2}" type="parTrans" cxnId="{6ED80620-C962-4F63-86F0-0ACFFBDB8CCB}">
      <dgm:prSet/>
      <dgm:spPr/>
      <dgm:t>
        <a:bodyPr/>
        <a:lstStyle/>
        <a:p>
          <a:endParaRPr lang="en-GB"/>
        </a:p>
      </dgm:t>
    </dgm:pt>
    <dgm:pt modelId="{D1F534C5-38E5-4624-BF8F-4C234066A022}" type="sibTrans" cxnId="{6ED80620-C962-4F63-86F0-0ACFFBDB8CCB}">
      <dgm:prSet/>
      <dgm:spPr/>
      <dgm:t>
        <a:bodyPr/>
        <a:lstStyle/>
        <a:p>
          <a:endParaRPr lang="en-GB"/>
        </a:p>
      </dgm:t>
    </dgm:pt>
    <dgm:pt modelId="{E15845A1-BB9F-464C-B6BA-444063E9E190}">
      <dgm:prSet phldrT="[Text]"/>
      <dgm:spPr/>
      <dgm:t>
        <a:bodyPr/>
        <a:lstStyle/>
        <a:p>
          <a:r>
            <a:rPr lang="en-GB" dirty="0"/>
            <a:t>ANOVA</a:t>
          </a:r>
        </a:p>
      </dgm:t>
    </dgm:pt>
    <dgm:pt modelId="{0DBA9CB3-4E68-440D-911E-86E53D514CD5}" type="parTrans" cxnId="{6F9EE9F7-60E4-4EF6-8CC2-054A78DA3071}">
      <dgm:prSet/>
      <dgm:spPr/>
      <dgm:t>
        <a:bodyPr/>
        <a:lstStyle/>
        <a:p>
          <a:endParaRPr lang="en-GB"/>
        </a:p>
      </dgm:t>
    </dgm:pt>
    <dgm:pt modelId="{8647CE95-8F8B-43DA-8D20-C1C4665A0D71}" type="sibTrans" cxnId="{6F9EE9F7-60E4-4EF6-8CC2-054A78DA3071}">
      <dgm:prSet/>
      <dgm:spPr/>
      <dgm:t>
        <a:bodyPr/>
        <a:lstStyle/>
        <a:p>
          <a:endParaRPr lang="en-GB"/>
        </a:p>
      </dgm:t>
    </dgm:pt>
    <dgm:pt modelId="{4D7B3BAE-873B-40EE-866E-BB76002E33BD}">
      <dgm:prSet phldrT="[Text]"/>
      <dgm:spPr/>
      <dgm:t>
        <a:bodyPr/>
        <a:lstStyle/>
        <a:p>
          <a:r>
            <a:rPr lang="en-GB" dirty="0"/>
            <a:t>Compares observed frequencies to expected frequencies</a:t>
          </a:r>
        </a:p>
      </dgm:t>
    </dgm:pt>
    <dgm:pt modelId="{606BECED-D660-493D-9520-BB031A22E8D7}" type="parTrans" cxnId="{CA6C7FBA-643B-4335-BD6A-CB964D419C1A}">
      <dgm:prSet/>
      <dgm:spPr/>
      <dgm:t>
        <a:bodyPr/>
        <a:lstStyle/>
        <a:p>
          <a:endParaRPr lang="en-GB"/>
        </a:p>
      </dgm:t>
    </dgm:pt>
    <dgm:pt modelId="{143A5CD5-2504-4F7C-86EF-3B81FA69C204}" type="sibTrans" cxnId="{CA6C7FBA-643B-4335-BD6A-CB964D419C1A}">
      <dgm:prSet/>
      <dgm:spPr/>
      <dgm:t>
        <a:bodyPr/>
        <a:lstStyle/>
        <a:p>
          <a:endParaRPr lang="en-GB"/>
        </a:p>
      </dgm:t>
    </dgm:pt>
    <dgm:pt modelId="{2EC979FC-4260-4630-B697-DF30434148A6}">
      <dgm:prSet phldrT="[Text]"/>
      <dgm:spPr/>
      <dgm:t>
        <a:bodyPr/>
        <a:lstStyle/>
        <a:p>
          <a:pPr algn="l"/>
          <a:r>
            <a:rPr lang="en-GB" dirty="0"/>
            <a:t>Looks at differences between two groups on some variable of interest</a:t>
          </a:r>
        </a:p>
      </dgm:t>
    </dgm:pt>
    <dgm:pt modelId="{5AA422E9-282D-4127-A281-5CDB6D541653}" type="parTrans" cxnId="{A0C74BB8-6D0C-4227-B489-25632EC4DFCA}">
      <dgm:prSet/>
      <dgm:spPr/>
      <dgm:t>
        <a:bodyPr/>
        <a:lstStyle/>
        <a:p>
          <a:endParaRPr lang="en-GB"/>
        </a:p>
      </dgm:t>
    </dgm:pt>
    <dgm:pt modelId="{6176573D-2B9D-45CB-9C2F-BFAA8E5D2434}" type="sibTrans" cxnId="{A0C74BB8-6D0C-4227-B489-25632EC4DFCA}">
      <dgm:prSet/>
      <dgm:spPr/>
      <dgm:t>
        <a:bodyPr/>
        <a:lstStyle/>
        <a:p>
          <a:endParaRPr lang="en-GB"/>
        </a:p>
      </dgm:t>
    </dgm:pt>
    <dgm:pt modelId="{F8EEE97A-1BB2-44B2-B9CE-365029D9FBD2}">
      <dgm:prSet phldrT="[Text]"/>
      <dgm:spPr/>
      <dgm:t>
        <a:bodyPr/>
        <a:lstStyle/>
        <a:p>
          <a:r>
            <a:rPr lang="en-GB" dirty="0"/>
            <a:t>Looks at differences between two </a:t>
          </a:r>
          <a:r>
            <a:rPr lang="en-GB" u="sng" dirty="0"/>
            <a:t>or more</a:t>
          </a:r>
          <a:r>
            <a:rPr lang="en-GB" u="none" dirty="0"/>
            <a:t> groups</a:t>
          </a:r>
          <a:r>
            <a:rPr lang="en-GB" dirty="0"/>
            <a:t> on some variable of interest (IV has 2 or more categories)</a:t>
          </a:r>
        </a:p>
      </dgm:t>
    </dgm:pt>
    <dgm:pt modelId="{3814D8F9-DC54-41F2-BE9C-1AD4A5F51084}" type="parTrans" cxnId="{71AF7F40-EF50-426B-9583-F9BBED6FE119}">
      <dgm:prSet/>
      <dgm:spPr/>
      <dgm:t>
        <a:bodyPr/>
        <a:lstStyle/>
        <a:p>
          <a:endParaRPr lang="en-GB"/>
        </a:p>
      </dgm:t>
    </dgm:pt>
    <dgm:pt modelId="{C0319AAE-1C40-47D3-AF94-D85B8B4F2274}" type="sibTrans" cxnId="{71AF7F40-EF50-426B-9583-F9BBED6FE119}">
      <dgm:prSet/>
      <dgm:spPr/>
      <dgm:t>
        <a:bodyPr/>
        <a:lstStyle/>
        <a:p>
          <a:endParaRPr lang="en-GB"/>
        </a:p>
      </dgm:t>
    </dgm:pt>
    <dgm:pt modelId="{8C65A86A-86E7-427D-A590-010CA20EEACF}">
      <dgm:prSet phldrT="[Text]"/>
      <dgm:spPr/>
      <dgm:t>
        <a:bodyPr/>
        <a:lstStyle/>
        <a:p>
          <a:r>
            <a:rPr lang="en-GB" dirty="0"/>
            <a:t>If a significant difference exists, it doesn’t tell us which mean is different</a:t>
          </a:r>
        </a:p>
      </dgm:t>
    </dgm:pt>
    <dgm:pt modelId="{033C01BB-F992-4640-862F-344A5BD158C5}" type="parTrans" cxnId="{9A5F9D8F-E0C3-4F96-8C19-58851DF9473D}">
      <dgm:prSet/>
      <dgm:spPr/>
      <dgm:t>
        <a:bodyPr/>
        <a:lstStyle/>
        <a:p>
          <a:endParaRPr lang="en-GB"/>
        </a:p>
      </dgm:t>
    </dgm:pt>
    <dgm:pt modelId="{4DBDD0EA-FF01-45B8-AB64-9C1AB2632645}" type="sibTrans" cxnId="{9A5F9D8F-E0C3-4F96-8C19-58851DF9473D}">
      <dgm:prSet/>
      <dgm:spPr/>
      <dgm:t>
        <a:bodyPr/>
        <a:lstStyle/>
        <a:p>
          <a:endParaRPr lang="en-GB"/>
        </a:p>
      </dgm:t>
    </dgm:pt>
    <dgm:pt modelId="{60FE86CD-4F84-443B-BE24-CB8E762C7DF4}">
      <dgm:prSet phldrT="[Text]"/>
      <dgm:spPr/>
      <dgm:t>
        <a:bodyPr/>
        <a:lstStyle/>
        <a:p>
          <a:r>
            <a:rPr lang="en-GB" dirty="0"/>
            <a:t>Post-hoc Tukey test can help figure out which mean is different</a:t>
          </a:r>
        </a:p>
      </dgm:t>
    </dgm:pt>
    <dgm:pt modelId="{21796D04-DD53-40E9-9F59-A7DDF0D0943E}" type="parTrans" cxnId="{F03909ED-2285-4374-9624-F75AD4423AEB}">
      <dgm:prSet/>
      <dgm:spPr/>
      <dgm:t>
        <a:bodyPr/>
        <a:lstStyle/>
        <a:p>
          <a:endParaRPr lang="en-GB"/>
        </a:p>
      </dgm:t>
    </dgm:pt>
    <dgm:pt modelId="{18992BCB-5E1B-4490-858D-554736C21D51}" type="sibTrans" cxnId="{F03909ED-2285-4374-9624-F75AD4423AEB}">
      <dgm:prSet/>
      <dgm:spPr/>
      <dgm:t>
        <a:bodyPr/>
        <a:lstStyle/>
        <a:p>
          <a:endParaRPr lang="en-GB"/>
        </a:p>
      </dgm:t>
    </dgm:pt>
    <dgm:pt modelId="{DAE68E6F-348A-4427-AFE3-C540D48EB822}" type="pres">
      <dgm:prSet presAssocID="{7BBD72EE-2443-4771-B7A3-78B224FB365D}" presName="linear" presStyleCnt="0">
        <dgm:presLayoutVars>
          <dgm:dir/>
          <dgm:animLvl val="lvl"/>
          <dgm:resizeHandles val="exact"/>
        </dgm:presLayoutVars>
      </dgm:prSet>
      <dgm:spPr/>
    </dgm:pt>
    <dgm:pt modelId="{502B3FDA-5787-4DB4-988F-75E154562F8E}" type="pres">
      <dgm:prSet presAssocID="{7313A1F7-2E11-4DFA-8D72-58337810458F}" presName="parentLin" presStyleCnt="0"/>
      <dgm:spPr/>
    </dgm:pt>
    <dgm:pt modelId="{7AA85016-CDBF-4947-BED8-978AD1511509}" type="pres">
      <dgm:prSet presAssocID="{7313A1F7-2E11-4DFA-8D72-58337810458F}" presName="parentLeftMargin" presStyleLbl="node1" presStyleIdx="0" presStyleCnt="3"/>
      <dgm:spPr/>
    </dgm:pt>
    <dgm:pt modelId="{4285F067-D35F-4E7D-81F3-19B5282C2752}" type="pres">
      <dgm:prSet presAssocID="{7313A1F7-2E11-4DFA-8D72-58337810458F}" presName="parentText" presStyleLbl="node1" presStyleIdx="0" presStyleCnt="3">
        <dgm:presLayoutVars>
          <dgm:chMax val="0"/>
          <dgm:bulletEnabled val="1"/>
        </dgm:presLayoutVars>
      </dgm:prSet>
      <dgm:spPr/>
    </dgm:pt>
    <dgm:pt modelId="{4A531347-81A5-4CAE-AC05-1E8FEC2285AE}" type="pres">
      <dgm:prSet presAssocID="{7313A1F7-2E11-4DFA-8D72-58337810458F}" presName="negativeSpace" presStyleCnt="0"/>
      <dgm:spPr/>
    </dgm:pt>
    <dgm:pt modelId="{0C8C5337-910D-4F39-ACF3-EB453EACE65A}" type="pres">
      <dgm:prSet presAssocID="{7313A1F7-2E11-4DFA-8D72-58337810458F}" presName="childText" presStyleLbl="conFgAcc1" presStyleIdx="0" presStyleCnt="3">
        <dgm:presLayoutVars>
          <dgm:bulletEnabled val="1"/>
        </dgm:presLayoutVars>
      </dgm:prSet>
      <dgm:spPr/>
    </dgm:pt>
    <dgm:pt modelId="{506E5CE5-649B-47C8-B0D3-98DEAF4014D5}" type="pres">
      <dgm:prSet presAssocID="{DEF0E5B4-F2D7-4DD3-A206-D150B067ADB4}" presName="spaceBetweenRectangles" presStyleCnt="0"/>
      <dgm:spPr/>
    </dgm:pt>
    <dgm:pt modelId="{1094DF5D-9BB3-4A8F-8CBF-BD7BE81DFC05}" type="pres">
      <dgm:prSet presAssocID="{355BAB86-5C08-4DBB-A7D2-ACB4934D0283}" presName="parentLin" presStyleCnt="0"/>
      <dgm:spPr/>
    </dgm:pt>
    <dgm:pt modelId="{E9033128-67A2-461A-8590-755BF2A3CC44}" type="pres">
      <dgm:prSet presAssocID="{355BAB86-5C08-4DBB-A7D2-ACB4934D0283}" presName="parentLeftMargin" presStyleLbl="node1" presStyleIdx="0" presStyleCnt="3"/>
      <dgm:spPr/>
    </dgm:pt>
    <dgm:pt modelId="{60A76BD3-6E1D-499A-BF23-29BA4BDE9D94}" type="pres">
      <dgm:prSet presAssocID="{355BAB86-5C08-4DBB-A7D2-ACB4934D0283}" presName="parentText" presStyleLbl="node1" presStyleIdx="1" presStyleCnt="3">
        <dgm:presLayoutVars>
          <dgm:chMax val="0"/>
          <dgm:bulletEnabled val="1"/>
        </dgm:presLayoutVars>
      </dgm:prSet>
      <dgm:spPr/>
    </dgm:pt>
    <dgm:pt modelId="{088D0D49-FE2F-4F8C-82D2-CA16362E6BE3}" type="pres">
      <dgm:prSet presAssocID="{355BAB86-5C08-4DBB-A7D2-ACB4934D0283}" presName="negativeSpace" presStyleCnt="0"/>
      <dgm:spPr/>
    </dgm:pt>
    <dgm:pt modelId="{4A6A79EA-7F6D-4AEF-91CA-3BC6CB1C3E8F}" type="pres">
      <dgm:prSet presAssocID="{355BAB86-5C08-4DBB-A7D2-ACB4934D0283}" presName="childText" presStyleLbl="conFgAcc1" presStyleIdx="1" presStyleCnt="3">
        <dgm:presLayoutVars>
          <dgm:bulletEnabled val="1"/>
        </dgm:presLayoutVars>
      </dgm:prSet>
      <dgm:spPr/>
    </dgm:pt>
    <dgm:pt modelId="{BD9F7DAC-F449-48BC-B0A1-6D919D43B8A0}" type="pres">
      <dgm:prSet presAssocID="{D1F534C5-38E5-4624-BF8F-4C234066A022}" presName="spaceBetweenRectangles" presStyleCnt="0"/>
      <dgm:spPr/>
    </dgm:pt>
    <dgm:pt modelId="{33C02683-182B-4B04-96F8-969663CE1678}" type="pres">
      <dgm:prSet presAssocID="{E15845A1-BB9F-464C-B6BA-444063E9E190}" presName="parentLin" presStyleCnt="0"/>
      <dgm:spPr/>
    </dgm:pt>
    <dgm:pt modelId="{C0B060C1-C927-4A41-9A6C-6A2C9A8B3F9D}" type="pres">
      <dgm:prSet presAssocID="{E15845A1-BB9F-464C-B6BA-444063E9E190}" presName="parentLeftMargin" presStyleLbl="node1" presStyleIdx="1" presStyleCnt="3"/>
      <dgm:spPr/>
    </dgm:pt>
    <dgm:pt modelId="{6517C414-4390-4205-A56E-8A21763045B6}" type="pres">
      <dgm:prSet presAssocID="{E15845A1-BB9F-464C-B6BA-444063E9E190}" presName="parentText" presStyleLbl="node1" presStyleIdx="2" presStyleCnt="3">
        <dgm:presLayoutVars>
          <dgm:chMax val="0"/>
          <dgm:bulletEnabled val="1"/>
        </dgm:presLayoutVars>
      </dgm:prSet>
      <dgm:spPr/>
    </dgm:pt>
    <dgm:pt modelId="{1B7B71A0-269C-42E7-A188-24D1F73AD4F0}" type="pres">
      <dgm:prSet presAssocID="{E15845A1-BB9F-464C-B6BA-444063E9E190}" presName="negativeSpace" presStyleCnt="0"/>
      <dgm:spPr/>
    </dgm:pt>
    <dgm:pt modelId="{1F5963CC-49A8-4185-AC57-D77161ADBEC2}" type="pres">
      <dgm:prSet presAssocID="{E15845A1-BB9F-464C-B6BA-444063E9E190}" presName="childText" presStyleLbl="conFgAcc1" presStyleIdx="2" presStyleCnt="3">
        <dgm:presLayoutVars>
          <dgm:bulletEnabled val="1"/>
        </dgm:presLayoutVars>
      </dgm:prSet>
      <dgm:spPr/>
    </dgm:pt>
  </dgm:ptLst>
  <dgm:cxnLst>
    <dgm:cxn modelId="{B5AA431C-8F38-40D9-A66B-5763EA31EC4D}" type="presOf" srcId="{7313A1F7-2E11-4DFA-8D72-58337810458F}" destId="{7AA85016-CDBF-4947-BED8-978AD1511509}" srcOrd="0" destOrd="0" presId="urn:microsoft.com/office/officeart/2005/8/layout/list1"/>
    <dgm:cxn modelId="{6ED80620-C962-4F63-86F0-0ACFFBDB8CCB}" srcId="{7BBD72EE-2443-4771-B7A3-78B224FB365D}" destId="{355BAB86-5C08-4DBB-A7D2-ACB4934D0283}" srcOrd="1" destOrd="0" parTransId="{365BC3D3-9CB5-410D-81A9-D8BFBD54D7C2}" sibTransId="{D1F534C5-38E5-4624-BF8F-4C234066A022}"/>
    <dgm:cxn modelId="{A71D782C-5E86-4103-9284-BD898C63FB64}" type="presOf" srcId="{7BBD72EE-2443-4771-B7A3-78B224FB365D}" destId="{DAE68E6F-348A-4427-AFE3-C540D48EB822}" srcOrd="0" destOrd="0" presId="urn:microsoft.com/office/officeart/2005/8/layout/list1"/>
    <dgm:cxn modelId="{BC75072E-FA4D-44BC-957C-7DCCF94A4BFB}" srcId="{7BBD72EE-2443-4771-B7A3-78B224FB365D}" destId="{7313A1F7-2E11-4DFA-8D72-58337810458F}" srcOrd="0" destOrd="0" parTransId="{AE19B953-7295-4BB4-832E-6BC71C6BB22F}" sibTransId="{DEF0E5B4-F2D7-4DD3-A206-D150B067ADB4}"/>
    <dgm:cxn modelId="{71AF7F40-EF50-426B-9583-F9BBED6FE119}" srcId="{E15845A1-BB9F-464C-B6BA-444063E9E190}" destId="{F8EEE97A-1BB2-44B2-B9CE-365029D9FBD2}" srcOrd="0" destOrd="0" parTransId="{3814D8F9-DC54-41F2-BE9C-1AD4A5F51084}" sibTransId="{C0319AAE-1C40-47D3-AF94-D85B8B4F2274}"/>
    <dgm:cxn modelId="{19E9B74B-38A4-4A17-A23D-84C89534B876}" type="presOf" srcId="{7313A1F7-2E11-4DFA-8D72-58337810458F}" destId="{4285F067-D35F-4E7D-81F3-19B5282C2752}" srcOrd="1" destOrd="0" presId="urn:microsoft.com/office/officeart/2005/8/layout/list1"/>
    <dgm:cxn modelId="{07663D4D-6859-468D-A991-3140465E10C3}" type="presOf" srcId="{8C65A86A-86E7-427D-A590-010CA20EEACF}" destId="{1F5963CC-49A8-4185-AC57-D77161ADBEC2}" srcOrd="0" destOrd="1" presId="urn:microsoft.com/office/officeart/2005/8/layout/list1"/>
    <dgm:cxn modelId="{4523E955-8384-44FD-92FD-AC20F98E479B}" type="presOf" srcId="{2EC979FC-4260-4630-B697-DF30434148A6}" destId="{4A6A79EA-7F6D-4AEF-91CA-3BC6CB1C3E8F}" srcOrd="0" destOrd="0" presId="urn:microsoft.com/office/officeart/2005/8/layout/list1"/>
    <dgm:cxn modelId="{C7E72D76-6296-4CEB-B5CE-098AA240A456}" type="presOf" srcId="{4D7B3BAE-873B-40EE-866E-BB76002E33BD}" destId="{0C8C5337-910D-4F39-ACF3-EB453EACE65A}" srcOrd="0" destOrd="0" presId="urn:microsoft.com/office/officeart/2005/8/layout/list1"/>
    <dgm:cxn modelId="{9A5F9D8F-E0C3-4F96-8C19-58851DF9473D}" srcId="{E15845A1-BB9F-464C-B6BA-444063E9E190}" destId="{8C65A86A-86E7-427D-A590-010CA20EEACF}" srcOrd="1" destOrd="0" parTransId="{033C01BB-F992-4640-862F-344A5BD158C5}" sibTransId="{4DBDD0EA-FF01-45B8-AB64-9C1AB2632645}"/>
    <dgm:cxn modelId="{DAB97C93-03FB-4C6B-9281-DF7D8FD18461}" type="presOf" srcId="{355BAB86-5C08-4DBB-A7D2-ACB4934D0283}" destId="{60A76BD3-6E1D-499A-BF23-29BA4BDE9D94}" srcOrd="1" destOrd="0" presId="urn:microsoft.com/office/officeart/2005/8/layout/list1"/>
    <dgm:cxn modelId="{656D3A99-F15C-4EC4-AE53-33A8574F1AA4}" type="presOf" srcId="{60FE86CD-4F84-443B-BE24-CB8E762C7DF4}" destId="{1F5963CC-49A8-4185-AC57-D77161ADBEC2}" srcOrd="0" destOrd="2" presId="urn:microsoft.com/office/officeart/2005/8/layout/list1"/>
    <dgm:cxn modelId="{39E2DBA4-1A8B-4497-9875-044F0B8A0184}" type="presOf" srcId="{F8EEE97A-1BB2-44B2-B9CE-365029D9FBD2}" destId="{1F5963CC-49A8-4185-AC57-D77161ADBEC2}" srcOrd="0" destOrd="0" presId="urn:microsoft.com/office/officeart/2005/8/layout/list1"/>
    <dgm:cxn modelId="{08A3D7B4-E733-40F2-A0A8-B1BB20D51B1D}" type="presOf" srcId="{E15845A1-BB9F-464C-B6BA-444063E9E190}" destId="{6517C414-4390-4205-A56E-8A21763045B6}" srcOrd="1" destOrd="0" presId="urn:microsoft.com/office/officeart/2005/8/layout/list1"/>
    <dgm:cxn modelId="{A0C74BB8-6D0C-4227-B489-25632EC4DFCA}" srcId="{355BAB86-5C08-4DBB-A7D2-ACB4934D0283}" destId="{2EC979FC-4260-4630-B697-DF30434148A6}" srcOrd="0" destOrd="0" parTransId="{5AA422E9-282D-4127-A281-5CDB6D541653}" sibTransId="{6176573D-2B9D-45CB-9C2F-BFAA8E5D2434}"/>
    <dgm:cxn modelId="{CA6C7FBA-643B-4335-BD6A-CB964D419C1A}" srcId="{7313A1F7-2E11-4DFA-8D72-58337810458F}" destId="{4D7B3BAE-873B-40EE-866E-BB76002E33BD}" srcOrd="0" destOrd="0" parTransId="{606BECED-D660-493D-9520-BB031A22E8D7}" sibTransId="{143A5CD5-2504-4F7C-86EF-3B81FA69C204}"/>
    <dgm:cxn modelId="{D22608BB-513B-4EA3-856E-977ABAB063FD}" type="presOf" srcId="{355BAB86-5C08-4DBB-A7D2-ACB4934D0283}" destId="{E9033128-67A2-461A-8590-755BF2A3CC44}" srcOrd="0" destOrd="0" presId="urn:microsoft.com/office/officeart/2005/8/layout/list1"/>
    <dgm:cxn modelId="{20C752CD-868C-4D30-8A85-1C8C6A40CC28}" type="presOf" srcId="{E15845A1-BB9F-464C-B6BA-444063E9E190}" destId="{C0B060C1-C927-4A41-9A6C-6A2C9A8B3F9D}" srcOrd="0" destOrd="0" presId="urn:microsoft.com/office/officeart/2005/8/layout/list1"/>
    <dgm:cxn modelId="{F03909ED-2285-4374-9624-F75AD4423AEB}" srcId="{E15845A1-BB9F-464C-B6BA-444063E9E190}" destId="{60FE86CD-4F84-443B-BE24-CB8E762C7DF4}" srcOrd="2" destOrd="0" parTransId="{21796D04-DD53-40E9-9F59-A7DDF0D0943E}" sibTransId="{18992BCB-5E1B-4490-858D-554736C21D51}"/>
    <dgm:cxn modelId="{6F9EE9F7-60E4-4EF6-8CC2-054A78DA3071}" srcId="{7BBD72EE-2443-4771-B7A3-78B224FB365D}" destId="{E15845A1-BB9F-464C-B6BA-444063E9E190}" srcOrd="2" destOrd="0" parTransId="{0DBA9CB3-4E68-440D-911E-86E53D514CD5}" sibTransId="{8647CE95-8F8B-43DA-8D20-C1C4665A0D71}"/>
    <dgm:cxn modelId="{BA7AA7A2-73B8-41E2-9F24-AF734DAF265C}" type="presParOf" srcId="{DAE68E6F-348A-4427-AFE3-C540D48EB822}" destId="{502B3FDA-5787-4DB4-988F-75E154562F8E}" srcOrd="0" destOrd="0" presId="urn:microsoft.com/office/officeart/2005/8/layout/list1"/>
    <dgm:cxn modelId="{92C65D36-1EFC-4733-A0C4-9FAD3CFC12D7}" type="presParOf" srcId="{502B3FDA-5787-4DB4-988F-75E154562F8E}" destId="{7AA85016-CDBF-4947-BED8-978AD1511509}" srcOrd="0" destOrd="0" presId="urn:microsoft.com/office/officeart/2005/8/layout/list1"/>
    <dgm:cxn modelId="{39F78534-DEAB-4888-9578-2D2D695CAF25}" type="presParOf" srcId="{502B3FDA-5787-4DB4-988F-75E154562F8E}" destId="{4285F067-D35F-4E7D-81F3-19B5282C2752}" srcOrd="1" destOrd="0" presId="urn:microsoft.com/office/officeart/2005/8/layout/list1"/>
    <dgm:cxn modelId="{7A52894C-1391-45D0-9A1F-9DDCBF3030D5}" type="presParOf" srcId="{DAE68E6F-348A-4427-AFE3-C540D48EB822}" destId="{4A531347-81A5-4CAE-AC05-1E8FEC2285AE}" srcOrd="1" destOrd="0" presId="urn:microsoft.com/office/officeart/2005/8/layout/list1"/>
    <dgm:cxn modelId="{282A8EC9-2FE4-4D03-9570-73565DE7A853}" type="presParOf" srcId="{DAE68E6F-348A-4427-AFE3-C540D48EB822}" destId="{0C8C5337-910D-4F39-ACF3-EB453EACE65A}" srcOrd="2" destOrd="0" presId="urn:microsoft.com/office/officeart/2005/8/layout/list1"/>
    <dgm:cxn modelId="{3924EEAE-6A48-4F1D-BD1B-0BE02BF26FD4}" type="presParOf" srcId="{DAE68E6F-348A-4427-AFE3-C540D48EB822}" destId="{506E5CE5-649B-47C8-B0D3-98DEAF4014D5}" srcOrd="3" destOrd="0" presId="urn:microsoft.com/office/officeart/2005/8/layout/list1"/>
    <dgm:cxn modelId="{D4D11E04-EFE1-4BB3-80C1-4ACEF4846005}" type="presParOf" srcId="{DAE68E6F-348A-4427-AFE3-C540D48EB822}" destId="{1094DF5D-9BB3-4A8F-8CBF-BD7BE81DFC05}" srcOrd="4" destOrd="0" presId="urn:microsoft.com/office/officeart/2005/8/layout/list1"/>
    <dgm:cxn modelId="{E954859F-9AB6-42CD-B2D6-13492A78D3FA}" type="presParOf" srcId="{1094DF5D-9BB3-4A8F-8CBF-BD7BE81DFC05}" destId="{E9033128-67A2-461A-8590-755BF2A3CC44}" srcOrd="0" destOrd="0" presId="urn:microsoft.com/office/officeart/2005/8/layout/list1"/>
    <dgm:cxn modelId="{9A3CBF4F-B529-4C1B-B18F-D69130779C2A}" type="presParOf" srcId="{1094DF5D-9BB3-4A8F-8CBF-BD7BE81DFC05}" destId="{60A76BD3-6E1D-499A-BF23-29BA4BDE9D94}" srcOrd="1" destOrd="0" presId="urn:microsoft.com/office/officeart/2005/8/layout/list1"/>
    <dgm:cxn modelId="{1B1488D0-8527-4333-BBD8-F6E5B65189A5}" type="presParOf" srcId="{DAE68E6F-348A-4427-AFE3-C540D48EB822}" destId="{088D0D49-FE2F-4F8C-82D2-CA16362E6BE3}" srcOrd="5" destOrd="0" presId="urn:microsoft.com/office/officeart/2005/8/layout/list1"/>
    <dgm:cxn modelId="{53EE5D9F-6837-49D2-B20D-E03260B8F5FF}" type="presParOf" srcId="{DAE68E6F-348A-4427-AFE3-C540D48EB822}" destId="{4A6A79EA-7F6D-4AEF-91CA-3BC6CB1C3E8F}" srcOrd="6" destOrd="0" presId="urn:microsoft.com/office/officeart/2005/8/layout/list1"/>
    <dgm:cxn modelId="{CE046F2D-D97E-4C0C-BE56-5BE08744A290}" type="presParOf" srcId="{DAE68E6F-348A-4427-AFE3-C540D48EB822}" destId="{BD9F7DAC-F449-48BC-B0A1-6D919D43B8A0}" srcOrd="7" destOrd="0" presId="urn:microsoft.com/office/officeart/2005/8/layout/list1"/>
    <dgm:cxn modelId="{F21C704B-9CD6-481D-AAD9-709E6F433032}" type="presParOf" srcId="{DAE68E6F-348A-4427-AFE3-C540D48EB822}" destId="{33C02683-182B-4B04-96F8-969663CE1678}" srcOrd="8" destOrd="0" presId="urn:microsoft.com/office/officeart/2005/8/layout/list1"/>
    <dgm:cxn modelId="{BE4623DC-64E6-4F9C-8D0C-2F1BF4258664}" type="presParOf" srcId="{33C02683-182B-4B04-96F8-969663CE1678}" destId="{C0B060C1-C927-4A41-9A6C-6A2C9A8B3F9D}" srcOrd="0" destOrd="0" presId="urn:microsoft.com/office/officeart/2005/8/layout/list1"/>
    <dgm:cxn modelId="{E500AE84-2A56-43E3-9BF7-D89E35779A5A}" type="presParOf" srcId="{33C02683-182B-4B04-96F8-969663CE1678}" destId="{6517C414-4390-4205-A56E-8A21763045B6}" srcOrd="1" destOrd="0" presId="urn:microsoft.com/office/officeart/2005/8/layout/list1"/>
    <dgm:cxn modelId="{753A86CA-D67D-490C-AD23-67BA7848B8D7}" type="presParOf" srcId="{DAE68E6F-348A-4427-AFE3-C540D48EB822}" destId="{1B7B71A0-269C-42E7-A188-24D1F73AD4F0}" srcOrd="9" destOrd="0" presId="urn:microsoft.com/office/officeart/2005/8/layout/list1"/>
    <dgm:cxn modelId="{73183BD8-4F30-4C71-BD87-4AB98A15D91D}" type="presParOf" srcId="{DAE68E6F-348A-4427-AFE3-C540D48EB822}" destId="{1F5963CC-49A8-4185-AC57-D77161ADBEC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7A3535-85F4-486D-98A5-504A5119879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81293B4F-4B67-43FD-A6D1-CA0D5FB0E022}">
      <dgm:prSet phldrT="[Text]" custT="1"/>
      <dgm:spPr/>
      <dgm:t>
        <a:bodyPr/>
        <a:lstStyle/>
        <a:p>
          <a:r>
            <a:rPr lang="en-GB" sz="1100" dirty="0"/>
            <a:t>Null hypothesis </a:t>
          </a:r>
          <a:r>
            <a:rPr lang="en-GB" sz="1100" dirty="0">
              <a:noFill/>
            </a:rPr>
            <a:t>- Claim</a:t>
          </a:r>
        </a:p>
      </dgm:t>
    </dgm:pt>
    <dgm:pt modelId="{3B3D9288-1945-4E2C-BC9E-4AF7E894E784}" type="parTrans" cxnId="{D64D3B58-F792-4DEC-AC5B-5EB2539562C9}">
      <dgm:prSet/>
      <dgm:spPr/>
      <dgm:t>
        <a:bodyPr/>
        <a:lstStyle/>
        <a:p>
          <a:endParaRPr lang="en-GB" sz="2400"/>
        </a:p>
      </dgm:t>
    </dgm:pt>
    <dgm:pt modelId="{70CD6DCA-286D-48FB-8BD7-9DB1BBABE28C}" type="sibTrans" cxnId="{D64D3B58-F792-4DEC-AC5B-5EB2539562C9}">
      <dgm:prSet/>
      <dgm:spPr/>
      <dgm:t>
        <a:bodyPr/>
        <a:lstStyle/>
        <a:p>
          <a:endParaRPr lang="en-GB" sz="2400"/>
        </a:p>
      </dgm:t>
    </dgm:pt>
    <dgm:pt modelId="{BA804445-0DAA-46DE-8392-DCA5B249AC30}">
      <dgm:prSet phldrT="[Text]" custT="1"/>
      <dgm:spPr/>
      <dgm:t>
        <a:bodyPr/>
        <a:lstStyle/>
        <a:p>
          <a:r>
            <a:rPr lang="en-GB" sz="1100" dirty="0"/>
            <a:t>p-value (Significance)</a:t>
          </a:r>
        </a:p>
      </dgm:t>
    </dgm:pt>
    <dgm:pt modelId="{48509108-93E7-42AF-B77C-ECA441EF6C29}" type="parTrans" cxnId="{75E3D36F-A464-4A2C-8B4B-6B40868D4953}">
      <dgm:prSet/>
      <dgm:spPr/>
      <dgm:t>
        <a:bodyPr/>
        <a:lstStyle/>
        <a:p>
          <a:endParaRPr lang="en-GB" sz="2400"/>
        </a:p>
      </dgm:t>
    </dgm:pt>
    <dgm:pt modelId="{7D001FB1-E7A7-48EA-81B7-2DCA27B86EB6}" type="sibTrans" cxnId="{75E3D36F-A464-4A2C-8B4B-6B40868D4953}">
      <dgm:prSet/>
      <dgm:spPr/>
      <dgm:t>
        <a:bodyPr/>
        <a:lstStyle/>
        <a:p>
          <a:endParaRPr lang="en-GB" sz="2400"/>
        </a:p>
      </dgm:t>
    </dgm:pt>
    <dgm:pt modelId="{8C0793FD-B109-4F3D-88D5-3F11BDED41B3}">
      <dgm:prSet phldrT="[Text]" custT="1"/>
      <dgm:spPr/>
      <dgm:t>
        <a:bodyPr/>
        <a:lstStyle/>
        <a:p>
          <a:r>
            <a:rPr lang="en-GB" sz="1400" dirty="0"/>
            <a:t>Claim we are trying to verify</a:t>
          </a:r>
        </a:p>
      </dgm:t>
    </dgm:pt>
    <dgm:pt modelId="{977E0733-E6E8-45F2-9119-8E0A1D1BABC0}" type="parTrans" cxnId="{548DA10E-F9B1-40E9-BD1B-BF9AFBF264DA}">
      <dgm:prSet/>
      <dgm:spPr/>
      <dgm:t>
        <a:bodyPr/>
        <a:lstStyle/>
        <a:p>
          <a:endParaRPr lang="en-GB" sz="2400"/>
        </a:p>
      </dgm:t>
    </dgm:pt>
    <dgm:pt modelId="{A6A37EC9-72E0-402D-8396-38C39CDBCAD7}" type="sibTrans" cxnId="{548DA10E-F9B1-40E9-BD1B-BF9AFBF264DA}">
      <dgm:prSet/>
      <dgm:spPr/>
      <dgm:t>
        <a:bodyPr/>
        <a:lstStyle/>
        <a:p>
          <a:endParaRPr lang="en-GB" sz="2400"/>
        </a:p>
      </dgm:t>
    </dgm:pt>
    <dgm:pt modelId="{8EC76A49-F43F-495F-905E-07C640B1975E}">
      <dgm:prSet phldrT="[Text]" custT="1"/>
      <dgm:spPr/>
      <dgm:t>
        <a:bodyPr/>
        <a:lstStyle/>
        <a:p>
          <a:r>
            <a:rPr lang="en-GB" sz="1400" dirty="0"/>
            <a:t>Sam claims his average is 150</a:t>
          </a:r>
        </a:p>
      </dgm:t>
    </dgm:pt>
    <dgm:pt modelId="{A8654C62-FDEB-4B0D-B871-BFE98DA95A41}" type="parTrans" cxnId="{515A06C8-B4C8-4AAF-95B2-06067D518504}">
      <dgm:prSet/>
      <dgm:spPr/>
      <dgm:t>
        <a:bodyPr/>
        <a:lstStyle/>
        <a:p>
          <a:endParaRPr lang="en-GB" sz="2400"/>
        </a:p>
      </dgm:t>
    </dgm:pt>
    <dgm:pt modelId="{B085E085-3B6B-480D-B30B-F420C7F7864A}" type="sibTrans" cxnId="{515A06C8-B4C8-4AAF-95B2-06067D518504}">
      <dgm:prSet/>
      <dgm:spPr/>
      <dgm:t>
        <a:bodyPr/>
        <a:lstStyle/>
        <a:p>
          <a:endParaRPr lang="en-GB" sz="2400"/>
        </a:p>
      </dgm:t>
    </dgm:pt>
    <dgm:pt modelId="{C9ECAAAE-27B2-4E9B-B7DA-131DF3C52276}">
      <dgm:prSet phldrT="[Text]" custT="1"/>
      <dgm:spPr/>
      <dgm:t>
        <a:bodyPr/>
        <a:lstStyle/>
        <a:p>
          <a:r>
            <a:rPr lang="en-GB" sz="1100" dirty="0"/>
            <a:t>Alternative Hypothesis</a:t>
          </a:r>
        </a:p>
      </dgm:t>
    </dgm:pt>
    <dgm:pt modelId="{6F598EE1-14FC-4C0A-8A4F-BF47A71CB13C}" type="parTrans" cxnId="{CBAB0BA9-58FE-4A35-A053-43C20CE7FAF4}">
      <dgm:prSet/>
      <dgm:spPr/>
      <dgm:t>
        <a:bodyPr/>
        <a:lstStyle/>
        <a:p>
          <a:endParaRPr lang="en-GB" sz="2400"/>
        </a:p>
      </dgm:t>
    </dgm:pt>
    <dgm:pt modelId="{693220F3-C538-4AD6-B8EB-BF8901E5E9E9}" type="sibTrans" cxnId="{CBAB0BA9-58FE-4A35-A053-43C20CE7FAF4}">
      <dgm:prSet/>
      <dgm:spPr/>
      <dgm:t>
        <a:bodyPr/>
        <a:lstStyle/>
        <a:p>
          <a:endParaRPr lang="en-GB" sz="2400"/>
        </a:p>
      </dgm:t>
    </dgm:pt>
    <dgm:pt modelId="{54E0A09B-B9B7-441C-8FED-8821FA9F8353}">
      <dgm:prSet phldrT="[Text]" custT="1"/>
      <dgm:spPr/>
      <dgm:t>
        <a:bodyPr/>
        <a:lstStyle/>
        <a:p>
          <a:r>
            <a:rPr lang="en-GB" sz="1400" dirty="0"/>
            <a:t>What we assume if Null hypothesis is rejected</a:t>
          </a:r>
        </a:p>
      </dgm:t>
    </dgm:pt>
    <dgm:pt modelId="{C2514A7D-274E-49B6-83D5-2F45C8438C23}" type="parTrans" cxnId="{2400F8F3-4AEB-4BA5-9A69-675E69E48575}">
      <dgm:prSet/>
      <dgm:spPr/>
      <dgm:t>
        <a:bodyPr/>
        <a:lstStyle/>
        <a:p>
          <a:endParaRPr lang="en-GB" sz="2400"/>
        </a:p>
      </dgm:t>
    </dgm:pt>
    <dgm:pt modelId="{C1DE7F2F-1F35-44B8-879A-E00B2DDD894B}" type="sibTrans" cxnId="{2400F8F3-4AEB-4BA5-9A69-675E69E48575}">
      <dgm:prSet/>
      <dgm:spPr/>
      <dgm:t>
        <a:bodyPr/>
        <a:lstStyle/>
        <a:p>
          <a:endParaRPr lang="en-GB" sz="2400"/>
        </a:p>
      </dgm:t>
    </dgm:pt>
    <dgm:pt modelId="{B6654FB4-2533-4419-B127-66EEB93D0602}">
      <dgm:prSet phldrT="[Text]" custT="1"/>
      <dgm:spPr/>
      <dgm:t>
        <a:bodyPr/>
        <a:lstStyle/>
        <a:p>
          <a:r>
            <a:rPr lang="en-GB" sz="1400" dirty="0"/>
            <a:t>Sam’s average is not 150 </a:t>
          </a:r>
        </a:p>
      </dgm:t>
    </dgm:pt>
    <dgm:pt modelId="{5FCEBD3E-5EB7-447E-AE08-778FC369B3A3}" type="parTrans" cxnId="{EF4D7700-C3AD-4FA9-9EF2-353DDE8FDDAE}">
      <dgm:prSet/>
      <dgm:spPr/>
      <dgm:t>
        <a:bodyPr/>
        <a:lstStyle/>
        <a:p>
          <a:endParaRPr lang="en-GB" sz="2400"/>
        </a:p>
      </dgm:t>
    </dgm:pt>
    <dgm:pt modelId="{C8123F40-3BEE-40AE-8909-5CECA19D8F02}" type="sibTrans" cxnId="{EF4D7700-C3AD-4FA9-9EF2-353DDE8FDDAE}">
      <dgm:prSet/>
      <dgm:spPr/>
      <dgm:t>
        <a:bodyPr/>
        <a:lstStyle/>
        <a:p>
          <a:endParaRPr lang="en-GB" sz="2400"/>
        </a:p>
      </dgm:t>
    </dgm:pt>
    <dgm:pt modelId="{1BBAF793-EC6D-4717-8EF2-A58CDD53E638}">
      <dgm:prSet phldrT="[Text]" custT="1"/>
      <dgm:spPr/>
      <dgm:t>
        <a:bodyPr/>
        <a:lstStyle/>
        <a:p>
          <a:r>
            <a:rPr lang="en-GB" sz="1100" dirty="0"/>
            <a:t>Sample (or test) statistic</a:t>
          </a:r>
        </a:p>
      </dgm:t>
    </dgm:pt>
    <dgm:pt modelId="{5DC6A7F5-666C-4C1C-A22F-8F50F990D952}" type="parTrans" cxnId="{FD5369F0-5F0D-4304-9D56-58A1DD8B05CA}">
      <dgm:prSet/>
      <dgm:spPr/>
      <dgm:t>
        <a:bodyPr/>
        <a:lstStyle/>
        <a:p>
          <a:endParaRPr lang="en-GB" sz="2400"/>
        </a:p>
      </dgm:t>
    </dgm:pt>
    <dgm:pt modelId="{994C0933-8070-4E56-BA52-2114E21F54F3}" type="sibTrans" cxnId="{FD5369F0-5F0D-4304-9D56-58A1DD8B05CA}">
      <dgm:prSet/>
      <dgm:spPr/>
      <dgm:t>
        <a:bodyPr/>
        <a:lstStyle/>
        <a:p>
          <a:endParaRPr lang="en-GB" sz="2400"/>
        </a:p>
      </dgm:t>
    </dgm:pt>
    <dgm:pt modelId="{9E77CE9B-3F83-40D7-BE99-994AB6363150}">
      <dgm:prSet phldrT="[Text]" custT="1"/>
      <dgm:spPr/>
      <dgm:t>
        <a:bodyPr/>
        <a:lstStyle/>
        <a:p>
          <a:r>
            <a:rPr lang="en-GB" sz="1400" dirty="0"/>
            <a:t>From our evidence</a:t>
          </a:r>
        </a:p>
      </dgm:t>
    </dgm:pt>
    <dgm:pt modelId="{63A04935-62E7-4158-BB21-3B92CFADB2A8}" type="parTrans" cxnId="{D6C84FC1-28DC-4FC1-9A31-142C28A68D50}">
      <dgm:prSet/>
      <dgm:spPr/>
      <dgm:t>
        <a:bodyPr/>
        <a:lstStyle/>
        <a:p>
          <a:endParaRPr lang="en-GB" sz="2400"/>
        </a:p>
      </dgm:t>
    </dgm:pt>
    <dgm:pt modelId="{5888AA69-B749-4364-B4DE-0FCC10BA6418}" type="sibTrans" cxnId="{D6C84FC1-28DC-4FC1-9A31-142C28A68D50}">
      <dgm:prSet/>
      <dgm:spPr/>
      <dgm:t>
        <a:bodyPr/>
        <a:lstStyle/>
        <a:p>
          <a:endParaRPr lang="en-GB" sz="2400"/>
        </a:p>
      </dgm:t>
    </dgm:pt>
    <dgm:pt modelId="{93E287A8-E55A-4115-BE9E-91F468DEABD2}">
      <dgm:prSet phldrT="[Text]" custT="1"/>
      <dgm:spPr/>
      <dgm:t>
        <a:bodyPr/>
        <a:lstStyle/>
        <a:p>
          <a:r>
            <a:rPr lang="en-GB" sz="1400" dirty="0"/>
            <a:t>Sam bowled an average of 40</a:t>
          </a:r>
        </a:p>
      </dgm:t>
    </dgm:pt>
    <dgm:pt modelId="{294B13AC-D889-49D3-9BBF-9018FE839C69}" type="parTrans" cxnId="{3D6949B7-568E-4283-A09E-D58B6F63BAC1}">
      <dgm:prSet/>
      <dgm:spPr/>
      <dgm:t>
        <a:bodyPr/>
        <a:lstStyle/>
        <a:p>
          <a:endParaRPr lang="en-GB" sz="2400"/>
        </a:p>
      </dgm:t>
    </dgm:pt>
    <dgm:pt modelId="{ACE7B722-FFA9-4740-9984-69076167AFAD}" type="sibTrans" cxnId="{3D6949B7-568E-4283-A09E-D58B6F63BAC1}">
      <dgm:prSet/>
      <dgm:spPr/>
      <dgm:t>
        <a:bodyPr/>
        <a:lstStyle/>
        <a:p>
          <a:endParaRPr lang="en-GB" sz="2400"/>
        </a:p>
      </dgm:t>
    </dgm:pt>
    <dgm:pt modelId="{14D7EF2B-41DD-40DF-B7F1-698BC5231E7E}">
      <dgm:prSet phldrT="[Text]" custT="1"/>
      <dgm:spPr/>
      <dgm:t>
        <a:bodyPr/>
        <a:lstStyle/>
        <a:p>
          <a:r>
            <a:rPr lang="en-GB" sz="1100" dirty="0"/>
            <a:t>Decision rule: </a:t>
          </a:r>
          <a:r>
            <a:rPr lang="el-GR" sz="1100" dirty="0">
              <a:latin typeface="Calibri"/>
            </a:rPr>
            <a:t>α</a:t>
          </a:r>
          <a:endParaRPr lang="en-GB" sz="1100" dirty="0"/>
        </a:p>
      </dgm:t>
    </dgm:pt>
    <dgm:pt modelId="{E40F06AD-8E5C-4F2D-B78B-13AC0C64D706}" type="parTrans" cxnId="{71C8B4DB-755E-410A-B15A-E683AA7F0DB5}">
      <dgm:prSet/>
      <dgm:spPr/>
      <dgm:t>
        <a:bodyPr/>
        <a:lstStyle/>
        <a:p>
          <a:endParaRPr lang="en-GB" sz="2400"/>
        </a:p>
      </dgm:t>
    </dgm:pt>
    <dgm:pt modelId="{3BC10C1E-919E-42A8-94B1-22C2D49E9FF2}" type="sibTrans" cxnId="{71C8B4DB-755E-410A-B15A-E683AA7F0DB5}">
      <dgm:prSet/>
      <dgm:spPr/>
      <dgm:t>
        <a:bodyPr/>
        <a:lstStyle/>
        <a:p>
          <a:endParaRPr lang="en-GB" sz="2400"/>
        </a:p>
      </dgm:t>
    </dgm:pt>
    <dgm:pt modelId="{87DF277E-12D3-452F-A306-46C15C09B60A}">
      <dgm:prSet phldrT="[Text]" custT="1"/>
      <dgm:spPr/>
      <dgm:t>
        <a:bodyPr/>
        <a:lstStyle/>
        <a:p>
          <a:r>
            <a:rPr lang="en-GB" sz="1400" dirty="0"/>
            <a:t>to reject the claim</a:t>
          </a:r>
        </a:p>
      </dgm:t>
    </dgm:pt>
    <dgm:pt modelId="{1DBF54C6-260E-4AF3-98FE-83BAA250D764}" type="parTrans" cxnId="{99BD3424-ADD5-489D-9054-F593356A0B0A}">
      <dgm:prSet/>
      <dgm:spPr/>
      <dgm:t>
        <a:bodyPr/>
        <a:lstStyle/>
        <a:p>
          <a:endParaRPr lang="en-GB" sz="2400"/>
        </a:p>
      </dgm:t>
    </dgm:pt>
    <dgm:pt modelId="{AB79F347-3E99-4CDD-8946-5EC918A3308D}" type="sibTrans" cxnId="{99BD3424-ADD5-489D-9054-F593356A0B0A}">
      <dgm:prSet/>
      <dgm:spPr/>
      <dgm:t>
        <a:bodyPr/>
        <a:lstStyle/>
        <a:p>
          <a:endParaRPr lang="en-GB" sz="2400"/>
        </a:p>
      </dgm:t>
    </dgm:pt>
    <dgm:pt modelId="{7350FEB3-93C0-428A-B529-773D7BF8BD93}">
      <dgm:prSet phldrT="[Text]" custT="1"/>
      <dgm:spPr/>
      <dgm:t>
        <a:bodyPr/>
        <a:lstStyle/>
        <a:p>
          <a:r>
            <a:rPr lang="en-GB" sz="1400" dirty="0"/>
            <a:t>For Sam this was 120Cut-off value when we decide </a:t>
          </a:r>
        </a:p>
      </dgm:t>
    </dgm:pt>
    <dgm:pt modelId="{F8457448-261C-4F5E-AD83-41B7CBA6082C}" type="parTrans" cxnId="{5E0FD992-624A-4A7E-9AFC-266C46B36C7D}">
      <dgm:prSet/>
      <dgm:spPr/>
      <dgm:t>
        <a:bodyPr/>
        <a:lstStyle/>
        <a:p>
          <a:endParaRPr lang="en-GB" sz="2400"/>
        </a:p>
      </dgm:t>
    </dgm:pt>
    <dgm:pt modelId="{3D1B1FB2-8CE2-41D3-B992-842DEDCEAD88}" type="sibTrans" cxnId="{5E0FD992-624A-4A7E-9AFC-266C46B36C7D}">
      <dgm:prSet/>
      <dgm:spPr/>
      <dgm:t>
        <a:bodyPr/>
        <a:lstStyle/>
        <a:p>
          <a:endParaRPr lang="en-GB" sz="2400"/>
        </a:p>
      </dgm:t>
    </dgm:pt>
    <dgm:pt modelId="{D665A772-EC00-4272-86D0-E96ECF4DA6D7}">
      <dgm:prSet phldrT="[Text]" custT="1"/>
      <dgm:spPr/>
      <dgm:t>
        <a:bodyPr/>
        <a:lstStyle/>
        <a:p>
          <a:r>
            <a:rPr lang="en-GB" sz="1600" dirty="0"/>
            <a:t>How sure you want to be – what is the size of the rejection region</a:t>
          </a:r>
        </a:p>
      </dgm:t>
    </dgm:pt>
    <dgm:pt modelId="{A3249DE0-4350-4D1F-A860-578DC8D21229}" type="parTrans" cxnId="{36B9E128-0E2A-442A-83C5-E5B4AF5774EA}">
      <dgm:prSet/>
      <dgm:spPr/>
      <dgm:t>
        <a:bodyPr/>
        <a:lstStyle/>
        <a:p>
          <a:endParaRPr lang="en-GB" sz="2400"/>
        </a:p>
      </dgm:t>
    </dgm:pt>
    <dgm:pt modelId="{A1166D0E-3C37-4826-959E-38EA7903C00F}" type="sibTrans" cxnId="{36B9E128-0E2A-442A-83C5-E5B4AF5774EA}">
      <dgm:prSet/>
      <dgm:spPr/>
      <dgm:t>
        <a:bodyPr/>
        <a:lstStyle/>
        <a:p>
          <a:endParaRPr lang="en-GB" sz="2400"/>
        </a:p>
      </dgm:t>
    </dgm:pt>
    <dgm:pt modelId="{48F7F33A-10D6-4475-895F-66B1017E39AF}">
      <dgm:prSet phldrT="[Text]" custT="1"/>
      <dgm:spPr/>
      <dgm:t>
        <a:bodyPr/>
        <a:lstStyle/>
        <a:p>
          <a:r>
            <a:rPr lang="en-GB" sz="1600" dirty="0"/>
            <a:t>Smaller level for Mum </a:t>
          </a:r>
          <a:r>
            <a:rPr lang="en-GB" sz="1400" dirty="0"/>
            <a:t>than</a:t>
          </a:r>
          <a:r>
            <a:rPr lang="en-GB" sz="1600" dirty="0"/>
            <a:t> Sam</a:t>
          </a:r>
        </a:p>
      </dgm:t>
    </dgm:pt>
    <dgm:pt modelId="{ADAAD1E9-F4E4-4B50-9948-728EBE71FA5C}" type="parTrans" cxnId="{C7402E40-7A6F-446B-82D4-A0F47FAA0B12}">
      <dgm:prSet/>
      <dgm:spPr/>
      <dgm:t>
        <a:bodyPr/>
        <a:lstStyle/>
        <a:p>
          <a:endParaRPr lang="en-GB" sz="2400"/>
        </a:p>
      </dgm:t>
    </dgm:pt>
    <dgm:pt modelId="{935C0464-F19D-4118-8728-33D3B7FF18F1}" type="sibTrans" cxnId="{C7402E40-7A6F-446B-82D4-A0F47FAA0B12}">
      <dgm:prSet/>
      <dgm:spPr/>
      <dgm:t>
        <a:bodyPr/>
        <a:lstStyle/>
        <a:p>
          <a:endParaRPr lang="en-GB" sz="2400"/>
        </a:p>
      </dgm:t>
    </dgm:pt>
    <dgm:pt modelId="{FB301392-E90A-41C7-8F0E-DE46876C44D8}">
      <dgm:prSet phldrT="[Text]" custT="1"/>
      <dgm:spPr/>
      <dgm:t>
        <a:bodyPr/>
        <a:lstStyle/>
        <a:p>
          <a:r>
            <a:rPr lang="en-GB" sz="1400" dirty="0">
              <a:solidFill>
                <a:sysClr val="windowText" lastClr="000000"/>
              </a:solidFill>
            </a:rPr>
            <a:t>Likelihood of experimental results, if claim is true</a:t>
          </a:r>
        </a:p>
      </dgm:t>
    </dgm:pt>
    <dgm:pt modelId="{DFA9E729-BCD5-4ADC-A6C5-EA7227525778}" type="parTrans" cxnId="{57A1AF0E-84F3-4EE4-96D6-9D2FAE4D7825}">
      <dgm:prSet/>
      <dgm:spPr/>
      <dgm:t>
        <a:bodyPr/>
        <a:lstStyle/>
        <a:p>
          <a:endParaRPr lang="en-GB" sz="2400"/>
        </a:p>
      </dgm:t>
    </dgm:pt>
    <dgm:pt modelId="{5FF6523E-5B12-4754-88E8-E2E16DCA5551}" type="sibTrans" cxnId="{57A1AF0E-84F3-4EE4-96D6-9D2FAE4D7825}">
      <dgm:prSet/>
      <dgm:spPr/>
      <dgm:t>
        <a:bodyPr/>
        <a:lstStyle/>
        <a:p>
          <a:endParaRPr lang="en-GB" sz="2400"/>
        </a:p>
      </dgm:t>
    </dgm:pt>
    <dgm:pt modelId="{887B27D8-D9E0-40F0-97CE-AEB9178EA582}">
      <dgm:prSet phldrT="[Text]" custT="1"/>
      <dgm:spPr/>
      <dgm:t>
        <a:bodyPr/>
        <a:lstStyle/>
        <a:p>
          <a:r>
            <a:rPr lang="en-GB" sz="1400" dirty="0">
              <a:solidFill>
                <a:sysClr val="windowText" lastClr="000000"/>
              </a:solidFill>
            </a:rPr>
            <a:t>Likelihood that Sam bowls 40 if 150 is his average – from density function</a:t>
          </a:r>
        </a:p>
      </dgm:t>
    </dgm:pt>
    <dgm:pt modelId="{DBC53E32-4E5E-423D-92C1-E8AD0BEE764A}" type="parTrans" cxnId="{899D0D19-30DC-4D6B-BBF9-12D30C978A6E}">
      <dgm:prSet/>
      <dgm:spPr/>
      <dgm:t>
        <a:bodyPr/>
        <a:lstStyle/>
        <a:p>
          <a:endParaRPr lang="en-GB" sz="2400"/>
        </a:p>
      </dgm:t>
    </dgm:pt>
    <dgm:pt modelId="{0930576F-7DF1-43AC-825F-2C2FC27E1B4C}" type="sibTrans" cxnId="{899D0D19-30DC-4D6B-BBF9-12D30C978A6E}">
      <dgm:prSet/>
      <dgm:spPr/>
      <dgm:t>
        <a:bodyPr/>
        <a:lstStyle/>
        <a:p>
          <a:endParaRPr lang="en-GB" sz="2400"/>
        </a:p>
      </dgm:t>
    </dgm:pt>
    <dgm:pt modelId="{F76FC40E-C96D-4D53-B9CD-AE5D7A4C047D}">
      <dgm:prSet phldrT="[Text]" custT="1"/>
      <dgm:spPr/>
      <dgm:t>
        <a:bodyPr/>
        <a:lstStyle/>
        <a:p>
          <a:r>
            <a:rPr lang="en-GB" sz="1100" dirty="0"/>
            <a:t>Critical value</a:t>
          </a:r>
        </a:p>
      </dgm:t>
    </dgm:pt>
    <dgm:pt modelId="{B509C2EF-FECD-4737-9882-8AC08CF3585B}" type="parTrans" cxnId="{5768770F-21F5-44C2-B8B2-CA1CAB3B13BC}">
      <dgm:prSet/>
      <dgm:spPr/>
      <dgm:t>
        <a:bodyPr/>
        <a:lstStyle/>
        <a:p>
          <a:endParaRPr lang="en-GB" sz="2400"/>
        </a:p>
      </dgm:t>
    </dgm:pt>
    <dgm:pt modelId="{955A3C24-C359-42DD-BC60-DFA2989886D3}" type="sibTrans" cxnId="{5768770F-21F5-44C2-B8B2-CA1CAB3B13BC}">
      <dgm:prSet/>
      <dgm:spPr/>
      <dgm:t>
        <a:bodyPr/>
        <a:lstStyle/>
        <a:p>
          <a:endParaRPr lang="en-GB" sz="2400"/>
        </a:p>
      </dgm:t>
    </dgm:pt>
    <dgm:pt modelId="{571E1DC4-CE83-4DEA-A5F9-44FEB4F86B51}" type="pres">
      <dgm:prSet presAssocID="{B27A3535-85F4-486D-98A5-504A51198790}" presName="linear" presStyleCnt="0">
        <dgm:presLayoutVars>
          <dgm:dir/>
          <dgm:animLvl val="lvl"/>
          <dgm:resizeHandles val="exact"/>
        </dgm:presLayoutVars>
      </dgm:prSet>
      <dgm:spPr/>
    </dgm:pt>
    <dgm:pt modelId="{97D70B9D-616C-41F2-B7B7-45DED997BF07}" type="pres">
      <dgm:prSet presAssocID="{81293B4F-4B67-43FD-A6D1-CA0D5FB0E022}" presName="parentLin" presStyleCnt="0"/>
      <dgm:spPr/>
    </dgm:pt>
    <dgm:pt modelId="{A151088A-CCF0-4A83-AE3D-A6E7C1BD1E1B}" type="pres">
      <dgm:prSet presAssocID="{81293B4F-4B67-43FD-A6D1-CA0D5FB0E022}" presName="parentLeftMargin" presStyleLbl="node1" presStyleIdx="0" presStyleCnt="6"/>
      <dgm:spPr/>
    </dgm:pt>
    <dgm:pt modelId="{96B3C7F4-8916-42BD-8DC5-54CD918A7FFB}" type="pres">
      <dgm:prSet presAssocID="{81293B4F-4B67-43FD-A6D1-CA0D5FB0E022}" presName="parentText" presStyleLbl="node1" presStyleIdx="0" presStyleCnt="6">
        <dgm:presLayoutVars>
          <dgm:chMax val="0"/>
          <dgm:bulletEnabled val="1"/>
        </dgm:presLayoutVars>
      </dgm:prSet>
      <dgm:spPr/>
    </dgm:pt>
    <dgm:pt modelId="{026009EE-E634-4067-A15F-0B80D8C03BF9}" type="pres">
      <dgm:prSet presAssocID="{81293B4F-4B67-43FD-A6D1-CA0D5FB0E022}" presName="negativeSpace" presStyleCnt="0"/>
      <dgm:spPr/>
    </dgm:pt>
    <dgm:pt modelId="{6EEA1011-73A5-4D93-AB04-2F8848BE8CB0}" type="pres">
      <dgm:prSet presAssocID="{81293B4F-4B67-43FD-A6D1-CA0D5FB0E022}" presName="childText" presStyleLbl="conFgAcc1" presStyleIdx="0" presStyleCnt="6" custLinFactY="-769" custLinFactNeighborX="736" custLinFactNeighborY="-100000">
        <dgm:presLayoutVars>
          <dgm:bulletEnabled val="1"/>
        </dgm:presLayoutVars>
      </dgm:prSet>
      <dgm:spPr/>
    </dgm:pt>
    <dgm:pt modelId="{5F51D294-7F57-42BB-AA74-5ADB07A43CF4}" type="pres">
      <dgm:prSet presAssocID="{70CD6DCA-286D-48FB-8BD7-9DB1BBABE28C}" presName="spaceBetweenRectangles" presStyleCnt="0"/>
      <dgm:spPr/>
    </dgm:pt>
    <dgm:pt modelId="{EBCEBAE3-32CD-4636-98C2-B0327EBAE592}" type="pres">
      <dgm:prSet presAssocID="{C9ECAAAE-27B2-4E9B-B7DA-131DF3C52276}" presName="parentLin" presStyleCnt="0"/>
      <dgm:spPr/>
    </dgm:pt>
    <dgm:pt modelId="{BB821478-068B-4DD0-BA1F-1A1C2A6AF234}" type="pres">
      <dgm:prSet presAssocID="{C9ECAAAE-27B2-4E9B-B7DA-131DF3C52276}" presName="parentLeftMargin" presStyleLbl="node1" presStyleIdx="0" presStyleCnt="6"/>
      <dgm:spPr/>
    </dgm:pt>
    <dgm:pt modelId="{24BE13D0-4748-4035-80D2-E6B00FAC2297}" type="pres">
      <dgm:prSet presAssocID="{C9ECAAAE-27B2-4E9B-B7DA-131DF3C52276}" presName="parentText" presStyleLbl="node1" presStyleIdx="1" presStyleCnt="6">
        <dgm:presLayoutVars>
          <dgm:chMax val="0"/>
          <dgm:bulletEnabled val="1"/>
        </dgm:presLayoutVars>
      </dgm:prSet>
      <dgm:spPr/>
    </dgm:pt>
    <dgm:pt modelId="{E621122C-E7A0-408D-8F36-B8AD8340A8D3}" type="pres">
      <dgm:prSet presAssocID="{C9ECAAAE-27B2-4E9B-B7DA-131DF3C52276}" presName="negativeSpace" presStyleCnt="0"/>
      <dgm:spPr/>
    </dgm:pt>
    <dgm:pt modelId="{2B02A019-392D-4AE9-BF2C-DDDE691A0140}" type="pres">
      <dgm:prSet presAssocID="{C9ECAAAE-27B2-4E9B-B7DA-131DF3C52276}" presName="childText" presStyleLbl="conFgAcc1" presStyleIdx="1" presStyleCnt="6">
        <dgm:presLayoutVars>
          <dgm:bulletEnabled val="1"/>
        </dgm:presLayoutVars>
      </dgm:prSet>
      <dgm:spPr/>
    </dgm:pt>
    <dgm:pt modelId="{177C46BE-7017-41D1-9BA7-F487E461EE35}" type="pres">
      <dgm:prSet presAssocID="{693220F3-C538-4AD6-B8EB-BF8901E5E9E9}" presName="spaceBetweenRectangles" presStyleCnt="0"/>
      <dgm:spPr/>
    </dgm:pt>
    <dgm:pt modelId="{674EF831-2C60-487F-9B8C-A598AE4D3281}" type="pres">
      <dgm:prSet presAssocID="{1BBAF793-EC6D-4717-8EF2-A58CDD53E638}" presName="parentLin" presStyleCnt="0"/>
      <dgm:spPr/>
    </dgm:pt>
    <dgm:pt modelId="{E4FA7BEF-6313-4494-87F0-3D2121D3330D}" type="pres">
      <dgm:prSet presAssocID="{1BBAF793-EC6D-4717-8EF2-A58CDD53E638}" presName="parentLeftMargin" presStyleLbl="node1" presStyleIdx="1" presStyleCnt="6"/>
      <dgm:spPr/>
    </dgm:pt>
    <dgm:pt modelId="{6692CE80-18B7-44E0-AD78-CBCEAF4C6B21}" type="pres">
      <dgm:prSet presAssocID="{1BBAF793-EC6D-4717-8EF2-A58CDD53E638}" presName="parentText" presStyleLbl="node1" presStyleIdx="2" presStyleCnt="6">
        <dgm:presLayoutVars>
          <dgm:chMax val="0"/>
          <dgm:bulletEnabled val="1"/>
        </dgm:presLayoutVars>
      </dgm:prSet>
      <dgm:spPr/>
    </dgm:pt>
    <dgm:pt modelId="{DF19E6AB-6418-4002-B34D-5A7AA85BB70A}" type="pres">
      <dgm:prSet presAssocID="{1BBAF793-EC6D-4717-8EF2-A58CDD53E638}" presName="negativeSpace" presStyleCnt="0"/>
      <dgm:spPr/>
    </dgm:pt>
    <dgm:pt modelId="{B66BCC91-DAD0-4E67-8878-7206BE1A500B}" type="pres">
      <dgm:prSet presAssocID="{1BBAF793-EC6D-4717-8EF2-A58CDD53E638}" presName="childText" presStyleLbl="conFgAcc1" presStyleIdx="2" presStyleCnt="6">
        <dgm:presLayoutVars>
          <dgm:bulletEnabled val="1"/>
        </dgm:presLayoutVars>
      </dgm:prSet>
      <dgm:spPr/>
    </dgm:pt>
    <dgm:pt modelId="{A745E552-B7DA-4E39-949F-CC236A32D073}" type="pres">
      <dgm:prSet presAssocID="{994C0933-8070-4E56-BA52-2114E21F54F3}" presName="spaceBetweenRectangles" presStyleCnt="0"/>
      <dgm:spPr/>
    </dgm:pt>
    <dgm:pt modelId="{3B6C6C5A-3B05-4042-A337-86A104321698}" type="pres">
      <dgm:prSet presAssocID="{BA804445-0DAA-46DE-8392-DCA5B249AC30}" presName="parentLin" presStyleCnt="0"/>
      <dgm:spPr/>
    </dgm:pt>
    <dgm:pt modelId="{52F336CA-08C6-450E-B0FB-162E80144C53}" type="pres">
      <dgm:prSet presAssocID="{BA804445-0DAA-46DE-8392-DCA5B249AC30}" presName="parentLeftMargin" presStyleLbl="node1" presStyleIdx="2" presStyleCnt="6"/>
      <dgm:spPr/>
    </dgm:pt>
    <dgm:pt modelId="{E3CE64FA-0D0D-477D-9C62-E55E53FAFAA4}" type="pres">
      <dgm:prSet presAssocID="{BA804445-0DAA-46DE-8392-DCA5B249AC30}" presName="parentText" presStyleLbl="node1" presStyleIdx="3" presStyleCnt="6">
        <dgm:presLayoutVars>
          <dgm:chMax val="0"/>
          <dgm:bulletEnabled val="1"/>
        </dgm:presLayoutVars>
      </dgm:prSet>
      <dgm:spPr/>
    </dgm:pt>
    <dgm:pt modelId="{5CEB13D6-93CB-45E5-A231-E1164424C610}" type="pres">
      <dgm:prSet presAssocID="{BA804445-0DAA-46DE-8392-DCA5B249AC30}" presName="negativeSpace" presStyleCnt="0"/>
      <dgm:spPr/>
    </dgm:pt>
    <dgm:pt modelId="{DE8DB330-6C08-48B4-B72D-1F20CA8E7968}" type="pres">
      <dgm:prSet presAssocID="{BA804445-0DAA-46DE-8392-DCA5B249AC30}" presName="childText" presStyleLbl="conFgAcc1" presStyleIdx="3" presStyleCnt="6" custScaleX="98142" custScaleY="88083">
        <dgm:presLayoutVars>
          <dgm:bulletEnabled val="1"/>
        </dgm:presLayoutVars>
      </dgm:prSet>
      <dgm:spPr/>
    </dgm:pt>
    <dgm:pt modelId="{FD4A2FEF-D1FA-4B8C-8490-EC6EF9490449}" type="pres">
      <dgm:prSet presAssocID="{7D001FB1-E7A7-48EA-81B7-2DCA27B86EB6}" presName="spaceBetweenRectangles" presStyleCnt="0"/>
      <dgm:spPr/>
    </dgm:pt>
    <dgm:pt modelId="{48AAB3DA-BE1D-40B9-99BB-E7E4B65DD212}" type="pres">
      <dgm:prSet presAssocID="{F76FC40E-C96D-4D53-B9CD-AE5D7A4C047D}" presName="parentLin" presStyleCnt="0"/>
      <dgm:spPr/>
    </dgm:pt>
    <dgm:pt modelId="{1D44D200-B52E-4996-B7D1-D961CE56CA33}" type="pres">
      <dgm:prSet presAssocID="{F76FC40E-C96D-4D53-B9CD-AE5D7A4C047D}" presName="parentLeftMargin" presStyleLbl="node1" presStyleIdx="3" presStyleCnt="6"/>
      <dgm:spPr/>
    </dgm:pt>
    <dgm:pt modelId="{E41C0965-DB64-4E37-9916-C3E5D26FFDFF}" type="pres">
      <dgm:prSet presAssocID="{F76FC40E-C96D-4D53-B9CD-AE5D7A4C047D}" presName="parentText" presStyleLbl="node1" presStyleIdx="4" presStyleCnt="6">
        <dgm:presLayoutVars>
          <dgm:chMax val="0"/>
          <dgm:bulletEnabled val="1"/>
        </dgm:presLayoutVars>
      </dgm:prSet>
      <dgm:spPr/>
    </dgm:pt>
    <dgm:pt modelId="{DEA2BDCC-F4B3-4BED-936C-413F6DBF2838}" type="pres">
      <dgm:prSet presAssocID="{F76FC40E-C96D-4D53-B9CD-AE5D7A4C047D}" presName="negativeSpace" presStyleCnt="0"/>
      <dgm:spPr/>
    </dgm:pt>
    <dgm:pt modelId="{FB24A507-6ABE-4559-8980-1FF4C7990C31}" type="pres">
      <dgm:prSet presAssocID="{F76FC40E-C96D-4D53-B9CD-AE5D7A4C047D}" presName="childText" presStyleLbl="conFgAcc1" presStyleIdx="4" presStyleCnt="6">
        <dgm:presLayoutVars>
          <dgm:bulletEnabled val="1"/>
        </dgm:presLayoutVars>
      </dgm:prSet>
      <dgm:spPr/>
    </dgm:pt>
    <dgm:pt modelId="{857C78A2-5F5A-4972-ADCC-637D4A00600E}" type="pres">
      <dgm:prSet presAssocID="{955A3C24-C359-42DD-BC60-DFA2989886D3}" presName="spaceBetweenRectangles" presStyleCnt="0"/>
      <dgm:spPr/>
    </dgm:pt>
    <dgm:pt modelId="{35A27294-7386-4164-9BD8-C8CAC101708D}" type="pres">
      <dgm:prSet presAssocID="{14D7EF2B-41DD-40DF-B7F1-698BC5231E7E}" presName="parentLin" presStyleCnt="0"/>
      <dgm:spPr/>
    </dgm:pt>
    <dgm:pt modelId="{32D050C4-38FE-4929-839E-0262C983D2FA}" type="pres">
      <dgm:prSet presAssocID="{14D7EF2B-41DD-40DF-B7F1-698BC5231E7E}" presName="parentLeftMargin" presStyleLbl="node1" presStyleIdx="4" presStyleCnt="6"/>
      <dgm:spPr/>
    </dgm:pt>
    <dgm:pt modelId="{D3C1E867-71AF-4265-AEC3-217381F86F9B}" type="pres">
      <dgm:prSet presAssocID="{14D7EF2B-41DD-40DF-B7F1-698BC5231E7E}" presName="parentText" presStyleLbl="node1" presStyleIdx="5" presStyleCnt="6">
        <dgm:presLayoutVars>
          <dgm:chMax val="0"/>
          <dgm:bulletEnabled val="1"/>
        </dgm:presLayoutVars>
      </dgm:prSet>
      <dgm:spPr/>
    </dgm:pt>
    <dgm:pt modelId="{B83EB1FC-F046-44E2-ABF0-B46C8FD012EB}" type="pres">
      <dgm:prSet presAssocID="{14D7EF2B-41DD-40DF-B7F1-698BC5231E7E}" presName="negativeSpace" presStyleCnt="0"/>
      <dgm:spPr/>
    </dgm:pt>
    <dgm:pt modelId="{AC3EF6F0-B967-48B7-BE5B-100535EB856D}" type="pres">
      <dgm:prSet presAssocID="{14D7EF2B-41DD-40DF-B7F1-698BC5231E7E}" presName="childText" presStyleLbl="conFgAcc1" presStyleIdx="5" presStyleCnt="6">
        <dgm:presLayoutVars>
          <dgm:bulletEnabled val="1"/>
        </dgm:presLayoutVars>
      </dgm:prSet>
      <dgm:spPr/>
    </dgm:pt>
  </dgm:ptLst>
  <dgm:cxnLst>
    <dgm:cxn modelId="{EF4D7700-C3AD-4FA9-9EF2-353DDE8FDDAE}" srcId="{C9ECAAAE-27B2-4E9B-B7DA-131DF3C52276}" destId="{B6654FB4-2533-4419-B127-66EEB93D0602}" srcOrd="1" destOrd="0" parTransId="{5FCEBD3E-5EB7-447E-AE08-778FC369B3A3}" sibTransId="{C8123F40-3BEE-40AE-8909-5CECA19D8F02}"/>
    <dgm:cxn modelId="{1747F105-0DB1-4015-A1EE-57737475FA58}" type="presOf" srcId="{D665A772-EC00-4272-86D0-E96ECF4DA6D7}" destId="{AC3EF6F0-B967-48B7-BE5B-100535EB856D}" srcOrd="0" destOrd="0" presId="urn:microsoft.com/office/officeart/2005/8/layout/list1"/>
    <dgm:cxn modelId="{548DA10E-F9B1-40E9-BD1B-BF9AFBF264DA}" srcId="{81293B4F-4B67-43FD-A6D1-CA0D5FB0E022}" destId="{8C0793FD-B109-4F3D-88D5-3F11BDED41B3}" srcOrd="0" destOrd="0" parTransId="{977E0733-E6E8-45F2-9119-8E0A1D1BABC0}" sibTransId="{A6A37EC9-72E0-402D-8396-38C39CDBCAD7}"/>
    <dgm:cxn modelId="{57A1AF0E-84F3-4EE4-96D6-9D2FAE4D7825}" srcId="{BA804445-0DAA-46DE-8392-DCA5B249AC30}" destId="{FB301392-E90A-41C7-8F0E-DE46876C44D8}" srcOrd="0" destOrd="0" parTransId="{DFA9E729-BCD5-4ADC-A6C5-EA7227525778}" sibTransId="{5FF6523E-5B12-4754-88E8-E2E16DCA5551}"/>
    <dgm:cxn modelId="{816C6A0F-BD41-43FE-B781-20277B185084}" type="presOf" srcId="{C9ECAAAE-27B2-4E9B-B7DA-131DF3C52276}" destId="{BB821478-068B-4DD0-BA1F-1A1C2A6AF234}" srcOrd="0" destOrd="0" presId="urn:microsoft.com/office/officeart/2005/8/layout/list1"/>
    <dgm:cxn modelId="{5768770F-21F5-44C2-B8B2-CA1CAB3B13BC}" srcId="{B27A3535-85F4-486D-98A5-504A51198790}" destId="{F76FC40E-C96D-4D53-B9CD-AE5D7A4C047D}" srcOrd="4" destOrd="0" parTransId="{B509C2EF-FECD-4737-9882-8AC08CF3585B}" sibTransId="{955A3C24-C359-42DD-BC60-DFA2989886D3}"/>
    <dgm:cxn modelId="{899D0D19-30DC-4D6B-BBF9-12D30C978A6E}" srcId="{BA804445-0DAA-46DE-8392-DCA5B249AC30}" destId="{887B27D8-D9E0-40F0-97CE-AEB9178EA582}" srcOrd="1" destOrd="0" parTransId="{DBC53E32-4E5E-423D-92C1-E8AD0BEE764A}" sibTransId="{0930576F-7DF1-43AC-825F-2C2FC27E1B4C}"/>
    <dgm:cxn modelId="{99BD3424-ADD5-489D-9054-F593356A0B0A}" srcId="{F76FC40E-C96D-4D53-B9CD-AE5D7A4C047D}" destId="{87DF277E-12D3-452F-A306-46C15C09B60A}" srcOrd="0" destOrd="0" parTransId="{1DBF54C6-260E-4AF3-98FE-83BAA250D764}" sibTransId="{AB79F347-3E99-4CDD-8946-5EC918A3308D}"/>
    <dgm:cxn modelId="{DCBAF826-22E3-4979-BD08-4B6E7BD4F519}" type="presOf" srcId="{14D7EF2B-41DD-40DF-B7F1-698BC5231E7E}" destId="{D3C1E867-71AF-4265-AEC3-217381F86F9B}" srcOrd="1" destOrd="0" presId="urn:microsoft.com/office/officeart/2005/8/layout/list1"/>
    <dgm:cxn modelId="{36B9E128-0E2A-442A-83C5-E5B4AF5774EA}" srcId="{14D7EF2B-41DD-40DF-B7F1-698BC5231E7E}" destId="{D665A772-EC00-4272-86D0-E96ECF4DA6D7}" srcOrd="0" destOrd="0" parTransId="{A3249DE0-4350-4D1F-A860-578DC8D21229}" sibTransId="{A1166D0E-3C37-4826-959E-38EA7903C00F}"/>
    <dgm:cxn modelId="{BF62E93C-E4C9-4C82-A705-CB4FFC5205A6}" type="presOf" srcId="{7350FEB3-93C0-428A-B529-773D7BF8BD93}" destId="{FB24A507-6ABE-4559-8980-1FF4C7990C31}" srcOrd="0" destOrd="1" presId="urn:microsoft.com/office/officeart/2005/8/layout/list1"/>
    <dgm:cxn modelId="{C7402E40-7A6F-446B-82D4-A0F47FAA0B12}" srcId="{14D7EF2B-41DD-40DF-B7F1-698BC5231E7E}" destId="{48F7F33A-10D6-4475-895F-66B1017E39AF}" srcOrd="1" destOrd="0" parTransId="{ADAAD1E9-F4E4-4B50-9948-728EBE71FA5C}" sibTransId="{935C0464-F19D-4118-8728-33D3B7FF18F1}"/>
    <dgm:cxn modelId="{ECF0005F-7540-4D7B-A138-C125EDA4FEAD}" type="presOf" srcId="{1BBAF793-EC6D-4717-8EF2-A58CDD53E638}" destId="{E4FA7BEF-6313-4494-87F0-3D2121D3330D}" srcOrd="0" destOrd="0" presId="urn:microsoft.com/office/officeart/2005/8/layout/list1"/>
    <dgm:cxn modelId="{4C58F261-B37D-484D-A421-4FC5F9772F68}" type="presOf" srcId="{8EC76A49-F43F-495F-905E-07C640B1975E}" destId="{6EEA1011-73A5-4D93-AB04-2F8848BE8CB0}" srcOrd="0" destOrd="1" presId="urn:microsoft.com/office/officeart/2005/8/layout/list1"/>
    <dgm:cxn modelId="{088F2E69-267A-4489-8131-F0FCA163DC6C}" type="presOf" srcId="{B6654FB4-2533-4419-B127-66EEB93D0602}" destId="{2B02A019-392D-4AE9-BF2C-DDDE691A0140}" srcOrd="0" destOrd="1" presId="urn:microsoft.com/office/officeart/2005/8/layout/list1"/>
    <dgm:cxn modelId="{AD3E014D-55B6-49B2-B35F-A1B83060B9AB}" type="presOf" srcId="{87DF277E-12D3-452F-A306-46C15C09B60A}" destId="{FB24A507-6ABE-4559-8980-1FF4C7990C31}" srcOrd="0" destOrd="0" presId="urn:microsoft.com/office/officeart/2005/8/layout/list1"/>
    <dgm:cxn modelId="{75E3D36F-A464-4A2C-8B4B-6B40868D4953}" srcId="{B27A3535-85F4-486D-98A5-504A51198790}" destId="{BA804445-0DAA-46DE-8392-DCA5B249AC30}" srcOrd="3" destOrd="0" parTransId="{48509108-93E7-42AF-B77C-ECA441EF6C29}" sibTransId="{7D001FB1-E7A7-48EA-81B7-2DCA27B86EB6}"/>
    <dgm:cxn modelId="{47209D56-A961-4B12-A555-51A804917100}" type="presOf" srcId="{81293B4F-4B67-43FD-A6D1-CA0D5FB0E022}" destId="{96B3C7F4-8916-42BD-8DC5-54CD918A7FFB}" srcOrd="1" destOrd="0" presId="urn:microsoft.com/office/officeart/2005/8/layout/list1"/>
    <dgm:cxn modelId="{D64D3B58-F792-4DEC-AC5B-5EB2539562C9}" srcId="{B27A3535-85F4-486D-98A5-504A51198790}" destId="{81293B4F-4B67-43FD-A6D1-CA0D5FB0E022}" srcOrd="0" destOrd="0" parTransId="{3B3D9288-1945-4E2C-BC9E-4AF7E894E784}" sibTransId="{70CD6DCA-286D-48FB-8BD7-9DB1BBABE28C}"/>
    <dgm:cxn modelId="{3881D97E-3338-4488-A102-80D8E7EDF882}" type="presOf" srcId="{9E77CE9B-3F83-40D7-BE99-994AB6363150}" destId="{B66BCC91-DAD0-4E67-8878-7206BE1A500B}" srcOrd="0" destOrd="0" presId="urn:microsoft.com/office/officeart/2005/8/layout/list1"/>
    <dgm:cxn modelId="{3A6C0C81-A7A4-4082-A1FC-EB8C1526659E}" type="presOf" srcId="{14D7EF2B-41DD-40DF-B7F1-698BC5231E7E}" destId="{32D050C4-38FE-4929-839E-0262C983D2FA}" srcOrd="0" destOrd="0" presId="urn:microsoft.com/office/officeart/2005/8/layout/list1"/>
    <dgm:cxn modelId="{5E0FD992-624A-4A7E-9AFC-266C46B36C7D}" srcId="{F76FC40E-C96D-4D53-B9CD-AE5D7A4C047D}" destId="{7350FEB3-93C0-428A-B529-773D7BF8BD93}" srcOrd="1" destOrd="0" parTransId="{F8457448-261C-4F5E-AD83-41B7CBA6082C}" sibTransId="{3D1B1FB2-8CE2-41D3-B992-842DEDCEAD88}"/>
    <dgm:cxn modelId="{EEBC0F96-0674-4AE9-85A1-CB1A32B825B4}" type="presOf" srcId="{F76FC40E-C96D-4D53-B9CD-AE5D7A4C047D}" destId="{E41C0965-DB64-4E37-9916-C3E5D26FFDFF}" srcOrd="1" destOrd="0" presId="urn:microsoft.com/office/officeart/2005/8/layout/list1"/>
    <dgm:cxn modelId="{32E59D9F-A7F2-4D12-A800-12A698EF54C4}" type="presOf" srcId="{54E0A09B-B9B7-441C-8FED-8821FA9F8353}" destId="{2B02A019-392D-4AE9-BF2C-DDDE691A0140}" srcOrd="0" destOrd="0" presId="urn:microsoft.com/office/officeart/2005/8/layout/list1"/>
    <dgm:cxn modelId="{DEDAFBA8-9F2B-4996-B7D0-5FA5C8D56AD3}" type="presOf" srcId="{B27A3535-85F4-486D-98A5-504A51198790}" destId="{571E1DC4-CE83-4DEA-A5F9-44FEB4F86B51}" srcOrd="0" destOrd="0" presId="urn:microsoft.com/office/officeart/2005/8/layout/list1"/>
    <dgm:cxn modelId="{CBAB0BA9-58FE-4A35-A053-43C20CE7FAF4}" srcId="{B27A3535-85F4-486D-98A5-504A51198790}" destId="{C9ECAAAE-27B2-4E9B-B7DA-131DF3C52276}" srcOrd="1" destOrd="0" parTransId="{6F598EE1-14FC-4C0A-8A4F-BF47A71CB13C}" sibTransId="{693220F3-C538-4AD6-B8EB-BF8901E5E9E9}"/>
    <dgm:cxn modelId="{6D3ED9AC-161A-4A0B-8330-CF0C60268218}" type="presOf" srcId="{48F7F33A-10D6-4475-895F-66B1017E39AF}" destId="{AC3EF6F0-B967-48B7-BE5B-100535EB856D}" srcOrd="0" destOrd="1" presId="urn:microsoft.com/office/officeart/2005/8/layout/list1"/>
    <dgm:cxn modelId="{3D6949B7-568E-4283-A09E-D58B6F63BAC1}" srcId="{1BBAF793-EC6D-4717-8EF2-A58CDD53E638}" destId="{93E287A8-E55A-4115-BE9E-91F468DEABD2}" srcOrd="1" destOrd="0" parTransId="{294B13AC-D889-49D3-9BBF-9018FE839C69}" sibTransId="{ACE7B722-FFA9-4740-9984-69076167AFAD}"/>
    <dgm:cxn modelId="{63C3C2BB-FC60-49C8-88EB-F81385B28093}" type="presOf" srcId="{FB301392-E90A-41C7-8F0E-DE46876C44D8}" destId="{DE8DB330-6C08-48B4-B72D-1F20CA8E7968}" srcOrd="0" destOrd="0" presId="urn:microsoft.com/office/officeart/2005/8/layout/list1"/>
    <dgm:cxn modelId="{D6C84FC1-28DC-4FC1-9A31-142C28A68D50}" srcId="{1BBAF793-EC6D-4717-8EF2-A58CDD53E638}" destId="{9E77CE9B-3F83-40D7-BE99-994AB6363150}" srcOrd="0" destOrd="0" parTransId="{63A04935-62E7-4158-BB21-3B92CFADB2A8}" sibTransId="{5888AA69-B749-4364-B4DE-0FCC10BA6418}"/>
    <dgm:cxn modelId="{515A06C8-B4C8-4AAF-95B2-06067D518504}" srcId="{81293B4F-4B67-43FD-A6D1-CA0D5FB0E022}" destId="{8EC76A49-F43F-495F-905E-07C640B1975E}" srcOrd="1" destOrd="0" parTransId="{A8654C62-FDEB-4B0D-B871-BFE98DA95A41}" sibTransId="{B085E085-3B6B-480D-B30B-F420C7F7864A}"/>
    <dgm:cxn modelId="{8C53FBCA-FB21-4CAF-97EB-ADA422970FD1}" type="presOf" srcId="{BA804445-0DAA-46DE-8392-DCA5B249AC30}" destId="{E3CE64FA-0D0D-477D-9C62-E55E53FAFAA4}" srcOrd="1" destOrd="0" presId="urn:microsoft.com/office/officeart/2005/8/layout/list1"/>
    <dgm:cxn modelId="{A22E7ECF-09D9-4E8D-B829-F84099B16EFD}" type="presOf" srcId="{BA804445-0DAA-46DE-8392-DCA5B249AC30}" destId="{52F336CA-08C6-450E-B0FB-162E80144C53}" srcOrd="0" destOrd="0" presId="urn:microsoft.com/office/officeart/2005/8/layout/list1"/>
    <dgm:cxn modelId="{317964D1-072C-4C12-B63E-0CCA0DF9B297}" type="presOf" srcId="{C9ECAAAE-27B2-4E9B-B7DA-131DF3C52276}" destId="{24BE13D0-4748-4035-80D2-E6B00FAC2297}" srcOrd="1" destOrd="0" presId="urn:microsoft.com/office/officeart/2005/8/layout/list1"/>
    <dgm:cxn modelId="{BB276AD4-979B-4044-9D90-D0BCA2334245}" type="presOf" srcId="{81293B4F-4B67-43FD-A6D1-CA0D5FB0E022}" destId="{A151088A-CCF0-4A83-AE3D-A6E7C1BD1E1B}" srcOrd="0" destOrd="0" presId="urn:microsoft.com/office/officeart/2005/8/layout/list1"/>
    <dgm:cxn modelId="{7BBE8AD4-0EC9-434E-8D19-035DA1CA1738}" type="presOf" srcId="{F76FC40E-C96D-4D53-B9CD-AE5D7A4C047D}" destId="{1D44D200-B52E-4996-B7D1-D961CE56CA33}" srcOrd="0" destOrd="0" presId="urn:microsoft.com/office/officeart/2005/8/layout/list1"/>
    <dgm:cxn modelId="{71C8B4DB-755E-410A-B15A-E683AA7F0DB5}" srcId="{B27A3535-85F4-486D-98A5-504A51198790}" destId="{14D7EF2B-41DD-40DF-B7F1-698BC5231E7E}" srcOrd="5" destOrd="0" parTransId="{E40F06AD-8E5C-4F2D-B78B-13AC0C64D706}" sibTransId="{3BC10C1E-919E-42A8-94B1-22C2D49E9FF2}"/>
    <dgm:cxn modelId="{E1AE10EE-5CE5-4132-A201-0F8E88ABEBE7}" type="presOf" srcId="{887B27D8-D9E0-40F0-97CE-AEB9178EA582}" destId="{DE8DB330-6C08-48B4-B72D-1F20CA8E7968}" srcOrd="0" destOrd="1" presId="urn:microsoft.com/office/officeart/2005/8/layout/list1"/>
    <dgm:cxn modelId="{FD5369F0-5F0D-4304-9D56-58A1DD8B05CA}" srcId="{B27A3535-85F4-486D-98A5-504A51198790}" destId="{1BBAF793-EC6D-4717-8EF2-A58CDD53E638}" srcOrd="2" destOrd="0" parTransId="{5DC6A7F5-666C-4C1C-A22F-8F50F990D952}" sibTransId="{994C0933-8070-4E56-BA52-2114E21F54F3}"/>
    <dgm:cxn modelId="{2400F8F3-4AEB-4BA5-9A69-675E69E48575}" srcId="{C9ECAAAE-27B2-4E9B-B7DA-131DF3C52276}" destId="{54E0A09B-B9B7-441C-8FED-8821FA9F8353}" srcOrd="0" destOrd="0" parTransId="{C2514A7D-274E-49B6-83D5-2F45C8438C23}" sibTransId="{C1DE7F2F-1F35-44B8-879A-E00B2DDD894B}"/>
    <dgm:cxn modelId="{A145D3F6-D0D4-4036-A50B-4FB804A7A346}" type="presOf" srcId="{93E287A8-E55A-4115-BE9E-91F468DEABD2}" destId="{B66BCC91-DAD0-4E67-8878-7206BE1A500B}" srcOrd="0" destOrd="1" presId="urn:microsoft.com/office/officeart/2005/8/layout/list1"/>
    <dgm:cxn modelId="{BF4A56F7-21C2-47DF-9391-8E98F27FC1F5}" type="presOf" srcId="{8C0793FD-B109-4F3D-88D5-3F11BDED41B3}" destId="{6EEA1011-73A5-4D93-AB04-2F8848BE8CB0}" srcOrd="0" destOrd="0" presId="urn:microsoft.com/office/officeart/2005/8/layout/list1"/>
    <dgm:cxn modelId="{E12843FB-985A-4A97-8D00-18A5961DB574}" type="presOf" srcId="{1BBAF793-EC6D-4717-8EF2-A58CDD53E638}" destId="{6692CE80-18B7-44E0-AD78-CBCEAF4C6B21}" srcOrd="1" destOrd="0" presId="urn:microsoft.com/office/officeart/2005/8/layout/list1"/>
    <dgm:cxn modelId="{E9E256D8-B391-49A7-81E9-C928AD069DB8}" type="presParOf" srcId="{571E1DC4-CE83-4DEA-A5F9-44FEB4F86B51}" destId="{97D70B9D-616C-41F2-B7B7-45DED997BF07}" srcOrd="0" destOrd="0" presId="urn:microsoft.com/office/officeart/2005/8/layout/list1"/>
    <dgm:cxn modelId="{6FD42825-1058-45CF-B333-E4F2A48699BB}" type="presParOf" srcId="{97D70B9D-616C-41F2-B7B7-45DED997BF07}" destId="{A151088A-CCF0-4A83-AE3D-A6E7C1BD1E1B}" srcOrd="0" destOrd="0" presId="urn:microsoft.com/office/officeart/2005/8/layout/list1"/>
    <dgm:cxn modelId="{70688803-D01D-4A28-9172-CB6C8015E39D}" type="presParOf" srcId="{97D70B9D-616C-41F2-B7B7-45DED997BF07}" destId="{96B3C7F4-8916-42BD-8DC5-54CD918A7FFB}" srcOrd="1" destOrd="0" presId="urn:microsoft.com/office/officeart/2005/8/layout/list1"/>
    <dgm:cxn modelId="{85C33865-FCF0-48B3-AEC9-F9BDDED6FFFC}" type="presParOf" srcId="{571E1DC4-CE83-4DEA-A5F9-44FEB4F86B51}" destId="{026009EE-E634-4067-A15F-0B80D8C03BF9}" srcOrd="1" destOrd="0" presId="urn:microsoft.com/office/officeart/2005/8/layout/list1"/>
    <dgm:cxn modelId="{FAAA1276-EEF0-4063-AA1F-2FAC4BB1EB4E}" type="presParOf" srcId="{571E1DC4-CE83-4DEA-A5F9-44FEB4F86B51}" destId="{6EEA1011-73A5-4D93-AB04-2F8848BE8CB0}" srcOrd="2" destOrd="0" presId="urn:microsoft.com/office/officeart/2005/8/layout/list1"/>
    <dgm:cxn modelId="{A570C0C3-35B3-41A1-9708-ACCEF95B97D1}" type="presParOf" srcId="{571E1DC4-CE83-4DEA-A5F9-44FEB4F86B51}" destId="{5F51D294-7F57-42BB-AA74-5ADB07A43CF4}" srcOrd="3" destOrd="0" presId="urn:microsoft.com/office/officeart/2005/8/layout/list1"/>
    <dgm:cxn modelId="{654C9D85-D02C-4BAA-90F0-CEE77865268D}" type="presParOf" srcId="{571E1DC4-CE83-4DEA-A5F9-44FEB4F86B51}" destId="{EBCEBAE3-32CD-4636-98C2-B0327EBAE592}" srcOrd="4" destOrd="0" presId="urn:microsoft.com/office/officeart/2005/8/layout/list1"/>
    <dgm:cxn modelId="{6CB9322A-8A87-4264-81F6-1F14C4C2A972}" type="presParOf" srcId="{EBCEBAE3-32CD-4636-98C2-B0327EBAE592}" destId="{BB821478-068B-4DD0-BA1F-1A1C2A6AF234}" srcOrd="0" destOrd="0" presId="urn:microsoft.com/office/officeart/2005/8/layout/list1"/>
    <dgm:cxn modelId="{BFA17D50-6ECC-4F87-8D92-A2D54D1A0D50}" type="presParOf" srcId="{EBCEBAE3-32CD-4636-98C2-B0327EBAE592}" destId="{24BE13D0-4748-4035-80D2-E6B00FAC2297}" srcOrd="1" destOrd="0" presId="urn:microsoft.com/office/officeart/2005/8/layout/list1"/>
    <dgm:cxn modelId="{290218FB-F700-42F4-85D0-0DE44300208B}" type="presParOf" srcId="{571E1DC4-CE83-4DEA-A5F9-44FEB4F86B51}" destId="{E621122C-E7A0-408D-8F36-B8AD8340A8D3}" srcOrd="5" destOrd="0" presId="urn:microsoft.com/office/officeart/2005/8/layout/list1"/>
    <dgm:cxn modelId="{7899CF12-DC81-432B-A72C-D6270169284F}" type="presParOf" srcId="{571E1DC4-CE83-4DEA-A5F9-44FEB4F86B51}" destId="{2B02A019-392D-4AE9-BF2C-DDDE691A0140}" srcOrd="6" destOrd="0" presId="urn:microsoft.com/office/officeart/2005/8/layout/list1"/>
    <dgm:cxn modelId="{FECC3CB6-1BD8-4206-A03A-74B0496097E0}" type="presParOf" srcId="{571E1DC4-CE83-4DEA-A5F9-44FEB4F86B51}" destId="{177C46BE-7017-41D1-9BA7-F487E461EE35}" srcOrd="7" destOrd="0" presId="urn:microsoft.com/office/officeart/2005/8/layout/list1"/>
    <dgm:cxn modelId="{76C77A5F-8E74-4A9B-95C3-45BE407AAF60}" type="presParOf" srcId="{571E1DC4-CE83-4DEA-A5F9-44FEB4F86B51}" destId="{674EF831-2C60-487F-9B8C-A598AE4D3281}" srcOrd="8" destOrd="0" presId="urn:microsoft.com/office/officeart/2005/8/layout/list1"/>
    <dgm:cxn modelId="{D326F605-0E6C-4509-A334-87ACEA9195B4}" type="presParOf" srcId="{674EF831-2C60-487F-9B8C-A598AE4D3281}" destId="{E4FA7BEF-6313-4494-87F0-3D2121D3330D}" srcOrd="0" destOrd="0" presId="urn:microsoft.com/office/officeart/2005/8/layout/list1"/>
    <dgm:cxn modelId="{F3713032-3F24-4B39-9CEB-6B83A5BF90C0}" type="presParOf" srcId="{674EF831-2C60-487F-9B8C-A598AE4D3281}" destId="{6692CE80-18B7-44E0-AD78-CBCEAF4C6B21}" srcOrd="1" destOrd="0" presId="urn:microsoft.com/office/officeart/2005/8/layout/list1"/>
    <dgm:cxn modelId="{6FCBF5EB-449B-44FC-B48E-6076F6201214}" type="presParOf" srcId="{571E1DC4-CE83-4DEA-A5F9-44FEB4F86B51}" destId="{DF19E6AB-6418-4002-B34D-5A7AA85BB70A}" srcOrd="9" destOrd="0" presId="urn:microsoft.com/office/officeart/2005/8/layout/list1"/>
    <dgm:cxn modelId="{AB84F63B-E311-4F25-A0FB-2888CB4B64DE}" type="presParOf" srcId="{571E1DC4-CE83-4DEA-A5F9-44FEB4F86B51}" destId="{B66BCC91-DAD0-4E67-8878-7206BE1A500B}" srcOrd="10" destOrd="0" presId="urn:microsoft.com/office/officeart/2005/8/layout/list1"/>
    <dgm:cxn modelId="{1DDEA4D1-C2C1-4233-ACA1-2AB0EB931365}" type="presParOf" srcId="{571E1DC4-CE83-4DEA-A5F9-44FEB4F86B51}" destId="{A745E552-B7DA-4E39-949F-CC236A32D073}" srcOrd="11" destOrd="0" presId="urn:microsoft.com/office/officeart/2005/8/layout/list1"/>
    <dgm:cxn modelId="{0831318F-3EBD-4059-A629-D8F88284DD4E}" type="presParOf" srcId="{571E1DC4-CE83-4DEA-A5F9-44FEB4F86B51}" destId="{3B6C6C5A-3B05-4042-A337-86A104321698}" srcOrd="12" destOrd="0" presId="urn:microsoft.com/office/officeart/2005/8/layout/list1"/>
    <dgm:cxn modelId="{22FFA6CD-EC23-4E99-AFF1-7B9523DBF1BA}" type="presParOf" srcId="{3B6C6C5A-3B05-4042-A337-86A104321698}" destId="{52F336CA-08C6-450E-B0FB-162E80144C53}" srcOrd="0" destOrd="0" presId="urn:microsoft.com/office/officeart/2005/8/layout/list1"/>
    <dgm:cxn modelId="{9631467C-FE1B-4DCA-9EE6-EEE3BD5F5A62}" type="presParOf" srcId="{3B6C6C5A-3B05-4042-A337-86A104321698}" destId="{E3CE64FA-0D0D-477D-9C62-E55E53FAFAA4}" srcOrd="1" destOrd="0" presId="urn:microsoft.com/office/officeart/2005/8/layout/list1"/>
    <dgm:cxn modelId="{50F0780C-A6CA-4981-A0A7-7F0A9DCA5F4B}" type="presParOf" srcId="{571E1DC4-CE83-4DEA-A5F9-44FEB4F86B51}" destId="{5CEB13D6-93CB-45E5-A231-E1164424C610}" srcOrd="13" destOrd="0" presId="urn:microsoft.com/office/officeart/2005/8/layout/list1"/>
    <dgm:cxn modelId="{EA25FD4A-54F5-4E40-9526-75C23F75F9C5}" type="presParOf" srcId="{571E1DC4-CE83-4DEA-A5F9-44FEB4F86B51}" destId="{DE8DB330-6C08-48B4-B72D-1F20CA8E7968}" srcOrd="14" destOrd="0" presId="urn:microsoft.com/office/officeart/2005/8/layout/list1"/>
    <dgm:cxn modelId="{D85ADE93-0E48-44FA-89EE-84B816E573CE}" type="presParOf" srcId="{571E1DC4-CE83-4DEA-A5F9-44FEB4F86B51}" destId="{FD4A2FEF-D1FA-4B8C-8490-EC6EF9490449}" srcOrd="15" destOrd="0" presId="urn:microsoft.com/office/officeart/2005/8/layout/list1"/>
    <dgm:cxn modelId="{B1725975-DCF8-42BB-BEB5-7CA89A8321C5}" type="presParOf" srcId="{571E1DC4-CE83-4DEA-A5F9-44FEB4F86B51}" destId="{48AAB3DA-BE1D-40B9-99BB-E7E4B65DD212}" srcOrd="16" destOrd="0" presId="urn:microsoft.com/office/officeart/2005/8/layout/list1"/>
    <dgm:cxn modelId="{1DB8F0FF-9A16-40DA-99B5-DD2EA4149E52}" type="presParOf" srcId="{48AAB3DA-BE1D-40B9-99BB-E7E4B65DD212}" destId="{1D44D200-B52E-4996-B7D1-D961CE56CA33}" srcOrd="0" destOrd="0" presId="urn:microsoft.com/office/officeart/2005/8/layout/list1"/>
    <dgm:cxn modelId="{0FD8B0DD-7087-4275-8A83-974BC4A9CBD1}" type="presParOf" srcId="{48AAB3DA-BE1D-40B9-99BB-E7E4B65DD212}" destId="{E41C0965-DB64-4E37-9916-C3E5D26FFDFF}" srcOrd="1" destOrd="0" presId="urn:microsoft.com/office/officeart/2005/8/layout/list1"/>
    <dgm:cxn modelId="{067385B1-7568-4709-9640-20BB97EA18CB}" type="presParOf" srcId="{571E1DC4-CE83-4DEA-A5F9-44FEB4F86B51}" destId="{DEA2BDCC-F4B3-4BED-936C-413F6DBF2838}" srcOrd="17" destOrd="0" presId="urn:microsoft.com/office/officeart/2005/8/layout/list1"/>
    <dgm:cxn modelId="{4EF34354-409E-4AB3-BE41-2C0BB1175EF4}" type="presParOf" srcId="{571E1DC4-CE83-4DEA-A5F9-44FEB4F86B51}" destId="{FB24A507-6ABE-4559-8980-1FF4C7990C31}" srcOrd="18" destOrd="0" presId="urn:microsoft.com/office/officeart/2005/8/layout/list1"/>
    <dgm:cxn modelId="{6D5594B2-32BD-4F6D-898C-B8ABCA0C40FC}" type="presParOf" srcId="{571E1DC4-CE83-4DEA-A5F9-44FEB4F86B51}" destId="{857C78A2-5F5A-4972-ADCC-637D4A00600E}" srcOrd="19" destOrd="0" presId="urn:microsoft.com/office/officeart/2005/8/layout/list1"/>
    <dgm:cxn modelId="{F16B63DE-2BD1-475B-8279-B9E5DBC1B8DB}" type="presParOf" srcId="{571E1DC4-CE83-4DEA-A5F9-44FEB4F86B51}" destId="{35A27294-7386-4164-9BD8-C8CAC101708D}" srcOrd="20" destOrd="0" presId="urn:microsoft.com/office/officeart/2005/8/layout/list1"/>
    <dgm:cxn modelId="{03F8F6DB-8A4D-45D4-831A-6BB76CD7C3CC}" type="presParOf" srcId="{35A27294-7386-4164-9BD8-C8CAC101708D}" destId="{32D050C4-38FE-4929-839E-0262C983D2FA}" srcOrd="0" destOrd="0" presId="urn:microsoft.com/office/officeart/2005/8/layout/list1"/>
    <dgm:cxn modelId="{C5DB83BA-CA21-4515-8DEB-E62C75C4C975}" type="presParOf" srcId="{35A27294-7386-4164-9BD8-C8CAC101708D}" destId="{D3C1E867-71AF-4265-AEC3-217381F86F9B}" srcOrd="1" destOrd="0" presId="urn:microsoft.com/office/officeart/2005/8/layout/list1"/>
    <dgm:cxn modelId="{D8703859-77D8-4FCB-9B24-34EF5399DCA6}" type="presParOf" srcId="{571E1DC4-CE83-4DEA-A5F9-44FEB4F86B51}" destId="{B83EB1FC-F046-44E2-ABF0-B46C8FD012EB}" srcOrd="21" destOrd="0" presId="urn:microsoft.com/office/officeart/2005/8/layout/list1"/>
    <dgm:cxn modelId="{4D080D44-1A1A-4659-83B6-A9F07DE1C8C7}" type="presParOf" srcId="{571E1DC4-CE83-4DEA-A5F9-44FEB4F86B51}" destId="{AC3EF6F0-B967-48B7-BE5B-100535EB856D}"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BC3B60-9300-401B-B14B-A73FBE19BB2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D214CF3D-BA44-417D-B588-DDF8B2C9C530}">
      <dgm:prSet phldrT="[Text]"/>
      <dgm:spPr/>
      <dgm:t>
        <a:bodyPr/>
        <a:lstStyle/>
        <a:p>
          <a:r>
            <a:rPr lang="en-GB" dirty="0"/>
            <a:t>If test statistic is &gt; critical value</a:t>
          </a:r>
          <a:endParaRPr lang="en-GB" dirty="0">
            <a:latin typeface="+mn-lt"/>
          </a:endParaRPr>
        </a:p>
      </dgm:t>
    </dgm:pt>
    <dgm:pt modelId="{9CA430BE-9191-48C2-ACCD-E7F11C96B815}" type="parTrans" cxnId="{8B117F0F-FBE4-47A1-A3DF-6424E6F58B14}">
      <dgm:prSet/>
      <dgm:spPr/>
      <dgm:t>
        <a:bodyPr/>
        <a:lstStyle/>
        <a:p>
          <a:endParaRPr lang="en-GB"/>
        </a:p>
      </dgm:t>
    </dgm:pt>
    <dgm:pt modelId="{55C86831-C7B4-4F51-A9D6-661D235FF9D9}" type="sibTrans" cxnId="{8B117F0F-FBE4-47A1-A3DF-6424E6F58B14}">
      <dgm:prSet/>
      <dgm:spPr/>
      <dgm:t>
        <a:bodyPr/>
        <a:lstStyle/>
        <a:p>
          <a:endParaRPr lang="en-GB"/>
        </a:p>
      </dgm:t>
    </dgm:pt>
    <dgm:pt modelId="{0D92E758-C12A-4263-A133-146E3110B3AD}">
      <dgm:prSet phldrT="[Text]" custT="1"/>
      <dgm:spPr/>
      <dgm:t>
        <a:bodyPr/>
        <a:lstStyle/>
        <a:p>
          <a:r>
            <a:rPr lang="en-GB" sz="3200" dirty="0"/>
            <a:t>Test statistic is right of the critical value</a:t>
          </a:r>
        </a:p>
      </dgm:t>
    </dgm:pt>
    <dgm:pt modelId="{542CD507-5A13-4D00-9D8C-8236FF87D414}" type="parTrans" cxnId="{370DA73C-A8A1-4BE1-8B8D-530C75142C79}">
      <dgm:prSet/>
      <dgm:spPr/>
      <dgm:t>
        <a:bodyPr/>
        <a:lstStyle/>
        <a:p>
          <a:endParaRPr lang="en-GB"/>
        </a:p>
      </dgm:t>
    </dgm:pt>
    <dgm:pt modelId="{D87A326F-4E3B-4680-AEAF-E12EFDFAD72F}" type="sibTrans" cxnId="{370DA73C-A8A1-4BE1-8B8D-530C75142C79}">
      <dgm:prSet/>
      <dgm:spPr/>
      <dgm:t>
        <a:bodyPr/>
        <a:lstStyle/>
        <a:p>
          <a:endParaRPr lang="en-GB"/>
        </a:p>
      </dgm:t>
    </dgm:pt>
    <dgm:pt modelId="{3FBC6916-368D-41E5-B6EA-77D3B8251195}">
      <dgm:prSet phldrT="[Text]" custT="1"/>
      <dgm:spPr/>
      <dgm:t>
        <a:bodyPr/>
        <a:lstStyle/>
        <a:p>
          <a:r>
            <a:rPr lang="en-GB" sz="3200" dirty="0"/>
            <a:t>Reject H</a:t>
          </a:r>
          <a:r>
            <a:rPr lang="en-GB" sz="3200" baseline="-25000" dirty="0"/>
            <a:t>0</a:t>
          </a:r>
        </a:p>
      </dgm:t>
    </dgm:pt>
    <dgm:pt modelId="{D70ED7F2-68E2-4878-9FB6-13EC13B8B073}" type="parTrans" cxnId="{E2896B92-EA7C-471E-B145-C44F6FB57AD5}">
      <dgm:prSet/>
      <dgm:spPr/>
      <dgm:t>
        <a:bodyPr/>
        <a:lstStyle/>
        <a:p>
          <a:endParaRPr lang="en-GB"/>
        </a:p>
      </dgm:t>
    </dgm:pt>
    <dgm:pt modelId="{3DFB814A-51F6-4A23-81F0-C3B84D54ABFB}" type="sibTrans" cxnId="{E2896B92-EA7C-471E-B145-C44F6FB57AD5}">
      <dgm:prSet/>
      <dgm:spPr/>
      <dgm:t>
        <a:bodyPr/>
        <a:lstStyle/>
        <a:p>
          <a:endParaRPr lang="en-GB"/>
        </a:p>
      </dgm:t>
    </dgm:pt>
    <dgm:pt modelId="{C2518527-2352-4EDC-9FC1-6A251B223436}">
      <dgm:prSet phldrT="[Text]" custT="1"/>
      <dgm:spPr/>
      <dgm:t>
        <a:bodyPr/>
        <a:lstStyle/>
        <a:p>
          <a:r>
            <a:rPr lang="el-GR" sz="3200" dirty="0">
              <a:latin typeface="Century Gothic"/>
            </a:rPr>
            <a:t>α</a:t>
          </a:r>
          <a:r>
            <a:rPr lang="en-GB" sz="3200" dirty="0">
              <a:latin typeface="Perpetua" panose="02020502060401020303" pitchFamily="18" charset="0"/>
            </a:rPr>
            <a:t> is greater than the p-value</a:t>
          </a:r>
        </a:p>
      </dgm:t>
    </dgm:pt>
    <dgm:pt modelId="{041C51E3-0059-4446-8BBD-4C6D65504E14}" type="parTrans" cxnId="{B7E53F45-22FC-4178-9F9E-FF0663C6401A}">
      <dgm:prSet/>
      <dgm:spPr/>
      <dgm:t>
        <a:bodyPr/>
        <a:lstStyle/>
        <a:p>
          <a:endParaRPr lang="en-GB"/>
        </a:p>
      </dgm:t>
    </dgm:pt>
    <dgm:pt modelId="{50A99A62-9E24-49D3-8693-75BBC9A965C8}" type="sibTrans" cxnId="{B7E53F45-22FC-4178-9F9E-FF0663C6401A}">
      <dgm:prSet/>
      <dgm:spPr/>
      <dgm:t>
        <a:bodyPr/>
        <a:lstStyle/>
        <a:p>
          <a:endParaRPr lang="en-GB"/>
        </a:p>
      </dgm:t>
    </dgm:pt>
    <dgm:pt modelId="{9220B5DB-7D35-4E2C-8D0C-E5B8C2775CEF}">
      <dgm:prSet phldrT="[Text]" custT="1"/>
      <dgm:spPr/>
      <dgm:t>
        <a:bodyPr/>
        <a:lstStyle/>
        <a:p>
          <a:r>
            <a:rPr lang="en-GB" sz="3200" dirty="0">
              <a:latin typeface="Perpetua" panose="02020502060401020303" pitchFamily="18" charset="0"/>
            </a:rPr>
            <a:t>Reject H</a:t>
          </a:r>
          <a:r>
            <a:rPr lang="en-GB" sz="3200" baseline="-25000" dirty="0">
              <a:latin typeface="Perpetua" panose="02020502060401020303" pitchFamily="18" charset="0"/>
            </a:rPr>
            <a:t>0</a:t>
          </a:r>
        </a:p>
      </dgm:t>
    </dgm:pt>
    <dgm:pt modelId="{182B61F0-5743-442E-9AB6-B51610673B94}" type="parTrans" cxnId="{E236E418-BB3F-461E-8EEC-BE7EA871BD03}">
      <dgm:prSet/>
      <dgm:spPr/>
      <dgm:t>
        <a:bodyPr/>
        <a:lstStyle/>
        <a:p>
          <a:endParaRPr lang="en-GB"/>
        </a:p>
      </dgm:t>
    </dgm:pt>
    <dgm:pt modelId="{6FC4AA95-0990-47A1-9AC5-330D9ADB452E}" type="sibTrans" cxnId="{E236E418-BB3F-461E-8EEC-BE7EA871BD03}">
      <dgm:prSet/>
      <dgm:spPr/>
      <dgm:t>
        <a:bodyPr/>
        <a:lstStyle/>
        <a:p>
          <a:endParaRPr lang="en-GB"/>
        </a:p>
      </dgm:t>
    </dgm:pt>
    <dgm:pt modelId="{169647BD-380F-4BD3-B790-4DF4827FD876}">
      <dgm:prSet phldrT="[Text]"/>
      <dgm:spPr/>
      <dgm:t>
        <a:bodyPr/>
        <a:lstStyle/>
        <a:p>
          <a:r>
            <a:rPr lang="en-GB">
              <a:latin typeface="+mn-lt"/>
            </a:rPr>
            <a:t>If </a:t>
          </a:r>
          <a:r>
            <a:rPr lang="en-GB" dirty="0">
              <a:latin typeface="+mn-lt"/>
            </a:rPr>
            <a:t>p-value &lt; </a:t>
          </a:r>
          <a:r>
            <a:rPr lang="el-GR" dirty="0">
              <a:latin typeface="+mn-lt"/>
            </a:rPr>
            <a:t>α</a:t>
          </a:r>
          <a:endParaRPr lang="en-GB"/>
        </a:p>
      </dgm:t>
    </dgm:pt>
    <dgm:pt modelId="{5EE207DB-5219-42FF-8207-DD18E0570670}" type="parTrans" cxnId="{1CC2A1BD-17DE-41C5-A6FB-C0275C6105FE}">
      <dgm:prSet/>
      <dgm:spPr/>
    </dgm:pt>
    <dgm:pt modelId="{6717C83F-7A91-442E-A364-8286E7A18DAE}" type="sibTrans" cxnId="{1CC2A1BD-17DE-41C5-A6FB-C0275C6105FE}">
      <dgm:prSet/>
      <dgm:spPr/>
    </dgm:pt>
    <dgm:pt modelId="{95F5E7C5-1A23-420E-9973-82B784435EE7}" type="pres">
      <dgm:prSet presAssocID="{52BC3B60-9300-401B-B14B-A73FBE19BB28}" presName="linear" presStyleCnt="0">
        <dgm:presLayoutVars>
          <dgm:dir/>
          <dgm:animLvl val="lvl"/>
          <dgm:resizeHandles val="exact"/>
        </dgm:presLayoutVars>
      </dgm:prSet>
      <dgm:spPr/>
    </dgm:pt>
    <dgm:pt modelId="{CE035368-8622-4C9D-9FE9-6B5CDD6901BF}" type="pres">
      <dgm:prSet presAssocID="{D214CF3D-BA44-417D-B588-DDF8B2C9C530}" presName="parentLin" presStyleCnt="0"/>
      <dgm:spPr/>
    </dgm:pt>
    <dgm:pt modelId="{A0BF6C6F-C7D2-436C-9F86-5987E4FD6CE8}" type="pres">
      <dgm:prSet presAssocID="{D214CF3D-BA44-417D-B588-DDF8B2C9C530}" presName="parentLeftMargin" presStyleLbl="node1" presStyleIdx="0" presStyleCnt="2"/>
      <dgm:spPr/>
    </dgm:pt>
    <dgm:pt modelId="{38ACCA20-CB51-46EF-ACF7-54F98FAAACB7}" type="pres">
      <dgm:prSet presAssocID="{D214CF3D-BA44-417D-B588-DDF8B2C9C530}" presName="parentText" presStyleLbl="node1" presStyleIdx="0" presStyleCnt="2">
        <dgm:presLayoutVars>
          <dgm:chMax val="0"/>
          <dgm:bulletEnabled val="1"/>
        </dgm:presLayoutVars>
      </dgm:prSet>
      <dgm:spPr/>
    </dgm:pt>
    <dgm:pt modelId="{EE626594-714D-493B-A070-86663D420A0B}" type="pres">
      <dgm:prSet presAssocID="{D214CF3D-BA44-417D-B588-DDF8B2C9C530}" presName="negativeSpace" presStyleCnt="0"/>
      <dgm:spPr/>
    </dgm:pt>
    <dgm:pt modelId="{0BB28871-E927-46FB-A078-3A90952D48B8}" type="pres">
      <dgm:prSet presAssocID="{D214CF3D-BA44-417D-B588-DDF8B2C9C530}" presName="childText" presStyleLbl="conFgAcc1" presStyleIdx="0" presStyleCnt="2">
        <dgm:presLayoutVars>
          <dgm:bulletEnabled val="1"/>
        </dgm:presLayoutVars>
      </dgm:prSet>
      <dgm:spPr/>
    </dgm:pt>
    <dgm:pt modelId="{6D816DB7-8CF1-45CA-9898-EA174DE2B1A7}" type="pres">
      <dgm:prSet presAssocID="{55C86831-C7B4-4F51-A9D6-661D235FF9D9}" presName="spaceBetweenRectangles" presStyleCnt="0"/>
      <dgm:spPr/>
    </dgm:pt>
    <dgm:pt modelId="{2DF816CB-6948-4A8D-8350-5453CF3B54B7}" type="pres">
      <dgm:prSet presAssocID="{169647BD-380F-4BD3-B790-4DF4827FD876}" presName="parentLin" presStyleCnt="0"/>
      <dgm:spPr/>
    </dgm:pt>
    <dgm:pt modelId="{131D5C4E-321F-4755-B9CE-396013453AEA}" type="pres">
      <dgm:prSet presAssocID="{169647BD-380F-4BD3-B790-4DF4827FD876}" presName="parentLeftMargin" presStyleLbl="node1" presStyleIdx="0" presStyleCnt="2"/>
      <dgm:spPr/>
    </dgm:pt>
    <dgm:pt modelId="{C36A81A7-CD65-4542-B05E-5D438525A4A9}" type="pres">
      <dgm:prSet presAssocID="{169647BD-380F-4BD3-B790-4DF4827FD876}" presName="parentText" presStyleLbl="node1" presStyleIdx="1" presStyleCnt="2">
        <dgm:presLayoutVars>
          <dgm:chMax val="0"/>
          <dgm:bulletEnabled val="1"/>
        </dgm:presLayoutVars>
      </dgm:prSet>
      <dgm:spPr/>
    </dgm:pt>
    <dgm:pt modelId="{C73450E7-E60C-4977-9C2D-7EC74A9B90CC}" type="pres">
      <dgm:prSet presAssocID="{169647BD-380F-4BD3-B790-4DF4827FD876}" presName="negativeSpace" presStyleCnt="0"/>
      <dgm:spPr/>
    </dgm:pt>
    <dgm:pt modelId="{9472BB8F-DFD3-4431-AA4E-BD04743D3742}" type="pres">
      <dgm:prSet presAssocID="{169647BD-380F-4BD3-B790-4DF4827FD876}" presName="childText" presStyleLbl="conFgAcc1" presStyleIdx="1" presStyleCnt="2" custLinFactNeighborX="0" custLinFactNeighborY="-13266">
        <dgm:presLayoutVars>
          <dgm:bulletEnabled val="1"/>
        </dgm:presLayoutVars>
      </dgm:prSet>
      <dgm:spPr/>
    </dgm:pt>
  </dgm:ptLst>
  <dgm:cxnLst>
    <dgm:cxn modelId="{71FD1C0D-CF7C-432B-8249-6F94EE109C9C}" type="presOf" srcId="{9220B5DB-7D35-4E2C-8D0C-E5B8C2775CEF}" destId="{0BB28871-E927-46FB-A078-3A90952D48B8}" srcOrd="0" destOrd="1" presId="urn:microsoft.com/office/officeart/2005/8/layout/list1"/>
    <dgm:cxn modelId="{8B117F0F-FBE4-47A1-A3DF-6424E6F58B14}" srcId="{52BC3B60-9300-401B-B14B-A73FBE19BB28}" destId="{D214CF3D-BA44-417D-B588-DDF8B2C9C530}" srcOrd="0" destOrd="0" parTransId="{9CA430BE-9191-48C2-ACCD-E7F11C96B815}" sibTransId="{55C86831-C7B4-4F51-A9D6-661D235FF9D9}"/>
    <dgm:cxn modelId="{E236E418-BB3F-461E-8EEC-BE7EA871BD03}" srcId="{D214CF3D-BA44-417D-B588-DDF8B2C9C530}" destId="{9220B5DB-7D35-4E2C-8D0C-E5B8C2775CEF}" srcOrd="1" destOrd="0" parTransId="{182B61F0-5743-442E-9AB6-B51610673B94}" sibTransId="{6FC4AA95-0990-47A1-9AC5-330D9ADB452E}"/>
    <dgm:cxn modelId="{DD07001C-9D1D-45D9-95D7-F9DF5F51343F}" type="presOf" srcId="{169647BD-380F-4BD3-B790-4DF4827FD876}" destId="{131D5C4E-321F-4755-B9CE-396013453AEA}" srcOrd="0" destOrd="0" presId="urn:microsoft.com/office/officeart/2005/8/layout/list1"/>
    <dgm:cxn modelId="{62C9F927-DA23-476E-9EDF-1DC424E38538}" type="presOf" srcId="{3FBC6916-368D-41E5-B6EA-77D3B8251195}" destId="{9472BB8F-DFD3-4431-AA4E-BD04743D3742}" srcOrd="0" destOrd="1" presId="urn:microsoft.com/office/officeart/2005/8/layout/list1"/>
    <dgm:cxn modelId="{370DA73C-A8A1-4BE1-8B8D-530C75142C79}" srcId="{169647BD-380F-4BD3-B790-4DF4827FD876}" destId="{0D92E758-C12A-4263-A133-146E3110B3AD}" srcOrd="0" destOrd="0" parTransId="{542CD507-5A13-4D00-9D8C-8236FF87D414}" sibTransId="{D87A326F-4E3B-4680-AEAF-E12EFDFAD72F}"/>
    <dgm:cxn modelId="{B7E53F45-22FC-4178-9F9E-FF0663C6401A}" srcId="{D214CF3D-BA44-417D-B588-DDF8B2C9C530}" destId="{C2518527-2352-4EDC-9FC1-6A251B223436}" srcOrd="0" destOrd="0" parTransId="{041C51E3-0059-4446-8BBD-4C6D65504E14}" sibTransId="{50A99A62-9E24-49D3-8693-75BBC9A965C8}"/>
    <dgm:cxn modelId="{10F0D347-FBC7-49EA-94AA-52CD64EAF765}" type="presOf" srcId="{D214CF3D-BA44-417D-B588-DDF8B2C9C530}" destId="{A0BF6C6F-C7D2-436C-9F86-5987E4FD6CE8}" srcOrd="0" destOrd="0" presId="urn:microsoft.com/office/officeart/2005/8/layout/list1"/>
    <dgm:cxn modelId="{1BECEF7D-4B81-4058-9740-EA4CFA31736B}" type="presOf" srcId="{52BC3B60-9300-401B-B14B-A73FBE19BB28}" destId="{95F5E7C5-1A23-420E-9973-82B784435EE7}" srcOrd="0" destOrd="0" presId="urn:microsoft.com/office/officeart/2005/8/layout/list1"/>
    <dgm:cxn modelId="{31C1008B-8197-4A5A-98D4-21E33BB5E2D8}" type="presOf" srcId="{0D92E758-C12A-4263-A133-146E3110B3AD}" destId="{9472BB8F-DFD3-4431-AA4E-BD04743D3742}" srcOrd="0" destOrd="0" presId="urn:microsoft.com/office/officeart/2005/8/layout/list1"/>
    <dgm:cxn modelId="{E2896B92-EA7C-471E-B145-C44F6FB57AD5}" srcId="{169647BD-380F-4BD3-B790-4DF4827FD876}" destId="{3FBC6916-368D-41E5-B6EA-77D3B8251195}" srcOrd="1" destOrd="0" parTransId="{D70ED7F2-68E2-4878-9FB6-13EC13B8B073}" sibTransId="{3DFB814A-51F6-4A23-81F0-C3B84D54ABFB}"/>
    <dgm:cxn modelId="{90CC64B6-2B10-4033-9007-5BD627EE2A40}" type="presOf" srcId="{C2518527-2352-4EDC-9FC1-6A251B223436}" destId="{0BB28871-E927-46FB-A078-3A90952D48B8}" srcOrd="0" destOrd="0" presId="urn:microsoft.com/office/officeart/2005/8/layout/list1"/>
    <dgm:cxn modelId="{1CC2A1BD-17DE-41C5-A6FB-C0275C6105FE}" srcId="{52BC3B60-9300-401B-B14B-A73FBE19BB28}" destId="{169647BD-380F-4BD3-B790-4DF4827FD876}" srcOrd="1" destOrd="0" parTransId="{5EE207DB-5219-42FF-8207-DD18E0570670}" sibTransId="{6717C83F-7A91-442E-A364-8286E7A18DAE}"/>
    <dgm:cxn modelId="{048021C9-F967-4044-A1E5-68EFD04802E9}" type="presOf" srcId="{169647BD-380F-4BD3-B790-4DF4827FD876}" destId="{C36A81A7-CD65-4542-B05E-5D438525A4A9}" srcOrd="1" destOrd="0" presId="urn:microsoft.com/office/officeart/2005/8/layout/list1"/>
    <dgm:cxn modelId="{537EEFD3-4D10-424D-A884-1AFB18221189}" type="presOf" srcId="{D214CF3D-BA44-417D-B588-DDF8B2C9C530}" destId="{38ACCA20-CB51-46EF-ACF7-54F98FAAACB7}" srcOrd="1" destOrd="0" presId="urn:microsoft.com/office/officeart/2005/8/layout/list1"/>
    <dgm:cxn modelId="{06EF48C4-9F5F-42D6-81F3-521B4B443A1D}" type="presParOf" srcId="{95F5E7C5-1A23-420E-9973-82B784435EE7}" destId="{CE035368-8622-4C9D-9FE9-6B5CDD6901BF}" srcOrd="0" destOrd="0" presId="urn:microsoft.com/office/officeart/2005/8/layout/list1"/>
    <dgm:cxn modelId="{D871854E-D247-4989-AB2F-54241B03382A}" type="presParOf" srcId="{CE035368-8622-4C9D-9FE9-6B5CDD6901BF}" destId="{A0BF6C6F-C7D2-436C-9F86-5987E4FD6CE8}" srcOrd="0" destOrd="0" presId="urn:microsoft.com/office/officeart/2005/8/layout/list1"/>
    <dgm:cxn modelId="{2E7BDD47-B590-47D2-8747-F516D9619A55}" type="presParOf" srcId="{CE035368-8622-4C9D-9FE9-6B5CDD6901BF}" destId="{38ACCA20-CB51-46EF-ACF7-54F98FAAACB7}" srcOrd="1" destOrd="0" presId="urn:microsoft.com/office/officeart/2005/8/layout/list1"/>
    <dgm:cxn modelId="{FBB12EDF-0613-4188-BAFD-65789D408E11}" type="presParOf" srcId="{95F5E7C5-1A23-420E-9973-82B784435EE7}" destId="{EE626594-714D-493B-A070-86663D420A0B}" srcOrd="1" destOrd="0" presId="urn:microsoft.com/office/officeart/2005/8/layout/list1"/>
    <dgm:cxn modelId="{E2942FC1-4A72-4897-904D-704239F3CDD5}" type="presParOf" srcId="{95F5E7C5-1A23-420E-9973-82B784435EE7}" destId="{0BB28871-E927-46FB-A078-3A90952D48B8}" srcOrd="2" destOrd="0" presId="urn:microsoft.com/office/officeart/2005/8/layout/list1"/>
    <dgm:cxn modelId="{C237D846-BD75-42C5-AF92-E34D1C366772}" type="presParOf" srcId="{95F5E7C5-1A23-420E-9973-82B784435EE7}" destId="{6D816DB7-8CF1-45CA-9898-EA174DE2B1A7}" srcOrd="3" destOrd="0" presId="urn:microsoft.com/office/officeart/2005/8/layout/list1"/>
    <dgm:cxn modelId="{F41690D8-9F4F-4D00-B65B-5167C3CAA028}" type="presParOf" srcId="{95F5E7C5-1A23-420E-9973-82B784435EE7}" destId="{2DF816CB-6948-4A8D-8350-5453CF3B54B7}" srcOrd="4" destOrd="0" presId="urn:microsoft.com/office/officeart/2005/8/layout/list1"/>
    <dgm:cxn modelId="{60202A3D-110B-4057-94F8-A9D565594EE1}" type="presParOf" srcId="{2DF816CB-6948-4A8D-8350-5453CF3B54B7}" destId="{131D5C4E-321F-4755-B9CE-396013453AEA}" srcOrd="0" destOrd="0" presId="urn:microsoft.com/office/officeart/2005/8/layout/list1"/>
    <dgm:cxn modelId="{9D5FBF44-43C2-4548-A8CA-41E8BF4B21A8}" type="presParOf" srcId="{2DF816CB-6948-4A8D-8350-5453CF3B54B7}" destId="{C36A81A7-CD65-4542-B05E-5D438525A4A9}" srcOrd="1" destOrd="0" presId="urn:microsoft.com/office/officeart/2005/8/layout/list1"/>
    <dgm:cxn modelId="{2195DBFD-D2BD-4E9E-8A9F-66F531251B17}" type="presParOf" srcId="{95F5E7C5-1A23-420E-9973-82B784435EE7}" destId="{C73450E7-E60C-4977-9C2D-7EC74A9B90CC}" srcOrd="5" destOrd="0" presId="urn:microsoft.com/office/officeart/2005/8/layout/list1"/>
    <dgm:cxn modelId="{6F4DF8D5-CB5C-439B-9602-CE8C3941F6C8}" type="presParOf" srcId="{95F5E7C5-1A23-420E-9973-82B784435EE7}" destId="{9472BB8F-DFD3-4431-AA4E-BD04743D374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BC3B60-9300-401B-B14B-A73FBE19BB2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D214CF3D-BA44-417D-B588-DDF8B2C9C530}">
      <dgm:prSet phldrT="[Text]"/>
      <dgm:spPr/>
      <dgm:t>
        <a:bodyPr/>
        <a:lstStyle/>
        <a:p>
          <a:r>
            <a:rPr lang="en-GB" dirty="0"/>
            <a:t>If test statistic is &lt; critical value</a:t>
          </a:r>
          <a:endParaRPr lang="en-GB" dirty="0">
            <a:latin typeface="+mn-lt"/>
          </a:endParaRPr>
        </a:p>
      </dgm:t>
    </dgm:pt>
    <dgm:pt modelId="{9CA430BE-9191-48C2-ACCD-E7F11C96B815}" type="parTrans" cxnId="{8B117F0F-FBE4-47A1-A3DF-6424E6F58B14}">
      <dgm:prSet/>
      <dgm:spPr/>
      <dgm:t>
        <a:bodyPr/>
        <a:lstStyle/>
        <a:p>
          <a:endParaRPr lang="en-GB"/>
        </a:p>
      </dgm:t>
    </dgm:pt>
    <dgm:pt modelId="{55C86831-C7B4-4F51-A9D6-661D235FF9D9}" type="sibTrans" cxnId="{8B117F0F-FBE4-47A1-A3DF-6424E6F58B14}">
      <dgm:prSet/>
      <dgm:spPr/>
      <dgm:t>
        <a:bodyPr/>
        <a:lstStyle/>
        <a:p>
          <a:endParaRPr lang="en-GB"/>
        </a:p>
      </dgm:t>
    </dgm:pt>
    <dgm:pt modelId="{0D92E758-C12A-4263-A133-146E3110B3AD}">
      <dgm:prSet phldrT="[Text]"/>
      <dgm:spPr/>
      <dgm:t>
        <a:bodyPr/>
        <a:lstStyle/>
        <a:p>
          <a:r>
            <a:rPr lang="en-GB" dirty="0"/>
            <a:t>Test statistic is left of the critical value</a:t>
          </a:r>
        </a:p>
      </dgm:t>
    </dgm:pt>
    <dgm:pt modelId="{542CD507-5A13-4D00-9D8C-8236FF87D414}" type="parTrans" cxnId="{370DA73C-A8A1-4BE1-8B8D-530C75142C79}">
      <dgm:prSet/>
      <dgm:spPr/>
      <dgm:t>
        <a:bodyPr/>
        <a:lstStyle/>
        <a:p>
          <a:endParaRPr lang="en-GB"/>
        </a:p>
      </dgm:t>
    </dgm:pt>
    <dgm:pt modelId="{D87A326F-4E3B-4680-AEAF-E12EFDFAD72F}" type="sibTrans" cxnId="{370DA73C-A8A1-4BE1-8B8D-530C75142C79}">
      <dgm:prSet/>
      <dgm:spPr/>
      <dgm:t>
        <a:bodyPr/>
        <a:lstStyle/>
        <a:p>
          <a:endParaRPr lang="en-GB"/>
        </a:p>
      </dgm:t>
    </dgm:pt>
    <dgm:pt modelId="{3FBC6916-368D-41E5-B6EA-77D3B8251195}">
      <dgm:prSet phldrT="[Text]"/>
      <dgm:spPr/>
      <dgm:t>
        <a:bodyPr/>
        <a:lstStyle/>
        <a:p>
          <a:r>
            <a:rPr lang="en-GB" dirty="0"/>
            <a:t>Do not reject H</a:t>
          </a:r>
          <a:r>
            <a:rPr lang="en-GB" baseline="-25000" dirty="0"/>
            <a:t>0</a:t>
          </a:r>
        </a:p>
      </dgm:t>
    </dgm:pt>
    <dgm:pt modelId="{D70ED7F2-68E2-4878-9FB6-13EC13B8B073}" type="parTrans" cxnId="{E2896B92-EA7C-471E-B145-C44F6FB57AD5}">
      <dgm:prSet/>
      <dgm:spPr/>
      <dgm:t>
        <a:bodyPr/>
        <a:lstStyle/>
        <a:p>
          <a:endParaRPr lang="en-GB"/>
        </a:p>
      </dgm:t>
    </dgm:pt>
    <dgm:pt modelId="{3DFB814A-51F6-4A23-81F0-C3B84D54ABFB}" type="sibTrans" cxnId="{E2896B92-EA7C-471E-B145-C44F6FB57AD5}">
      <dgm:prSet/>
      <dgm:spPr/>
      <dgm:t>
        <a:bodyPr/>
        <a:lstStyle/>
        <a:p>
          <a:endParaRPr lang="en-GB"/>
        </a:p>
      </dgm:t>
    </dgm:pt>
    <dgm:pt modelId="{540F8874-6640-4B55-BE71-4F5F79AA8162}">
      <dgm:prSet phldrT="[Text]"/>
      <dgm:spPr/>
      <dgm:t>
        <a:bodyPr/>
        <a:lstStyle/>
        <a:p>
          <a:r>
            <a:rPr lang="el-GR" dirty="0">
              <a:latin typeface="Century Gothic"/>
            </a:rPr>
            <a:t>α</a:t>
          </a:r>
          <a:r>
            <a:rPr lang="en-GB" dirty="0">
              <a:latin typeface="Perpetua" panose="02020502060401020303" pitchFamily="18" charset="0"/>
            </a:rPr>
            <a:t> is less than the p-value (in the unshaded region)</a:t>
          </a:r>
        </a:p>
      </dgm:t>
    </dgm:pt>
    <dgm:pt modelId="{A99977A4-5B9C-4E4D-AAA6-5136A9F91B87}" type="parTrans" cxnId="{B25AFE3C-6A3C-46B3-BC2C-0C760F8C8B45}">
      <dgm:prSet/>
      <dgm:spPr/>
      <dgm:t>
        <a:bodyPr/>
        <a:lstStyle/>
        <a:p>
          <a:endParaRPr lang="en-GB"/>
        </a:p>
      </dgm:t>
    </dgm:pt>
    <dgm:pt modelId="{3C5EDFCC-7296-4221-A752-EA54BE11626D}" type="sibTrans" cxnId="{B25AFE3C-6A3C-46B3-BC2C-0C760F8C8B45}">
      <dgm:prSet/>
      <dgm:spPr/>
      <dgm:t>
        <a:bodyPr/>
        <a:lstStyle/>
        <a:p>
          <a:endParaRPr lang="en-GB"/>
        </a:p>
      </dgm:t>
    </dgm:pt>
    <dgm:pt modelId="{DA9DED79-48D4-4A14-AD64-0EB600DBA7EC}">
      <dgm:prSet phldrT="[Text]"/>
      <dgm:spPr/>
      <dgm:t>
        <a:bodyPr/>
        <a:lstStyle/>
        <a:p>
          <a:r>
            <a:rPr lang="en-GB" dirty="0"/>
            <a:t>Do not reject H</a:t>
          </a:r>
          <a:r>
            <a:rPr lang="en-GB" baseline="-25000" dirty="0"/>
            <a:t>0</a:t>
          </a:r>
        </a:p>
      </dgm:t>
    </dgm:pt>
    <dgm:pt modelId="{F697F3A5-E895-49D4-A5C7-5F22C3E00276}" type="parTrans" cxnId="{307643AC-ED93-4792-B3CF-FFD43C81182E}">
      <dgm:prSet/>
      <dgm:spPr/>
      <dgm:t>
        <a:bodyPr/>
        <a:lstStyle/>
        <a:p>
          <a:endParaRPr lang="en-GB"/>
        </a:p>
      </dgm:t>
    </dgm:pt>
    <dgm:pt modelId="{FA733178-382D-4BD6-806B-ECB04BB024E2}" type="sibTrans" cxnId="{307643AC-ED93-4792-B3CF-FFD43C81182E}">
      <dgm:prSet/>
      <dgm:spPr/>
      <dgm:t>
        <a:bodyPr/>
        <a:lstStyle/>
        <a:p>
          <a:endParaRPr lang="en-GB"/>
        </a:p>
      </dgm:t>
    </dgm:pt>
    <dgm:pt modelId="{C2A8C16B-B085-4333-9BDA-75186E1B56C6}">
      <dgm:prSet phldrT="[Text]"/>
      <dgm:spPr/>
      <dgm:t>
        <a:bodyPr/>
        <a:lstStyle/>
        <a:p>
          <a:r>
            <a:rPr lang="en-GB">
              <a:latin typeface="+mn-lt"/>
            </a:rPr>
            <a:t>If </a:t>
          </a:r>
          <a:r>
            <a:rPr lang="en-GB" dirty="0">
              <a:latin typeface="+mn-lt"/>
            </a:rPr>
            <a:t>p-value &gt; </a:t>
          </a:r>
          <a:r>
            <a:rPr lang="el-GR" dirty="0">
              <a:latin typeface="+mn-lt"/>
            </a:rPr>
            <a:t>α</a:t>
          </a:r>
          <a:endParaRPr lang="en-GB"/>
        </a:p>
      </dgm:t>
    </dgm:pt>
    <dgm:pt modelId="{1D0DF308-E6B3-46B7-A59A-DE5DEF46B30A}" type="parTrans" cxnId="{2A335DA1-DDE8-49DD-BA43-4798221A8F95}">
      <dgm:prSet/>
      <dgm:spPr/>
      <dgm:t>
        <a:bodyPr/>
        <a:lstStyle/>
        <a:p>
          <a:endParaRPr lang="en-US"/>
        </a:p>
      </dgm:t>
    </dgm:pt>
    <dgm:pt modelId="{DA2F1F32-34FD-439E-BB61-4875F71B860B}" type="sibTrans" cxnId="{2A335DA1-DDE8-49DD-BA43-4798221A8F95}">
      <dgm:prSet/>
      <dgm:spPr/>
      <dgm:t>
        <a:bodyPr/>
        <a:lstStyle/>
        <a:p>
          <a:endParaRPr lang="en-US"/>
        </a:p>
      </dgm:t>
    </dgm:pt>
    <dgm:pt modelId="{95F5E7C5-1A23-420E-9973-82B784435EE7}" type="pres">
      <dgm:prSet presAssocID="{52BC3B60-9300-401B-B14B-A73FBE19BB28}" presName="linear" presStyleCnt="0">
        <dgm:presLayoutVars>
          <dgm:dir/>
          <dgm:animLvl val="lvl"/>
          <dgm:resizeHandles val="exact"/>
        </dgm:presLayoutVars>
      </dgm:prSet>
      <dgm:spPr/>
    </dgm:pt>
    <dgm:pt modelId="{CE035368-8622-4C9D-9FE9-6B5CDD6901BF}" type="pres">
      <dgm:prSet presAssocID="{D214CF3D-BA44-417D-B588-DDF8B2C9C530}" presName="parentLin" presStyleCnt="0"/>
      <dgm:spPr/>
    </dgm:pt>
    <dgm:pt modelId="{A0BF6C6F-C7D2-436C-9F86-5987E4FD6CE8}" type="pres">
      <dgm:prSet presAssocID="{D214CF3D-BA44-417D-B588-DDF8B2C9C530}" presName="parentLeftMargin" presStyleLbl="node1" presStyleIdx="0" presStyleCnt="2"/>
      <dgm:spPr/>
    </dgm:pt>
    <dgm:pt modelId="{38ACCA20-CB51-46EF-ACF7-54F98FAAACB7}" type="pres">
      <dgm:prSet presAssocID="{D214CF3D-BA44-417D-B588-DDF8B2C9C530}" presName="parentText" presStyleLbl="node1" presStyleIdx="0" presStyleCnt="2">
        <dgm:presLayoutVars>
          <dgm:chMax val="0"/>
          <dgm:bulletEnabled val="1"/>
        </dgm:presLayoutVars>
      </dgm:prSet>
      <dgm:spPr/>
    </dgm:pt>
    <dgm:pt modelId="{EE626594-714D-493B-A070-86663D420A0B}" type="pres">
      <dgm:prSet presAssocID="{D214CF3D-BA44-417D-B588-DDF8B2C9C530}" presName="negativeSpace" presStyleCnt="0"/>
      <dgm:spPr/>
    </dgm:pt>
    <dgm:pt modelId="{0BB28871-E927-46FB-A078-3A90952D48B8}" type="pres">
      <dgm:prSet presAssocID="{D214CF3D-BA44-417D-B588-DDF8B2C9C530}" presName="childText" presStyleLbl="conFgAcc1" presStyleIdx="0" presStyleCnt="2">
        <dgm:presLayoutVars>
          <dgm:bulletEnabled val="1"/>
        </dgm:presLayoutVars>
      </dgm:prSet>
      <dgm:spPr/>
    </dgm:pt>
    <dgm:pt modelId="{6D816DB7-8CF1-45CA-9898-EA174DE2B1A7}" type="pres">
      <dgm:prSet presAssocID="{55C86831-C7B4-4F51-A9D6-661D235FF9D9}" presName="spaceBetweenRectangles" presStyleCnt="0"/>
      <dgm:spPr/>
    </dgm:pt>
    <dgm:pt modelId="{94D15BB8-5A15-47DE-AC5C-181EBA0BCEB7}" type="pres">
      <dgm:prSet presAssocID="{C2A8C16B-B085-4333-9BDA-75186E1B56C6}" presName="parentLin" presStyleCnt="0"/>
      <dgm:spPr/>
    </dgm:pt>
    <dgm:pt modelId="{BB55DD7A-234F-47EB-845B-B71920016DA0}" type="pres">
      <dgm:prSet presAssocID="{C2A8C16B-B085-4333-9BDA-75186E1B56C6}" presName="parentLeftMargin" presStyleLbl="node1" presStyleIdx="0" presStyleCnt="2"/>
      <dgm:spPr/>
    </dgm:pt>
    <dgm:pt modelId="{F8B03408-05D2-472A-BB0B-3C235ABD05E4}" type="pres">
      <dgm:prSet presAssocID="{C2A8C16B-B085-4333-9BDA-75186E1B56C6}" presName="parentText" presStyleLbl="node1" presStyleIdx="1" presStyleCnt="2">
        <dgm:presLayoutVars>
          <dgm:chMax val="0"/>
          <dgm:bulletEnabled val="1"/>
        </dgm:presLayoutVars>
      </dgm:prSet>
      <dgm:spPr/>
    </dgm:pt>
    <dgm:pt modelId="{98F9BF29-8E17-4A2B-A91E-02D176AF332B}" type="pres">
      <dgm:prSet presAssocID="{C2A8C16B-B085-4333-9BDA-75186E1B56C6}" presName="negativeSpace" presStyleCnt="0"/>
      <dgm:spPr/>
    </dgm:pt>
    <dgm:pt modelId="{BE67DECC-46D5-41F0-889D-97AC3107FD63}" type="pres">
      <dgm:prSet presAssocID="{C2A8C16B-B085-4333-9BDA-75186E1B56C6}" presName="childText" presStyleLbl="conFgAcc1" presStyleIdx="1" presStyleCnt="2" custScaleY="90776">
        <dgm:presLayoutVars>
          <dgm:bulletEnabled val="1"/>
        </dgm:presLayoutVars>
      </dgm:prSet>
      <dgm:spPr/>
    </dgm:pt>
  </dgm:ptLst>
  <dgm:cxnLst>
    <dgm:cxn modelId="{53893C02-9F69-479F-AD1B-95F0AB298D6A}" type="presOf" srcId="{52BC3B60-9300-401B-B14B-A73FBE19BB28}" destId="{95F5E7C5-1A23-420E-9973-82B784435EE7}" srcOrd="0" destOrd="0" presId="urn:microsoft.com/office/officeart/2005/8/layout/list1"/>
    <dgm:cxn modelId="{8B117F0F-FBE4-47A1-A3DF-6424E6F58B14}" srcId="{52BC3B60-9300-401B-B14B-A73FBE19BB28}" destId="{D214CF3D-BA44-417D-B588-DDF8B2C9C530}" srcOrd="0" destOrd="0" parTransId="{9CA430BE-9191-48C2-ACCD-E7F11C96B815}" sibTransId="{55C86831-C7B4-4F51-A9D6-661D235FF9D9}"/>
    <dgm:cxn modelId="{077D7825-ACFE-47BD-9203-77BD2A96AEBC}" type="presOf" srcId="{DA9DED79-48D4-4A14-AD64-0EB600DBA7EC}" destId="{0BB28871-E927-46FB-A078-3A90952D48B8}" srcOrd="0" destOrd="1" presId="urn:microsoft.com/office/officeart/2005/8/layout/list1"/>
    <dgm:cxn modelId="{370DA73C-A8A1-4BE1-8B8D-530C75142C79}" srcId="{C2A8C16B-B085-4333-9BDA-75186E1B56C6}" destId="{0D92E758-C12A-4263-A133-146E3110B3AD}" srcOrd="0" destOrd="0" parTransId="{542CD507-5A13-4D00-9D8C-8236FF87D414}" sibTransId="{D87A326F-4E3B-4680-AEAF-E12EFDFAD72F}"/>
    <dgm:cxn modelId="{B25AFE3C-6A3C-46B3-BC2C-0C760F8C8B45}" srcId="{D214CF3D-BA44-417D-B588-DDF8B2C9C530}" destId="{540F8874-6640-4B55-BE71-4F5F79AA8162}" srcOrd="0" destOrd="0" parTransId="{A99977A4-5B9C-4E4D-AAA6-5136A9F91B87}" sibTransId="{3C5EDFCC-7296-4221-A752-EA54BE11626D}"/>
    <dgm:cxn modelId="{24AE4C66-4A80-4224-BDF6-1C931F29C8C4}" type="presOf" srcId="{C2A8C16B-B085-4333-9BDA-75186E1B56C6}" destId="{BB55DD7A-234F-47EB-845B-B71920016DA0}" srcOrd="0" destOrd="0" presId="urn:microsoft.com/office/officeart/2005/8/layout/list1"/>
    <dgm:cxn modelId="{E2896B92-EA7C-471E-B145-C44F6FB57AD5}" srcId="{C2A8C16B-B085-4333-9BDA-75186E1B56C6}" destId="{3FBC6916-368D-41E5-B6EA-77D3B8251195}" srcOrd="1" destOrd="0" parTransId="{D70ED7F2-68E2-4878-9FB6-13EC13B8B073}" sibTransId="{3DFB814A-51F6-4A23-81F0-C3B84D54ABFB}"/>
    <dgm:cxn modelId="{5D07BD9B-8D9E-4C20-9921-85B12754F22A}" type="presOf" srcId="{540F8874-6640-4B55-BE71-4F5F79AA8162}" destId="{0BB28871-E927-46FB-A078-3A90952D48B8}" srcOrd="0" destOrd="0" presId="urn:microsoft.com/office/officeart/2005/8/layout/list1"/>
    <dgm:cxn modelId="{2A335DA1-DDE8-49DD-BA43-4798221A8F95}" srcId="{52BC3B60-9300-401B-B14B-A73FBE19BB28}" destId="{C2A8C16B-B085-4333-9BDA-75186E1B56C6}" srcOrd="1" destOrd="0" parTransId="{1D0DF308-E6B3-46B7-A59A-DE5DEF46B30A}" sibTransId="{DA2F1F32-34FD-439E-BB61-4875F71B860B}"/>
    <dgm:cxn modelId="{307643AC-ED93-4792-B3CF-FFD43C81182E}" srcId="{D214CF3D-BA44-417D-B588-DDF8B2C9C530}" destId="{DA9DED79-48D4-4A14-AD64-0EB600DBA7EC}" srcOrd="1" destOrd="0" parTransId="{F697F3A5-E895-49D4-A5C7-5F22C3E00276}" sibTransId="{FA733178-382D-4BD6-806B-ECB04BB024E2}"/>
    <dgm:cxn modelId="{D906EDAF-8DB3-4EB5-905D-20C4BC753575}" type="presOf" srcId="{C2A8C16B-B085-4333-9BDA-75186E1B56C6}" destId="{F8B03408-05D2-472A-BB0B-3C235ABD05E4}" srcOrd="1" destOrd="0" presId="urn:microsoft.com/office/officeart/2005/8/layout/list1"/>
    <dgm:cxn modelId="{6D464AB6-4126-48CE-84CD-727541C4A86E}" type="presOf" srcId="{3FBC6916-368D-41E5-B6EA-77D3B8251195}" destId="{BE67DECC-46D5-41F0-889D-97AC3107FD63}" srcOrd="0" destOrd="1" presId="urn:microsoft.com/office/officeart/2005/8/layout/list1"/>
    <dgm:cxn modelId="{9ADE65BC-D307-401E-A0B1-EB3F4A2919CB}" type="presOf" srcId="{D214CF3D-BA44-417D-B588-DDF8B2C9C530}" destId="{38ACCA20-CB51-46EF-ACF7-54F98FAAACB7}" srcOrd="1" destOrd="0" presId="urn:microsoft.com/office/officeart/2005/8/layout/list1"/>
    <dgm:cxn modelId="{52E506FD-3DFC-4ABF-878E-584DDEE90BC3}" type="presOf" srcId="{D214CF3D-BA44-417D-B588-DDF8B2C9C530}" destId="{A0BF6C6F-C7D2-436C-9F86-5987E4FD6CE8}" srcOrd="0" destOrd="0" presId="urn:microsoft.com/office/officeart/2005/8/layout/list1"/>
    <dgm:cxn modelId="{9E8116FF-4302-4494-BFC9-2C14D2A49D13}" type="presOf" srcId="{0D92E758-C12A-4263-A133-146E3110B3AD}" destId="{BE67DECC-46D5-41F0-889D-97AC3107FD63}" srcOrd="0" destOrd="0" presId="urn:microsoft.com/office/officeart/2005/8/layout/list1"/>
    <dgm:cxn modelId="{7AE18423-3CA3-40AC-86D1-4D32862D4392}" type="presParOf" srcId="{95F5E7C5-1A23-420E-9973-82B784435EE7}" destId="{CE035368-8622-4C9D-9FE9-6B5CDD6901BF}" srcOrd="0" destOrd="0" presId="urn:microsoft.com/office/officeart/2005/8/layout/list1"/>
    <dgm:cxn modelId="{028DA337-8DE6-4C95-BC77-2A79B48E3469}" type="presParOf" srcId="{CE035368-8622-4C9D-9FE9-6B5CDD6901BF}" destId="{A0BF6C6F-C7D2-436C-9F86-5987E4FD6CE8}" srcOrd="0" destOrd="0" presId="urn:microsoft.com/office/officeart/2005/8/layout/list1"/>
    <dgm:cxn modelId="{2CEA8125-7CA5-47F0-AC31-B6E1365A916D}" type="presParOf" srcId="{CE035368-8622-4C9D-9FE9-6B5CDD6901BF}" destId="{38ACCA20-CB51-46EF-ACF7-54F98FAAACB7}" srcOrd="1" destOrd="0" presId="urn:microsoft.com/office/officeart/2005/8/layout/list1"/>
    <dgm:cxn modelId="{F88DB68F-999D-496E-B4A8-2BC04173ED93}" type="presParOf" srcId="{95F5E7C5-1A23-420E-9973-82B784435EE7}" destId="{EE626594-714D-493B-A070-86663D420A0B}" srcOrd="1" destOrd="0" presId="urn:microsoft.com/office/officeart/2005/8/layout/list1"/>
    <dgm:cxn modelId="{360353E5-97B3-4418-B53C-40E664C2A838}" type="presParOf" srcId="{95F5E7C5-1A23-420E-9973-82B784435EE7}" destId="{0BB28871-E927-46FB-A078-3A90952D48B8}" srcOrd="2" destOrd="0" presId="urn:microsoft.com/office/officeart/2005/8/layout/list1"/>
    <dgm:cxn modelId="{28176E67-9957-477C-B59D-0353A2FFD459}" type="presParOf" srcId="{95F5E7C5-1A23-420E-9973-82B784435EE7}" destId="{6D816DB7-8CF1-45CA-9898-EA174DE2B1A7}" srcOrd="3" destOrd="0" presId="urn:microsoft.com/office/officeart/2005/8/layout/list1"/>
    <dgm:cxn modelId="{08A49350-0AF3-47F8-977E-A7F4251E5857}" type="presParOf" srcId="{95F5E7C5-1A23-420E-9973-82B784435EE7}" destId="{94D15BB8-5A15-47DE-AC5C-181EBA0BCEB7}" srcOrd="4" destOrd="0" presId="urn:microsoft.com/office/officeart/2005/8/layout/list1"/>
    <dgm:cxn modelId="{5C0B4E05-E1E8-4939-8314-B6C359C3D929}" type="presParOf" srcId="{94D15BB8-5A15-47DE-AC5C-181EBA0BCEB7}" destId="{BB55DD7A-234F-47EB-845B-B71920016DA0}" srcOrd="0" destOrd="0" presId="urn:microsoft.com/office/officeart/2005/8/layout/list1"/>
    <dgm:cxn modelId="{CC4F2F09-5E62-4FCA-9026-B95FF4B6B6CD}" type="presParOf" srcId="{94D15BB8-5A15-47DE-AC5C-181EBA0BCEB7}" destId="{F8B03408-05D2-472A-BB0B-3C235ABD05E4}" srcOrd="1" destOrd="0" presId="urn:microsoft.com/office/officeart/2005/8/layout/list1"/>
    <dgm:cxn modelId="{89C64BD9-1D99-4F79-9725-A3329A44AFCF}" type="presParOf" srcId="{95F5E7C5-1A23-420E-9973-82B784435EE7}" destId="{98F9BF29-8E17-4A2B-A91E-02D176AF332B}" srcOrd="5" destOrd="0" presId="urn:microsoft.com/office/officeart/2005/8/layout/list1"/>
    <dgm:cxn modelId="{5C1767A9-04A1-4F3A-8DE8-5DC0F7DA2875}" type="presParOf" srcId="{95F5E7C5-1A23-420E-9973-82B784435EE7}" destId="{BE67DECC-46D5-41F0-889D-97AC3107FD6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34EB61-6CFB-4820-B5FB-D2F7C6272DDC}" type="doc">
      <dgm:prSet loTypeId="urn:microsoft.com/office/officeart/2005/8/layout/process4" loCatId="process" qsTypeId="urn:microsoft.com/office/officeart/2005/8/quickstyle/simple1" qsCatId="simple" csTypeId="urn:microsoft.com/office/officeart/2005/8/colors/accent1_1" csCatId="accent1" phldr="1"/>
      <dgm:spPr/>
      <dgm:t>
        <a:bodyPr/>
        <a:lstStyle/>
        <a:p>
          <a:endParaRPr lang="en-US"/>
        </a:p>
      </dgm:t>
    </dgm:pt>
    <dgm:pt modelId="{37973167-D28C-4D8C-B913-C18F7B3BCE9C}">
      <dgm:prSet phldrT="[Text]" custT="1"/>
      <dgm:spPr/>
      <dgm:t>
        <a:bodyPr/>
        <a:lstStyle/>
        <a:p>
          <a:r>
            <a:rPr lang="en-US" sz="1800" dirty="0">
              <a:latin typeface="+mn-lt"/>
            </a:rPr>
            <a:t>1)  Specify Null and Alternative Hypotheses after analyzing the research problem</a:t>
          </a:r>
          <a:endParaRPr lang="en-US" sz="1800" dirty="0"/>
        </a:p>
      </dgm:t>
    </dgm:pt>
    <dgm:pt modelId="{0E82851B-1981-4573-AB86-2E0A51500C39}" type="parTrans" cxnId="{F409E706-6BD8-413F-8F3E-F39730426221}">
      <dgm:prSet/>
      <dgm:spPr/>
      <dgm:t>
        <a:bodyPr/>
        <a:lstStyle/>
        <a:p>
          <a:endParaRPr lang="en-US" sz="1800">
            <a:solidFill>
              <a:schemeClr val="bg1"/>
            </a:solidFill>
          </a:endParaRPr>
        </a:p>
      </dgm:t>
    </dgm:pt>
    <dgm:pt modelId="{9EB731CD-25DE-4414-A303-71DC1BC5932D}" type="sibTrans" cxnId="{F409E706-6BD8-413F-8F3E-F39730426221}">
      <dgm:prSet/>
      <dgm:spPr/>
      <dgm:t>
        <a:bodyPr/>
        <a:lstStyle/>
        <a:p>
          <a:endParaRPr lang="en-US" sz="1800">
            <a:solidFill>
              <a:schemeClr val="bg1"/>
            </a:solidFill>
          </a:endParaRPr>
        </a:p>
      </dgm:t>
    </dgm:pt>
    <dgm:pt modelId="{1885469B-87A6-47E2-B5F5-421B0BFCB887}">
      <dgm:prSet phldrT="[Text]" custT="1"/>
      <dgm:spPr/>
      <dgm:t>
        <a:bodyPr/>
        <a:lstStyle/>
        <a:p>
          <a:r>
            <a:rPr lang="en-US" sz="1800" dirty="0">
              <a:latin typeface="+mn-lt"/>
            </a:rPr>
            <a:t>2)  Choose appropriate statistical test, considering research design, and sampling  distribution for the test statistic</a:t>
          </a:r>
          <a:endParaRPr lang="en-US" sz="1800" dirty="0"/>
        </a:p>
      </dgm:t>
    </dgm:pt>
    <dgm:pt modelId="{D59CB197-016E-4EDE-87D0-F3D01724E8B6}" type="parTrans" cxnId="{0CABEA0C-A633-4B6A-83A2-E51910FB0AC3}">
      <dgm:prSet/>
      <dgm:spPr/>
      <dgm:t>
        <a:bodyPr/>
        <a:lstStyle/>
        <a:p>
          <a:endParaRPr lang="en-US" sz="1800">
            <a:solidFill>
              <a:schemeClr val="bg1"/>
            </a:solidFill>
          </a:endParaRPr>
        </a:p>
      </dgm:t>
    </dgm:pt>
    <dgm:pt modelId="{BACEAB2A-AD6A-4565-99AB-2B4103925E3D}" type="sibTrans" cxnId="{0CABEA0C-A633-4B6A-83A2-E51910FB0AC3}">
      <dgm:prSet/>
      <dgm:spPr/>
      <dgm:t>
        <a:bodyPr/>
        <a:lstStyle/>
        <a:p>
          <a:endParaRPr lang="en-US" sz="1800">
            <a:solidFill>
              <a:schemeClr val="bg1"/>
            </a:solidFill>
          </a:endParaRPr>
        </a:p>
      </dgm:t>
    </dgm:pt>
    <dgm:pt modelId="{8C9CB3B4-0E2A-4C03-B3A9-65A3266343E8}">
      <dgm:prSet phldrT="[Text]" custT="1"/>
      <dgm:spPr/>
      <dgm:t>
        <a:bodyPr/>
        <a:lstStyle/>
        <a:p>
          <a:r>
            <a:rPr lang="en-US" sz="1800" dirty="0">
              <a:latin typeface="+mn-lt"/>
            </a:rPr>
            <a:t>3)  Specify the significance level (alpha) for the problem being investigated (decision rule)</a:t>
          </a:r>
          <a:endParaRPr lang="en-US" sz="1800" dirty="0"/>
        </a:p>
      </dgm:t>
    </dgm:pt>
    <dgm:pt modelId="{15142BD4-67F1-458B-A297-845C007327F0}" type="parTrans" cxnId="{747F1B53-1FB7-4888-9133-6F429C7DB5B3}">
      <dgm:prSet/>
      <dgm:spPr/>
      <dgm:t>
        <a:bodyPr/>
        <a:lstStyle/>
        <a:p>
          <a:endParaRPr lang="en-US" sz="1800">
            <a:solidFill>
              <a:schemeClr val="bg1"/>
            </a:solidFill>
          </a:endParaRPr>
        </a:p>
      </dgm:t>
    </dgm:pt>
    <dgm:pt modelId="{3A8E2079-94E7-4160-A55A-B00367DF7F62}" type="sibTrans" cxnId="{747F1B53-1FB7-4888-9133-6F429C7DB5B3}">
      <dgm:prSet/>
      <dgm:spPr/>
      <dgm:t>
        <a:bodyPr/>
        <a:lstStyle/>
        <a:p>
          <a:endParaRPr lang="en-US" sz="1800">
            <a:solidFill>
              <a:schemeClr val="bg1"/>
            </a:solidFill>
          </a:endParaRPr>
        </a:p>
      </dgm:t>
    </dgm:pt>
    <dgm:pt modelId="{B03D94BB-6EC6-4D44-86F7-3702547B7AD3}">
      <dgm:prSet phldrT="[Text]" custT="1"/>
      <dgm:spPr/>
      <dgm:t>
        <a:bodyPr/>
        <a:lstStyle/>
        <a:p>
          <a:r>
            <a:rPr lang="en-US" sz="1800" dirty="0">
              <a:latin typeface="+mn-lt"/>
            </a:rPr>
            <a:t>6)  Compare the obtained probability with the specified significance level, reject or do not reject the null hypothesis on the basis of the comparison</a:t>
          </a:r>
          <a:endParaRPr lang="en-US" sz="1800" dirty="0"/>
        </a:p>
      </dgm:t>
    </dgm:pt>
    <dgm:pt modelId="{EA26466B-701F-4433-A141-37422086479C}" type="parTrans" cxnId="{4C7725CC-3398-4175-A825-5A58D36820F9}">
      <dgm:prSet/>
      <dgm:spPr/>
      <dgm:t>
        <a:bodyPr/>
        <a:lstStyle/>
        <a:p>
          <a:endParaRPr lang="en-US" sz="1800">
            <a:solidFill>
              <a:schemeClr val="bg1"/>
            </a:solidFill>
          </a:endParaRPr>
        </a:p>
      </dgm:t>
    </dgm:pt>
    <dgm:pt modelId="{C318384F-373C-4C0D-8291-FA201F9B401F}" type="sibTrans" cxnId="{4C7725CC-3398-4175-A825-5A58D36820F9}">
      <dgm:prSet/>
      <dgm:spPr/>
      <dgm:t>
        <a:bodyPr/>
        <a:lstStyle/>
        <a:p>
          <a:endParaRPr lang="en-US" sz="1800">
            <a:solidFill>
              <a:schemeClr val="bg1"/>
            </a:solidFill>
          </a:endParaRPr>
        </a:p>
      </dgm:t>
    </dgm:pt>
    <dgm:pt modelId="{90293F69-C0AC-4DCE-AB7A-3641A29F032F}">
      <dgm:prSet phldrT="[Text]" custT="1"/>
      <dgm:spPr/>
      <dgm:t>
        <a:bodyPr/>
        <a:lstStyle/>
        <a:p>
          <a:r>
            <a:rPr lang="en-US" sz="1800" dirty="0">
              <a:latin typeface="+mn-lt"/>
            </a:rPr>
            <a:t>4)  Compute the value of the test statistic from collected data that is appropriate for the sampling distribution</a:t>
          </a:r>
          <a:endParaRPr lang="en-US" sz="1800" dirty="0"/>
        </a:p>
      </dgm:t>
    </dgm:pt>
    <dgm:pt modelId="{75BAFD17-C408-4BF3-A149-9F5DC539E516}" type="parTrans" cxnId="{FB2D2B8D-9CDA-40BF-B438-AD458E81EB2B}">
      <dgm:prSet/>
      <dgm:spPr/>
      <dgm:t>
        <a:bodyPr/>
        <a:lstStyle/>
        <a:p>
          <a:endParaRPr lang="en-US" sz="1800">
            <a:solidFill>
              <a:schemeClr val="bg1"/>
            </a:solidFill>
          </a:endParaRPr>
        </a:p>
      </dgm:t>
    </dgm:pt>
    <dgm:pt modelId="{67D1EB8D-9E19-46A1-A00E-76D61E4E8A2F}" type="sibTrans" cxnId="{FB2D2B8D-9CDA-40BF-B438-AD458E81EB2B}">
      <dgm:prSet/>
      <dgm:spPr/>
      <dgm:t>
        <a:bodyPr/>
        <a:lstStyle/>
        <a:p>
          <a:endParaRPr lang="en-US" sz="1800">
            <a:solidFill>
              <a:schemeClr val="bg1"/>
            </a:solidFill>
          </a:endParaRPr>
        </a:p>
      </dgm:t>
    </dgm:pt>
    <dgm:pt modelId="{E5A41ED0-7EDB-465A-95CF-451131612053}">
      <dgm:prSet phldrT="[Text]" custT="1"/>
      <dgm:spPr/>
      <dgm:t>
        <a:bodyPr/>
        <a:lstStyle/>
        <a:p>
          <a:r>
            <a:rPr lang="en-US" sz="1800" dirty="0">
              <a:latin typeface="+mn-lt"/>
            </a:rPr>
            <a:t>5)  Determine probability of the test statistic under the null hypothesis using the sampling distribution in step 2 (p-value)</a:t>
          </a:r>
          <a:endParaRPr lang="en-US" sz="1800" dirty="0"/>
        </a:p>
      </dgm:t>
    </dgm:pt>
    <dgm:pt modelId="{B6D6333C-D0C9-4584-B19C-B821203386CE}" type="parTrans" cxnId="{A4A85581-0300-44AD-A75D-21EF09824BBC}">
      <dgm:prSet/>
      <dgm:spPr/>
      <dgm:t>
        <a:bodyPr/>
        <a:lstStyle/>
        <a:p>
          <a:endParaRPr lang="en-US" sz="1800">
            <a:solidFill>
              <a:schemeClr val="bg1"/>
            </a:solidFill>
          </a:endParaRPr>
        </a:p>
      </dgm:t>
    </dgm:pt>
    <dgm:pt modelId="{5BCAD38A-2832-4121-936C-CF0CCE501067}" type="sibTrans" cxnId="{A4A85581-0300-44AD-A75D-21EF09824BBC}">
      <dgm:prSet/>
      <dgm:spPr/>
      <dgm:t>
        <a:bodyPr/>
        <a:lstStyle/>
        <a:p>
          <a:endParaRPr lang="en-US" sz="1800">
            <a:solidFill>
              <a:schemeClr val="bg1"/>
            </a:solidFill>
          </a:endParaRPr>
        </a:p>
      </dgm:t>
    </dgm:pt>
    <dgm:pt modelId="{B445F146-CCBB-4F74-AE85-E5029BD81C5C}" type="pres">
      <dgm:prSet presAssocID="{FA34EB61-6CFB-4820-B5FB-D2F7C6272DDC}" presName="Name0" presStyleCnt="0">
        <dgm:presLayoutVars>
          <dgm:dir/>
          <dgm:animLvl val="lvl"/>
          <dgm:resizeHandles val="exact"/>
        </dgm:presLayoutVars>
      </dgm:prSet>
      <dgm:spPr/>
    </dgm:pt>
    <dgm:pt modelId="{98C6A29F-40FB-474E-9688-64710299BDCA}" type="pres">
      <dgm:prSet presAssocID="{B03D94BB-6EC6-4D44-86F7-3702547B7AD3}" presName="boxAndChildren" presStyleCnt="0"/>
      <dgm:spPr/>
    </dgm:pt>
    <dgm:pt modelId="{D64956DF-E224-4BF6-A819-8E1A10A44B05}" type="pres">
      <dgm:prSet presAssocID="{B03D94BB-6EC6-4D44-86F7-3702547B7AD3}" presName="parentTextBox" presStyleLbl="node1" presStyleIdx="0" presStyleCnt="6"/>
      <dgm:spPr/>
    </dgm:pt>
    <dgm:pt modelId="{692C3A4C-38F5-4FB5-8218-FD8A5308F856}" type="pres">
      <dgm:prSet presAssocID="{5BCAD38A-2832-4121-936C-CF0CCE501067}" presName="sp" presStyleCnt="0"/>
      <dgm:spPr/>
    </dgm:pt>
    <dgm:pt modelId="{C7ACBB9D-AF33-467F-BF2D-9CD7BE66E2D3}" type="pres">
      <dgm:prSet presAssocID="{E5A41ED0-7EDB-465A-95CF-451131612053}" presName="arrowAndChildren" presStyleCnt="0"/>
      <dgm:spPr/>
    </dgm:pt>
    <dgm:pt modelId="{CCECA4B5-3342-483F-BFFE-0680C896AEEA}" type="pres">
      <dgm:prSet presAssocID="{E5A41ED0-7EDB-465A-95CF-451131612053}" presName="parentTextArrow" presStyleLbl="node1" presStyleIdx="1" presStyleCnt="6"/>
      <dgm:spPr/>
    </dgm:pt>
    <dgm:pt modelId="{F843210E-2359-4157-A5F9-425594D664D8}" type="pres">
      <dgm:prSet presAssocID="{67D1EB8D-9E19-46A1-A00E-76D61E4E8A2F}" presName="sp" presStyleCnt="0"/>
      <dgm:spPr/>
    </dgm:pt>
    <dgm:pt modelId="{8A04F7E3-2A88-40EA-AB0B-1D4BBF7372AE}" type="pres">
      <dgm:prSet presAssocID="{90293F69-C0AC-4DCE-AB7A-3641A29F032F}" presName="arrowAndChildren" presStyleCnt="0"/>
      <dgm:spPr/>
    </dgm:pt>
    <dgm:pt modelId="{4D266F80-F10F-4170-ADB0-ADCB0644DB16}" type="pres">
      <dgm:prSet presAssocID="{90293F69-C0AC-4DCE-AB7A-3641A29F032F}" presName="parentTextArrow" presStyleLbl="node1" presStyleIdx="2" presStyleCnt="6"/>
      <dgm:spPr/>
    </dgm:pt>
    <dgm:pt modelId="{759B2036-B0FE-4F62-B731-0CC90271B36E}" type="pres">
      <dgm:prSet presAssocID="{3A8E2079-94E7-4160-A55A-B00367DF7F62}" presName="sp" presStyleCnt="0"/>
      <dgm:spPr/>
    </dgm:pt>
    <dgm:pt modelId="{5C2E83F0-6846-40F1-8587-FA0F9EA2BDF5}" type="pres">
      <dgm:prSet presAssocID="{8C9CB3B4-0E2A-4C03-B3A9-65A3266343E8}" presName="arrowAndChildren" presStyleCnt="0"/>
      <dgm:spPr/>
    </dgm:pt>
    <dgm:pt modelId="{D20D59F6-E945-4860-A385-F62F31129679}" type="pres">
      <dgm:prSet presAssocID="{8C9CB3B4-0E2A-4C03-B3A9-65A3266343E8}" presName="parentTextArrow" presStyleLbl="node1" presStyleIdx="3" presStyleCnt="6"/>
      <dgm:spPr/>
    </dgm:pt>
    <dgm:pt modelId="{7FC0980F-9B85-4AE5-8313-A135527A4906}" type="pres">
      <dgm:prSet presAssocID="{BACEAB2A-AD6A-4565-99AB-2B4103925E3D}" presName="sp" presStyleCnt="0"/>
      <dgm:spPr/>
    </dgm:pt>
    <dgm:pt modelId="{5CCD7AE6-10B9-4D06-823A-A29809186ED4}" type="pres">
      <dgm:prSet presAssocID="{1885469B-87A6-47E2-B5F5-421B0BFCB887}" presName="arrowAndChildren" presStyleCnt="0"/>
      <dgm:spPr/>
    </dgm:pt>
    <dgm:pt modelId="{34141CD6-FB3F-410C-9BFC-21143C29B235}" type="pres">
      <dgm:prSet presAssocID="{1885469B-87A6-47E2-B5F5-421B0BFCB887}" presName="parentTextArrow" presStyleLbl="node1" presStyleIdx="4" presStyleCnt="6"/>
      <dgm:spPr/>
    </dgm:pt>
    <dgm:pt modelId="{01380FAB-B640-454C-9D88-4955D97222E1}" type="pres">
      <dgm:prSet presAssocID="{9EB731CD-25DE-4414-A303-71DC1BC5932D}" presName="sp" presStyleCnt="0"/>
      <dgm:spPr/>
    </dgm:pt>
    <dgm:pt modelId="{D0A1813D-1802-480B-9DE2-6341BAFC0C91}" type="pres">
      <dgm:prSet presAssocID="{37973167-D28C-4D8C-B913-C18F7B3BCE9C}" presName="arrowAndChildren" presStyleCnt="0"/>
      <dgm:spPr/>
    </dgm:pt>
    <dgm:pt modelId="{A21CDA7A-10CD-4E0A-B792-E43C732308B0}" type="pres">
      <dgm:prSet presAssocID="{37973167-D28C-4D8C-B913-C18F7B3BCE9C}" presName="parentTextArrow" presStyleLbl="node1" presStyleIdx="5" presStyleCnt="6"/>
      <dgm:spPr/>
    </dgm:pt>
  </dgm:ptLst>
  <dgm:cxnLst>
    <dgm:cxn modelId="{F409E706-6BD8-413F-8F3E-F39730426221}" srcId="{FA34EB61-6CFB-4820-B5FB-D2F7C6272DDC}" destId="{37973167-D28C-4D8C-B913-C18F7B3BCE9C}" srcOrd="0" destOrd="0" parTransId="{0E82851B-1981-4573-AB86-2E0A51500C39}" sibTransId="{9EB731CD-25DE-4414-A303-71DC1BC5932D}"/>
    <dgm:cxn modelId="{0CABEA0C-A633-4B6A-83A2-E51910FB0AC3}" srcId="{FA34EB61-6CFB-4820-B5FB-D2F7C6272DDC}" destId="{1885469B-87A6-47E2-B5F5-421B0BFCB887}" srcOrd="1" destOrd="0" parTransId="{D59CB197-016E-4EDE-87D0-F3D01724E8B6}" sibTransId="{BACEAB2A-AD6A-4565-99AB-2B4103925E3D}"/>
    <dgm:cxn modelId="{0FEB321E-6F9F-4AAB-B185-02365C4D6EF8}" type="presOf" srcId="{E5A41ED0-7EDB-465A-95CF-451131612053}" destId="{CCECA4B5-3342-483F-BFFE-0680C896AEEA}" srcOrd="0" destOrd="0" presId="urn:microsoft.com/office/officeart/2005/8/layout/process4"/>
    <dgm:cxn modelId="{E8A07933-455B-4D98-B9C1-4846B4E2C99E}" type="presOf" srcId="{B03D94BB-6EC6-4D44-86F7-3702547B7AD3}" destId="{D64956DF-E224-4BF6-A819-8E1A10A44B05}" srcOrd="0" destOrd="0" presId="urn:microsoft.com/office/officeart/2005/8/layout/process4"/>
    <dgm:cxn modelId="{05649243-0CD4-4BEE-A0AA-F631DF6B0B97}" type="presOf" srcId="{37973167-D28C-4D8C-B913-C18F7B3BCE9C}" destId="{A21CDA7A-10CD-4E0A-B792-E43C732308B0}" srcOrd="0" destOrd="0" presId="urn:microsoft.com/office/officeart/2005/8/layout/process4"/>
    <dgm:cxn modelId="{747F1B53-1FB7-4888-9133-6F429C7DB5B3}" srcId="{FA34EB61-6CFB-4820-B5FB-D2F7C6272DDC}" destId="{8C9CB3B4-0E2A-4C03-B3A9-65A3266343E8}" srcOrd="2" destOrd="0" parTransId="{15142BD4-67F1-458B-A297-845C007327F0}" sibTransId="{3A8E2079-94E7-4160-A55A-B00367DF7F62}"/>
    <dgm:cxn modelId="{A4A85581-0300-44AD-A75D-21EF09824BBC}" srcId="{FA34EB61-6CFB-4820-B5FB-D2F7C6272DDC}" destId="{E5A41ED0-7EDB-465A-95CF-451131612053}" srcOrd="4" destOrd="0" parTransId="{B6D6333C-D0C9-4584-B19C-B821203386CE}" sibTransId="{5BCAD38A-2832-4121-936C-CF0CCE501067}"/>
    <dgm:cxn modelId="{FB2D2B8D-9CDA-40BF-B438-AD458E81EB2B}" srcId="{FA34EB61-6CFB-4820-B5FB-D2F7C6272DDC}" destId="{90293F69-C0AC-4DCE-AB7A-3641A29F032F}" srcOrd="3" destOrd="0" parTransId="{75BAFD17-C408-4BF3-A149-9F5DC539E516}" sibTransId="{67D1EB8D-9E19-46A1-A00E-76D61E4E8A2F}"/>
    <dgm:cxn modelId="{DD228E90-A9FB-4133-A5E4-614E1360A747}" type="presOf" srcId="{FA34EB61-6CFB-4820-B5FB-D2F7C6272DDC}" destId="{B445F146-CCBB-4F74-AE85-E5029BD81C5C}" srcOrd="0" destOrd="0" presId="urn:microsoft.com/office/officeart/2005/8/layout/process4"/>
    <dgm:cxn modelId="{68E7B0B8-DB6A-4949-BCC1-7EDC4134222D}" type="presOf" srcId="{90293F69-C0AC-4DCE-AB7A-3641A29F032F}" destId="{4D266F80-F10F-4170-ADB0-ADCB0644DB16}" srcOrd="0" destOrd="0" presId="urn:microsoft.com/office/officeart/2005/8/layout/process4"/>
    <dgm:cxn modelId="{5AC6C0BE-A34A-4176-981D-F4F5AC9F06EB}" type="presOf" srcId="{8C9CB3B4-0E2A-4C03-B3A9-65A3266343E8}" destId="{D20D59F6-E945-4860-A385-F62F31129679}" srcOrd="0" destOrd="0" presId="urn:microsoft.com/office/officeart/2005/8/layout/process4"/>
    <dgm:cxn modelId="{4C7725CC-3398-4175-A825-5A58D36820F9}" srcId="{FA34EB61-6CFB-4820-B5FB-D2F7C6272DDC}" destId="{B03D94BB-6EC6-4D44-86F7-3702547B7AD3}" srcOrd="5" destOrd="0" parTransId="{EA26466B-701F-4433-A141-37422086479C}" sibTransId="{C318384F-373C-4C0D-8291-FA201F9B401F}"/>
    <dgm:cxn modelId="{AD98E5EB-6C2E-42AD-BB46-F8A91C124C61}" type="presOf" srcId="{1885469B-87A6-47E2-B5F5-421B0BFCB887}" destId="{34141CD6-FB3F-410C-9BFC-21143C29B235}" srcOrd="0" destOrd="0" presId="urn:microsoft.com/office/officeart/2005/8/layout/process4"/>
    <dgm:cxn modelId="{0C68DB6A-8DB7-417D-A2A2-592F84E81260}" type="presParOf" srcId="{B445F146-CCBB-4F74-AE85-E5029BD81C5C}" destId="{98C6A29F-40FB-474E-9688-64710299BDCA}" srcOrd="0" destOrd="0" presId="urn:microsoft.com/office/officeart/2005/8/layout/process4"/>
    <dgm:cxn modelId="{403731A6-01D9-4D41-9429-B7B44410724D}" type="presParOf" srcId="{98C6A29F-40FB-474E-9688-64710299BDCA}" destId="{D64956DF-E224-4BF6-A819-8E1A10A44B05}" srcOrd="0" destOrd="0" presId="urn:microsoft.com/office/officeart/2005/8/layout/process4"/>
    <dgm:cxn modelId="{0F0EEB4D-DB31-4E39-84E3-6C85D332EC9B}" type="presParOf" srcId="{B445F146-CCBB-4F74-AE85-E5029BD81C5C}" destId="{692C3A4C-38F5-4FB5-8218-FD8A5308F856}" srcOrd="1" destOrd="0" presId="urn:microsoft.com/office/officeart/2005/8/layout/process4"/>
    <dgm:cxn modelId="{93C10F75-EC5A-41C3-AC30-C188B0383F41}" type="presParOf" srcId="{B445F146-CCBB-4F74-AE85-E5029BD81C5C}" destId="{C7ACBB9D-AF33-467F-BF2D-9CD7BE66E2D3}" srcOrd="2" destOrd="0" presId="urn:microsoft.com/office/officeart/2005/8/layout/process4"/>
    <dgm:cxn modelId="{150BFD32-5695-4097-8513-0C0167F2E0D7}" type="presParOf" srcId="{C7ACBB9D-AF33-467F-BF2D-9CD7BE66E2D3}" destId="{CCECA4B5-3342-483F-BFFE-0680C896AEEA}" srcOrd="0" destOrd="0" presId="urn:microsoft.com/office/officeart/2005/8/layout/process4"/>
    <dgm:cxn modelId="{022BE837-0B17-4CD1-AB59-A504D7BC8194}" type="presParOf" srcId="{B445F146-CCBB-4F74-AE85-E5029BD81C5C}" destId="{F843210E-2359-4157-A5F9-425594D664D8}" srcOrd="3" destOrd="0" presId="urn:microsoft.com/office/officeart/2005/8/layout/process4"/>
    <dgm:cxn modelId="{605D9435-537A-40EF-81A9-F0576A7C29C4}" type="presParOf" srcId="{B445F146-CCBB-4F74-AE85-E5029BD81C5C}" destId="{8A04F7E3-2A88-40EA-AB0B-1D4BBF7372AE}" srcOrd="4" destOrd="0" presId="urn:microsoft.com/office/officeart/2005/8/layout/process4"/>
    <dgm:cxn modelId="{22E3A73C-5BCA-4635-93FF-91DD210FDAA7}" type="presParOf" srcId="{8A04F7E3-2A88-40EA-AB0B-1D4BBF7372AE}" destId="{4D266F80-F10F-4170-ADB0-ADCB0644DB16}" srcOrd="0" destOrd="0" presId="urn:microsoft.com/office/officeart/2005/8/layout/process4"/>
    <dgm:cxn modelId="{C204B922-4AFE-426B-BBA3-A337697A6E59}" type="presParOf" srcId="{B445F146-CCBB-4F74-AE85-E5029BD81C5C}" destId="{759B2036-B0FE-4F62-B731-0CC90271B36E}" srcOrd="5" destOrd="0" presId="urn:microsoft.com/office/officeart/2005/8/layout/process4"/>
    <dgm:cxn modelId="{C3AD899B-A74E-4027-8140-4583ECA4FC6D}" type="presParOf" srcId="{B445F146-CCBB-4F74-AE85-E5029BD81C5C}" destId="{5C2E83F0-6846-40F1-8587-FA0F9EA2BDF5}" srcOrd="6" destOrd="0" presId="urn:microsoft.com/office/officeart/2005/8/layout/process4"/>
    <dgm:cxn modelId="{B366EA51-9DEB-49B2-B34A-A8EC4ACC76DD}" type="presParOf" srcId="{5C2E83F0-6846-40F1-8587-FA0F9EA2BDF5}" destId="{D20D59F6-E945-4860-A385-F62F31129679}" srcOrd="0" destOrd="0" presId="urn:microsoft.com/office/officeart/2005/8/layout/process4"/>
    <dgm:cxn modelId="{71A38986-A9DA-484C-A9D5-F2CC6BAF706C}" type="presParOf" srcId="{B445F146-CCBB-4F74-AE85-E5029BD81C5C}" destId="{7FC0980F-9B85-4AE5-8313-A135527A4906}" srcOrd="7" destOrd="0" presId="urn:microsoft.com/office/officeart/2005/8/layout/process4"/>
    <dgm:cxn modelId="{06FDAFE5-F4B1-479B-8519-951688127DEC}" type="presParOf" srcId="{B445F146-CCBB-4F74-AE85-E5029BD81C5C}" destId="{5CCD7AE6-10B9-4D06-823A-A29809186ED4}" srcOrd="8" destOrd="0" presId="urn:microsoft.com/office/officeart/2005/8/layout/process4"/>
    <dgm:cxn modelId="{7077B264-FB6B-4462-A933-7735E4462E84}" type="presParOf" srcId="{5CCD7AE6-10B9-4D06-823A-A29809186ED4}" destId="{34141CD6-FB3F-410C-9BFC-21143C29B235}" srcOrd="0" destOrd="0" presId="urn:microsoft.com/office/officeart/2005/8/layout/process4"/>
    <dgm:cxn modelId="{B64C6310-CDC0-44F3-93A8-19B11C4E3D77}" type="presParOf" srcId="{B445F146-CCBB-4F74-AE85-E5029BD81C5C}" destId="{01380FAB-B640-454C-9D88-4955D97222E1}" srcOrd="9" destOrd="0" presId="urn:microsoft.com/office/officeart/2005/8/layout/process4"/>
    <dgm:cxn modelId="{16394647-5A13-482F-AFB3-CE6BC99EA085}" type="presParOf" srcId="{B445F146-CCBB-4F74-AE85-E5029BD81C5C}" destId="{D0A1813D-1802-480B-9DE2-6341BAFC0C91}" srcOrd="10" destOrd="0" presId="urn:microsoft.com/office/officeart/2005/8/layout/process4"/>
    <dgm:cxn modelId="{41D61024-C8FA-45CF-98D2-8156CD18C7D4}" type="presParOf" srcId="{D0A1813D-1802-480B-9DE2-6341BAFC0C91}" destId="{A21CDA7A-10CD-4E0A-B792-E43C732308B0}"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CBF700F-0EBC-4D72-A33B-EB84B46444B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GB"/>
        </a:p>
      </dgm:t>
    </dgm:pt>
    <dgm:pt modelId="{325AD589-D1FA-4B8D-88D6-B9FDFA2F65DB}">
      <dgm:prSet phldrT="[Text]"/>
      <dgm:spPr/>
      <dgm:t>
        <a:bodyPr/>
        <a:lstStyle/>
        <a:p>
          <a:r>
            <a:rPr lang="en-GB" dirty="0"/>
            <a:t>Hypothesis Tests</a:t>
          </a:r>
        </a:p>
      </dgm:t>
    </dgm:pt>
    <dgm:pt modelId="{B6CE060B-2E29-4802-A290-F4F48ACEA4AB}" type="parTrans" cxnId="{4585A35E-B2C1-4350-A667-50D42E83C9BC}">
      <dgm:prSet/>
      <dgm:spPr/>
      <dgm:t>
        <a:bodyPr/>
        <a:lstStyle/>
        <a:p>
          <a:endParaRPr lang="en-GB"/>
        </a:p>
      </dgm:t>
    </dgm:pt>
    <dgm:pt modelId="{4F68FBB5-5770-46EC-994E-B03462AC3D44}" type="sibTrans" cxnId="{4585A35E-B2C1-4350-A667-50D42E83C9BC}">
      <dgm:prSet/>
      <dgm:spPr/>
      <dgm:t>
        <a:bodyPr/>
        <a:lstStyle/>
        <a:p>
          <a:endParaRPr lang="en-GB"/>
        </a:p>
      </dgm:t>
    </dgm:pt>
    <dgm:pt modelId="{CEFBD3FE-65C3-48AD-9EEF-149D208FEC82}">
      <dgm:prSet phldrT="[Text]"/>
      <dgm:spPr>
        <a:solidFill>
          <a:srgbClr val="FFFF00">
            <a:alpha val="90000"/>
          </a:srgbClr>
        </a:solidFill>
      </dgm:spPr>
      <dgm:t>
        <a:bodyPr/>
        <a:lstStyle/>
        <a:p>
          <a:r>
            <a:rPr lang="en-GB" dirty="0"/>
            <a:t>Tests of Association</a:t>
          </a:r>
        </a:p>
      </dgm:t>
    </dgm:pt>
    <dgm:pt modelId="{D7AD17B5-D9E3-468F-83FC-4C21C22672A1}" type="parTrans" cxnId="{2DA79AE7-A75E-4FA0-8926-4D5CEADF139C}">
      <dgm:prSet/>
      <dgm:spPr/>
      <dgm:t>
        <a:bodyPr/>
        <a:lstStyle/>
        <a:p>
          <a:endParaRPr lang="en-GB"/>
        </a:p>
      </dgm:t>
    </dgm:pt>
    <dgm:pt modelId="{09B08073-ABDB-4F54-95AA-12CF74DDAC81}" type="sibTrans" cxnId="{2DA79AE7-A75E-4FA0-8926-4D5CEADF139C}">
      <dgm:prSet/>
      <dgm:spPr/>
      <dgm:t>
        <a:bodyPr/>
        <a:lstStyle/>
        <a:p>
          <a:endParaRPr lang="en-GB"/>
        </a:p>
      </dgm:t>
    </dgm:pt>
    <dgm:pt modelId="{20871594-EA1A-4AEF-8FD2-90E3F993F2FC}">
      <dgm:prSet phldrT="[Text]"/>
      <dgm:spPr/>
      <dgm:t>
        <a:bodyPr/>
        <a:lstStyle/>
        <a:p>
          <a:r>
            <a:rPr lang="en-GB" dirty="0"/>
            <a:t>Tests of Differences</a:t>
          </a:r>
        </a:p>
      </dgm:t>
    </dgm:pt>
    <dgm:pt modelId="{481F778E-6804-4787-82BA-8E72E7756C8F}" type="parTrans" cxnId="{BD8F82F1-3AEA-4BD8-94A2-C2AFD9F9BD6D}">
      <dgm:prSet/>
      <dgm:spPr/>
      <dgm:t>
        <a:bodyPr/>
        <a:lstStyle/>
        <a:p>
          <a:endParaRPr lang="en-GB"/>
        </a:p>
      </dgm:t>
    </dgm:pt>
    <dgm:pt modelId="{13E7749B-DCA8-416A-B2C4-526A0E102686}" type="sibTrans" cxnId="{BD8F82F1-3AEA-4BD8-94A2-C2AFD9F9BD6D}">
      <dgm:prSet/>
      <dgm:spPr/>
      <dgm:t>
        <a:bodyPr/>
        <a:lstStyle/>
        <a:p>
          <a:endParaRPr lang="en-GB"/>
        </a:p>
      </dgm:t>
    </dgm:pt>
    <dgm:pt modelId="{36CEDD2D-6C3C-4ADE-A74C-4C2DFFEF8BCB}">
      <dgm:prSet phldrT="[Text]"/>
      <dgm:spPr/>
      <dgm:t>
        <a:bodyPr/>
        <a:lstStyle/>
        <a:p>
          <a:r>
            <a:rPr lang="en-GB" dirty="0"/>
            <a:t>Single Mean</a:t>
          </a:r>
        </a:p>
      </dgm:t>
    </dgm:pt>
    <dgm:pt modelId="{A924F721-4E49-44B3-86BD-95C3110C5B10}" type="parTrans" cxnId="{6548E964-3C22-4E75-8C5C-55762712D92E}">
      <dgm:prSet/>
      <dgm:spPr/>
      <dgm:t>
        <a:bodyPr/>
        <a:lstStyle/>
        <a:p>
          <a:endParaRPr lang="en-GB"/>
        </a:p>
      </dgm:t>
    </dgm:pt>
    <dgm:pt modelId="{74FC4DE6-87B3-45C8-8B22-79AE5F49D470}" type="sibTrans" cxnId="{6548E964-3C22-4E75-8C5C-55762712D92E}">
      <dgm:prSet/>
      <dgm:spPr/>
      <dgm:t>
        <a:bodyPr/>
        <a:lstStyle/>
        <a:p>
          <a:endParaRPr lang="en-GB"/>
        </a:p>
      </dgm:t>
    </dgm:pt>
    <dgm:pt modelId="{F9D99F28-B7F8-411A-B89D-97E69B56FF22}">
      <dgm:prSet phldrT="[Text]"/>
      <dgm:spPr/>
      <dgm:t>
        <a:bodyPr/>
        <a:lstStyle/>
        <a:p>
          <a:r>
            <a:rPr lang="en-GB" dirty="0"/>
            <a:t>2 Means with dependent samples</a:t>
          </a:r>
        </a:p>
      </dgm:t>
    </dgm:pt>
    <dgm:pt modelId="{3B39E830-E061-48BE-8B7F-59C052C45273}" type="parTrans" cxnId="{C96FE5DB-21D5-4C3F-BF84-3A70B2CD122D}">
      <dgm:prSet/>
      <dgm:spPr/>
      <dgm:t>
        <a:bodyPr/>
        <a:lstStyle/>
        <a:p>
          <a:endParaRPr lang="en-GB"/>
        </a:p>
      </dgm:t>
    </dgm:pt>
    <dgm:pt modelId="{9B02068D-EA66-42AF-9F0F-A35AAAD004E6}" type="sibTrans" cxnId="{C96FE5DB-21D5-4C3F-BF84-3A70B2CD122D}">
      <dgm:prSet/>
      <dgm:spPr/>
      <dgm:t>
        <a:bodyPr/>
        <a:lstStyle/>
        <a:p>
          <a:endParaRPr lang="en-GB"/>
        </a:p>
      </dgm:t>
    </dgm:pt>
    <dgm:pt modelId="{F4C09964-42B4-4AD5-A3ED-32FE600E603F}">
      <dgm:prSet phldrT="[Text]"/>
      <dgm:spPr/>
      <dgm:t>
        <a:bodyPr/>
        <a:lstStyle/>
        <a:p>
          <a:r>
            <a:rPr lang="en-GB" dirty="0"/>
            <a:t>2 Means with independent samples</a:t>
          </a:r>
        </a:p>
      </dgm:t>
    </dgm:pt>
    <dgm:pt modelId="{367C8D13-BF9E-43C0-8FAE-B6DBF14C2175}" type="parTrans" cxnId="{0212B98B-9733-4DA2-898D-7B8F982527E2}">
      <dgm:prSet/>
      <dgm:spPr/>
      <dgm:t>
        <a:bodyPr/>
        <a:lstStyle/>
        <a:p>
          <a:endParaRPr lang="en-GB"/>
        </a:p>
      </dgm:t>
    </dgm:pt>
    <dgm:pt modelId="{18F8FEF8-087F-4EBB-8249-DA5970C6E245}" type="sibTrans" cxnId="{0212B98B-9733-4DA2-898D-7B8F982527E2}">
      <dgm:prSet/>
      <dgm:spPr/>
      <dgm:t>
        <a:bodyPr/>
        <a:lstStyle/>
        <a:p>
          <a:endParaRPr lang="en-GB"/>
        </a:p>
      </dgm:t>
    </dgm:pt>
    <dgm:pt modelId="{16EE494B-14FF-4130-BC1B-C3076547E716}">
      <dgm:prSet phldrT="[Text]"/>
      <dgm:spPr/>
      <dgm:t>
        <a:bodyPr/>
        <a:lstStyle/>
        <a:p>
          <a:r>
            <a:rPr lang="en-GB" dirty="0"/>
            <a:t>More than 2 means</a:t>
          </a:r>
        </a:p>
      </dgm:t>
    </dgm:pt>
    <dgm:pt modelId="{855C1469-0B7E-4444-BB4A-0B045FB4ABB5}" type="parTrans" cxnId="{B116B292-76F2-4FCF-856D-A3E99F16A752}">
      <dgm:prSet/>
      <dgm:spPr/>
      <dgm:t>
        <a:bodyPr/>
        <a:lstStyle/>
        <a:p>
          <a:endParaRPr lang="en-GB"/>
        </a:p>
      </dgm:t>
    </dgm:pt>
    <dgm:pt modelId="{81A1E9C7-4E64-47F0-AB27-D745FC9993A0}" type="sibTrans" cxnId="{B116B292-76F2-4FCF-856D-A3E99F16A752}">
      <dgm:prSet/>
      <dgm:spPr/>
      <dgm:t>
        <a:bodyPr/>
        <a:lstStyle/>
        <a:p>
          <a:endParaRPr lang="en-GB"/>
        </a:p>
      </dgm:t>
    </dgm:pt>
    <dgm:pt modelId="{1877904E-387E-4710-85A2-A94AEAACB31A}">
      <dgm:prSet phldrT="[Text]"/>
      <dgm:spPr>
        <a:solidFill>
          <a:srgbClr val="FFFF00">
            <a:alpha val="90000"/>
          </a:srgbClr>
        </a:solidFill>
      </dgm:spPr>
      <dgm:t>
        <a:bodyPr/>
        <a:lstStyle/>
        <a:p>
          <a:r>
            <a:rPr lang="en-GB" dirty="0"/>
            <a:t>Chi-Square</a:t>
          </a:r>
        </a:p>
      </dgm:t>
    </dgm:pt>
    <dgm:pt modelId="{0C5E66FE-43CF-4EBF-AFA0-AE8DF2BB1122}" type="parTrans" cxnId="{7C987BDF-8D98-450D-9846-070ADBC029D0}">
      <dgm:prSet/>
      <dgm:spPr/>
      <dgm:t>
        <a:bodyPr/>
        <a:lstStyle/>
        <a:p>
          <a:endParaRPr lang="en-GB"/>
        </a:p>
      </dgm:t>
    </dgm:pt>
    <dgm:pt modelId="{6FDCF1CB-5B45-463D-9CCA-28B6ADDCAD65}" type="sibTrans" cxnId="{7C987BDF-8D98-450D-9846-070ADBC029D0}">
      <dgm:prSet/>
      <dgm:spPr/>
      <dgm:t>
        <a:bodyPr/>
        <a:lstStyle/>
        <a:p>
          <a:endParaRPr lang="en-GB"/>
        </a:p>
      </dgm:t>
    </dgm:pt>
    <dgm:pt modelId="{97EB4244-4622-442D-AEB7-71B431E5684E}" type="pres">
      <dgm:prSet presAssocID="{5CBF700F-0EBC-4D72-A33B-EB84B46444B7}" presName="hierChild1" presStyleCnt="0">
        <dgm:presLayoutVars>
          <dgm:chPref val="1"/>
          <dgm:dir/>
          <dgm:animOne val="branch"/>
          <dgm:animLvl val="lvl"/>
          <dgm:resizeHandles/>
        </dgm:presLayoutVars>
      </dgm:prSet>
      <dgm:spPr/>
    </dgm:pt>
    <dgm:pt modelId="{914DFE26-D7F9-4008-912D-4E7E755C647A}" type="pres">
      <dgm:prSet presAssocID="{325AD589-D1FA-4B8D-88D6-B9FDFA2F65DB}" presName="hierRoot1" presStyleCnt="0"/>
      <dgm:spPr/>
    </dgm:pt>
    <dgm:pt modelId="{E5B93E9C-C415-4138-A208-94919C8BF58B}" type="pres">
      <dgm:prSet presAssocID="{325AD589-D1FA-4B8D-88D6-B9FDFA2F65DB}" presName="composite" presStyleCnt="0"/>
      <dgm:spPr/>
    </dgm:pt>
    <dgm:pt modelId="{309A968F-2661-4BAC-8FF7-E275FDF2730C}" type="pres">
      <dgm:prSet presAssocID="{325AD589-D1FA-4B8D-88D6-B9FDFA2F65DB}" presName="background" presStyleLbl="node0" presStyleIdx="0" presStyleCnt="1"/>
      <dgm:spPr/>
    </dgm:pt>
    <dgm:pt modelId="{20ECBDCC-E882-48A8-B088-7744371BE127}" type="pres">
      <dgm:prSet presAssocID="{325AD589-D1FA-4B8D-88D6-B9FDFA2F65DB}" presName="text" presStyleLbl="fgAcc0" presStyleIdx="0" presStyleCnt="1">
        <dgm:presLayoutVars>
          <dgm:chPref val="3"/>
        </dgm:presLayoutVars>
      </dgm:prSet>
      <dgm:spPr/>
    </dgm:pt>
    <dgm:pt modelId="{2D9E7464-57C4-46ED-A8BA-5CCA2C5DB078}" type="pres">
      <dgm:prSet presAssocID="{325AD589-D1FA-4B8D-88D6-B9FDFA2F65DB}" presName="hierChild2" presStyleCnt="0"/>
      <dgm:spPr/>
    </dgm:pt>
    <dgm:pt modelId="{D4912B38-3EC4-4E4D-B48F-79AD5103498A}" type="pres">
      <dgm:prSet presAssocID="{D7AD17B5-D9E3-468F-83FC-4C21C22672A1}" presName="Name10" presStyleLbl="parChTrans1D2" presStyleIdx="0" presStyleCnt="2"/>
      <dgm:spPr/>
    </dgm:pt>
    <dgm:pt modelId="{6D3A0A39-C7C1-4A4E-A7A1-16CC1A5A0C84}" type="pres">
      <dgm:prSet presAssocID="{CEFBD3FE-65C3-48AD-9EEF-149D208FEC82}" presName="hierRoot2" presStyleCnt="0"/>
      <dgm:spPr/>
    </dgm:pt>
    <dgm:pt modelId="{49A1EC3D-F572-46FD-BCDB-F4A6360931B3}" type="pres">
      <dgm:prSet presAssocID="{CEFBD3FE-65C3-48AD-9EEF-149D208FEC82}" presName="composite2" presStyleCnt="0"/>
      <dgm:spPr/>
    </dgm:pt>
    <dgm:pt modelId="{84158B82-E9A7-4397-8CFF-ECE247E3B73B}" type="pres">
      <dgm:prSet presAssocID="{CEFBD3FE-65C3-48AD-9EEF-149D208FEC82}" presName="background2" presStyleLbl="node2" presStyleIdx="0" presStyleCnt="2"/>
      <dgm:spPr/>
    </dgm:pt>
    <dgm:pt modelId="{05F51C3B-E720-4AE9-9ACF-D7C3AA8942B3}" type="pres">
      <dgm:prSet presAssocID="{CEFBD3FE-65C3-48AD-9EEF-149D208FEC82}" presName="text2" presStyleLbl="fgAcc2" presStyleIdx="0" presStyleCnt="2">
        <dgm:presLayoutVars>
          <dgm:chPref val="3"/>
        </dgm:presLayoutVars>
      </dgm:prSet>
      <dgm:spPr/>
    </dgm:pt>
    <dgm:pt modelId="{91C38722-4EAD-4938-B1DA-C664BC53DC7C}" type="pres">
      <dgm:prSet presAssocID="{CEFBD3FE-65C3-48AD-9EEF-149D208FEC82}" presName="hierChild3" presStyleCnt="0"/>
      <dgm:spPr/>
    </dgm:pt>
    <dgm:pt modelId="{51E3FEA0-7324-40C0-A760-37405C45517F}" type="pres">
      <dgm:prSet presAssocID="{0C5E66FE-43CF-4EBF-AFA0-AE8DF2BB1122}" presName="Name17" presStyleLbl="parChTrans1D3" presStyleIdx="0" presStyleCnt="5"/>
      <dgm:spPr/>
    </dgm:pt>
    <dgm:pt modelId="{72EED477-D81F-4E0E-B1A5-524C09377DB4}" type="pres">
      <dgm:prSet presAssocID="{1877904E-387E-4710-85A2-A94AEAACB31A}" presName="hierRoot3" presStyleCnt="0"/>
      <dgm:spPr/>
    </dgm:pt>
    <dgm:pt modelId="{8ED4D2A7-6FCE-4AA1-9C48-4FD9B9DABCEA}" type="pres">
      <dgm:prSet presAssocID="{1877904E-387E-4710-85A2-A94AEAACB31A}" presName="composite3" presStyleCnt="0"/>
      <dgm:spPr/>
    </dgm:pt>
    <dgm:pt modelId="{16C7ED63-698D-4632-84B6-AEDB5941B058}" type="pres">
      <dgm:prSet presAssocID="{1877904E-387E-4710-85A2-A94AEAACB31A}" presName="background3" presStyleLbl="node3" presStyleIdx="0" presStyleCnt="5"/>
      <dgm:spPr/>
    </dgm:pt>
    <dgm:pt modelId="{E4549417-3A0F-4238-B1CD-6B90DE945990}" type="pres">
      <dgm:prSet presAssocID="{1877904E-387E-4710-85A2-A94AEAACB31A}" presName="text3" presStyleLbl="fgAcc3" presStyleIdx="0" presStyleCnt="5">
        <dgm:presLayoutVars>
          <dgm:chPref val="3"/>
        </dgm:presLayoutVars>
      </dgm:prSet>
      <dgm:spPr/>
    </dgm:pt>
    <dgm:pt modelId="{0DD7E731-DF76-47DA-86E4-4B1CD657AEC7}" type="pres">
      <dgm:prSet presAssocID="{1877904E-387E-4710-85A2-A94AEAACB31A}" presName="hierChild4" presStyleCnt="0"/>
      <dgm:spPr/>
    </dgm:pt>
    <dgm:pt modelId="{74ACD632-F805-416C-87ED-28F92057057A}" type="pres">
      <dgm:prSet presAssocID="{481F778E-6804-4787-82BA-8E72E7756C8F}" presName="Name10" presStyleLbl="parChTrans1D2" presStyleIdx="1" presStyleCnt="2"/>
      <dgm:spPr/>
    </dgm:pt>
    <dgm:pt modelId="{6EAC8834-199F-4C93-A741-7148BA4E7706}" type="pres">
      <dgm:prSet presAssocID="{20871594-EA1A-4AEF-8FD2-90E3F993F2FC}" presName="hierRoot2" presStyleCnt="0"/>
      <dgm:spPr/>
    </dgm:pt>
    <dgm:pt modelId="{B41D3C6C-62EC-443B-B238-DB4BD2A8DAB4}" type="pres">
      <dgm:prSet presAssocID="{20871594-EA1A-4AEF-8FD2-90E3F993F2FC}" presName="composite2" presStyleCnt="0"/>
      <dgm:spPr/>
    </dgm:pt>
    <dgm:pt modelId="{866F8E4E-C7D3-4156-8871-909B38597589}" type="pres">
      <dgm:prSet presAssocID="{20871594-EA1A-4AEF-8FD2-90E3F993F2FC}" presName="background2" presStyleLbl="node2" presStyleIdx="1" presStyleCnt="2"/>
      <dgm:spPr/>
    </dgm:pt>
    <dgm:pt modelId="{BCA1885C-2B81-43AE-BAC8-BB5C338D4B22}" type="pres">
      <dgm:prSet presAssocID="{20871594-EA1A-4AEF-8FD2-90E3F993F2FC}" presName="text2" presStyleLbl="fgAcc2" presStyleIdx="1" presStyleCnt="2">
        <dgm:presLayoutVars>
          <dgm:chPref val="3"/>
        </dgm:presLayoutVars>
      </dgm:prSet>
      <dgm:spPr/>
    </dgm:pt>
    <dgm:pt modelId="{5942B07E-1268-4C56-9DD2-CDCF2FCF4A9A}" type="pres">
      <dgm:prSet presAssocID="{20871594-EA1A-4AEF-8FD2-90E3F993F2FC}" presName="hierChild3" presStyleCnt="0"/>
      <dgm:spPr/>
    </dgm:pt>
    <dgm:pt modelId="{0917A881-9316-4221-AFEE-CFF74201C0B7}" type="pres">
      <dgm:prSet presAssocID="{A924F721-4E49-44B3-86BD-95C3110C5B10}" presName="Name17" presStyleLbl="parChTrans1D3" presStyleIdx="1" presStyleCnt="5"/>
      <dgm:spPr/>
    </dgm:pt>
    <dgm:pt modelId="{E456505F-B9CA-4CB0-9811-DAA86E1D0ACC}" type="pres">
      <dgm:prSet presAssocID="{36CEDD2D-6C3C-4ADE-A74C-4C2DFFEF8BCB}" presName="hierRoot3" presStyleCnt="0"/>
      <dgm:spPr/>
    </dgm:pt>
    <dgm:pt modelId="{53D4625F-91A9-4A57-96BF-1488E37D24DB}" type="pres">
      <dgm:prSet presAssocID="{36CEDD2D-6C3C-4ADE-A74C-4C2DFFEF8BCB}" presName="composite3" presStyleCnt="0"/>
      <dgm:spPr/>
    </dgm:pt>
    <dgm:pt modelId="{8A7C2396-BE5C-4E1C-A0BA-513552D28CC0}" type="pres">
      <dgm:prSet presAssocID="{36CEDD2D-6C3C-4ADE-A74C-4C2DFFEF8BCB}" presName="background3" presStyleLbl="node3" presStyleIdx="1" presStyleCnt="5"/>
      <dgm:spPr/>
    </dgm:pt>
    <dgm:pt modelId="{F690BD26-8429-4B69-A795-1D4FA8C01E20}" type="pres">
      <dgm:prSet presAssocID="{36CEDD2D-6C3C-4ADE-A74C-4C2DFFEF8BCB}" presName="text3" presStyleLbl="fgAcc3" presStyleIdx="1" presStyleCnt="5">
        <dgm:presLayoutVars>
          <dgm:chPref val="3"/>
        </dgm:presLayoutVars>
      </dgm:prSet>
      <dgm:spPr/>
    </dgm:pt>
    <dgm:pt modelId="{08B7AABD-34BD-46B7-90EC-81212726442F}" type="pres">
      <dgm:prSet presAssocID="{36CEDD2D-6C3C-4ADE-A74C-4C2DFFEF8BCB}" presName="hierChild4" presStyleCnt="0"/>
      <dgm:spPr/>
    </dgm:pt>
    <dgm:pt modelId="{8AB65DE3-A7F3-4A1C-A67D-6363B2AA55E6}" type="pres">
      <dgm:prSet presAssocID="{367C8D13-BF9E-43C0-8FAE-B6DBF14C2175}" presName="Name17" presStyleLbl="parChTrans1D3" presStyleIdx="2" presStyleCnt="5"/>
      <dgm:spPr/>
    </dgm:pt>
    <dgm:pt modelId="{2ACAF67D-C05B-43EA-9944-4DDA30BEAD97}" type="pres">
      <dgm:prSet presAssocID="{F4C09964-42B4-4AD5-A3ED-32FE600E603F}" presName="hierRoot3" presStyleCnt="0"/>
      <dgm:spPr/>
    </dgm:pt>
    <dgm:pt modelId="{6EF27DD1-5AED-47E3-B0A4-2302292C796D}" type="pres">
      <dgm:prSet presAssocID="{F4C09964-42B4-4AD5-A3ED-32FE600E603F}" presName="composite3" presStyleCnt="0"/>
      <dgm:spPr/>
    </dgm:pt>
    <dgm:pt modelId="{D21C69C4-8E7B-4B08-83AE-E050819A19D1}" type="pres">
      <dgm:prSet presAssocID="{F4C09964-42B4-4AD5-A3ED-32FE600E603F}" presName="background3" presStyleLbl="node3" presStyleIdx="2" presStyleCnt="5"/>
      <dgm:spPr/>
    </dgm:pt>
    <dgm:pt modelId="{5922BB39-382E-479C-AEEA-3BE3F4669544}" type="pres">
      <dgm:prSet presAssocID="{F4C09964-42B4-4AD5-A3ED-32FE600E603F}" presName="text3" presStyleLbl="fgAcc3" presStyleIdx="2" presStyleCnt="5">
        <dgm:presLayoutVars>
          <dgm:chPref val="3"/>
        </dgm:presLayoutVars>
      </dgm:prSet>
      <dgm:spPr/>
    </dgm:pt>
    <dgm:pt modelId="{47196C43-5DC9-4FF4-9F5C-1BAD590B9FA5}" type="pres">
      <dgm:prSet presAssocID="{F4C09964-42B4-4AD5-A3ED-32FE600E603F}" presName="hierChild4" presStyleCnt="0"/>
      <dgm:spPr/>
    </dgm:pt>
    <dgm:pt modelId="{076864EF-46D7-481A-A946-4885E8CEFDCB}" type="pres">
      <dgm:prSet presAssocID="{3B39E830-E061-48BE-8B7F-59C052C45273}" presName="Name17" presStyleLbl="parChTrans1D3" presStyleIdx="3" presStyleCnt="5"/>
      <dgm:spPr/>
    </dgm:pt>
    <dgm:pt modelId="{B1F5D5F8-3573-416A-BC68-7BAA0D7BC7A0}" type="pres">
      <dgm:prSet presAssocID="{F9D99F28-B7F8-411A-B89D-97E69B56FF22}" presName="hierRoot3" presStyleCnt="0"/>
      <dgm:spPr/>
    </dgm:pt>
    <dgm:pt modelId="{ECF47CE0-2838-45A0-BEDE-EA2654952D8A}" type="pres">
      <dgm:prSet presAssocID="{F9D99F28-B7F8-411A-B89D-97E69B56FF22}" presName="composite3" presStyleCnt="0"/>
      <dgm:spPr/>
    </dgm:pt>
    <dgm:pt modelId="{BCB682C9-358D-414B-8EDE-3B5A6B93D00A}" type="pres">
      <dgm:prSet presAssocID="{F9D99F28-B7F8-411A-B89D-97E69B56FF22}" presName="background3" presStyleLbl="node3" presStyleIdx="3" presStyleCnt="5"/>
      <dgm:spPr/>
    </dgm:pt>
    <dgm:pt modelId="{A50ACC6C-8968-4173-AFBD-04428312EEA3}" type="pres">
      <dgm:prSet presAssocID="{F9D99F28-B7F8-411A-B89D-97E69B56FF22}" presName="text3" presStyleLbl="fgAcc3" presStyleIdx="3" presStyleCnt="5">
        <dgm:presLayoutVars>
          <dgm:chPref val="3"/>
        </dgm:presLayoutVars>
      </dgm:prSet>
      <dgm:spPr/>
    </dgm:pt>
    <dgm:pt modelId="{AAA5CEEE-67CC-4306-BD72-1EE53EFA2B91}" type="pres">
      <dgm:prSet presAssocID="{F9D99F28-B7F8-411A-B89D-97E69B56FF22}" presName="hierChild4" presStyleCnt="0"/>
      <dgm:spPr/>
    </dgm:pt>
    <dgm:pt modelId="{E6B682CE-8E6B-462D-BDC7-8AEF8FFC5DF1}" type="pres">
      <dgm:prSet presAssocID="{855C1469-0B7E-4444-BB4A-0B045FB4ABB5}" presName="Name17" presStyleLbl="parChTrans1D3" presStyleIdx="4" presStyleCnt="5"/>
      <dgm:spPr/>
    </dgm:pt>
    <dgm:pt modelId="{52800A69-CD3F-4910-84D3-7139048300ED}" type="pres">
      <dgm:prSet presAssocID="{16EE494B-14FF-4130-BC1B-C3076547E716}" presName="hierRoot3" presStyleCnt="0"/>
      <dgm:spPr/>
    </dgm:pt>
    <dgm:pt modelId="{E5CBC562-5A93-40B9-9963-955B7654655D}" type="pres">
      <dgm:prSet presAssocID="{16EE494B-14FF-4130-BC1B-C3076547E716}" presName="composite3" presStyleCnt="0"/>
      <dgm:spPr/>
    </dgm:pt>
    <dgm:pt modelId="{C4BE4B56-0FE2-4178-AD73-73BD5998EA2C}" type="pres">
      <dgm:prSet presAssocID="{16EE494B-14FF-4130-BC1B-C3076547E716}" presName="background3" presStyleLbl="node3" presStyleIdx="4" presStyleCnt="5"/>
      <dgm:spPr/>
    </dgm:pt>
    <dgm:pt modelId="{8F6C7FE8-4259-47F0-9D3B-3B447F9FBB67}" type="pres">
      <dgm:prSet presAssocID="{16EE494B-14FF-4130-BC1B-C3076547E716}" presName="text3" presStyleLbl="fgAcc3" presStyleIdx="4" presStyleCnt="5">
        <dgm:presLayoutVars>
          <dgm:chPref val="3"/>
        </dgm:presLayoutVars>
      </dgm:prSet>
      <dgm:spPr/>
    </dgm:pt>
    <dgm:pt modelId="{4724940D-B0E2-4078-90B9-19B2BCB232B6}" type="pres">
      <dgm:prSet presAssocID="{16EE494B-14FF-4130-BC1B-C3076547E716}" presName="hierChild4" presStyleCnt="0"/>
      <dgm:spPr/>
    </dgm:pt>
  </dgm:ptLst>
  <dgm:cxnLst>
    <dgm:cxn modelId="{31AD4013-4FEC-4967-9051-A205604D87F6}" type="presOf" srcId="{5CBF700F-0EBC-4D72-A33B-EB84B46444B7}" destId="{97EB4244-4622-442D-AEB7-71B431E5684E}" srcOrd="0" destOrd="0" presId="urn:microsoft.com/office/officeart/2005/8/layout/hierarchy1"/>
    <dgm:cxn modelId="{EEE61029-DC8F-4F6B-91E2-446EF30F8EB2}" type="presOf" srcId="{3B39E830-E061-48BE-8B7F-59C052C45273}" destId="{076864EF-46D7-481A-A946-4885E8CEFDCB}" srcOrd="0" destOrd="0" presId="urn:microsoft.com/office/officeart/2005/8/layout/hierarchy1"/>
    <dgm:cxn modelId="{D2619C30-3412-461B-B6FF-9080F80C687D}" type="presOf" srcId="{855C1469-0B7E-4444-BB4A-0B045FB4ABB5}" destId="{E6B682CE-8E6B-462D-BDC7-8AEF8FFC5DF1}" srcOrd="0" destOrd="0" presId="urn:microsoft.com/office/officeart/2005/8/layout/hierarchy1"/>
    <dgm:cxn modelId="{14A0F532-D673-41D4-BFA4-036ED5AE56EE}" type="presOf" srcId="{16EE494B-14FF-4130-BC1B-C3076547E716}" destId="{8F6C7FE8-4259-47F0-9D3B-3B447F9FBB67}" srcOrd="0" destOrd="0" presId="urn:microsoft.com/office/officeart/2005/8/layout/hierarchy1"/>
    <dgm:cxn modelId="{4610A533-020C-4A60-AEC1-B389412AD77B}" type="presOf" srcId="{F4C09964-42B4-4AD5-A3ED-32FE600E603F}" destId="{5922BB39-382E-479C-AEEA-3BE3F4669544}" srcOrd="0" destOrd="0" presId="urn:microsoft.com/office/officeart/2005/8/layout/hierarchy1"/>
    <dgm:cxn modelId="{4585A35E-B2C1-4350-A667-50D42E83C9BC}" srcId="{5CBF700F-0EBC-4D72-A33B-EB84B46444B7}" destId="{325AD589-D1FA-4B8D-88D6-B9FDFA2F65DB}" srcOrd="0" destOrd="0" parTransId="{B6CE060B-2E29-4802-A290-F4F48ACEA4AB}" sibTransId="{4F68FBB5-5770-46EC-994E-B03462AC3D44}"/>
    <dgm:cxn modelId="{9060AB63-1050-4FAF-B6AD-90BB8589B595}" type="presOf" srcId="{367C8D13-BF9E-43C0-8FAE-B6DBF14C2175}" destId="{8AB65DE3-A7F3-4A1C-A67D-6363B2AA55E6}" srcOrd="0" destOrd="0" presId="urn:microsoft.com/office/officeart/2005/8/layout/hierarchy1"/>
    <dgm:cxn modelId="{6548E964-3C22-4E75-8C5C-55762712D92E}" srcId="{20871594-EA1A-4AEF-8FD2-90E3F993F2FC}" destId="{36CEDD2D-6C3C-4ADE-A74C-4C2DFFEF8BCB}" srcOrd="0" destOrd="0" parTransId="{A924F721-4E49-44B3-86BD-95C3110C5B10}" sibTransId="{74FC4DE6-87B3-45C8-8B22-79AE5F49D470}"/>
    <dgm:cxn modelId="{1B162A67-22CE-4285-AC70-CC71913602CE}" type="presOf" srcId="{325AD589-D1FA-4B8D-88D6-B9FDFA2F65DB}" destId="{20ECBDCC-E882-48A8-B088-7744371BE127}" srcOrd="0" destOrd="0" presId="urn:microsoft.com/office/officeart/2005/8/layout/hierarchy1"/>
    <dgm:cxn modelId="{5C4BBA6A-0CDE-4308-AE43-7CB3A964D5B8}" type="presOf" srcId="{A924F721-4E49-44B3-86BD-95C3110C5B10}" destId="{0917A881-9316-4221-AFEE-CFF74201C0B7}" srcOrd="0" destOrd="0" presId="urn:microsoft.com/office/officeart/2005/8/layout/hierarchy1"/>
    <dgm:cxn modelId="{A42A946E-CD7E-4DBE-AA1A-1D6AAD67909E}" type="presOf" srcId="{D7AD17B5-D9E3-468F-83FC-4C21C22672A1}" destId="{D4912B38-3EC4-4E4D-B48F-79AD5103498A}" srcOrd="0" destOrd="0" presId="urn:microsoft.com/office/officeart/2005/8/layout/hierarchy1"/>
    <dgm:cxn modelId="{DE231978-E56C-43A6-BADD-87BC5D7515A9}" type="presOf" srcId="{481F778E-6804-4787-82BA-8E72E7756C8F}" destId="{74ACD632-F805-416C-87ED-28F92057057A}" srcOrd="0" destOrd="0" presId="urn:microsoft.com/office/officeart/2005/8/layout/hierarchy1"/>
    <dgm:cxn modelId="{CBFB6A7A-ADB6-4CA4-B316-E632E61C7CF5}" type="presOf" srcId="{F9D99F28-B7F8-411A-B89D-97E69B56FF22}" destId="{A50ACC6C-8968-4173-AFBD-04428312EEA3}" srcOrd="0" destOrd="0" presId="urn:microsoft.com/office/officeart/2005/8/layout/hierarchy1"/>
    <dgm:cxn modelId="{F8979082-0B24-4F04-90F0-16A2342917BD}" type="presOf" srcId="{20871594-EA1A-4AEF-8FD2-90E3F993F2FC}" destId="{BCA1885C-2B81-43AE-BAC8-BB5C338D4B22}" srcOrd="0" destOrd="0" presId="urn:microsoft.com/office/officeart/2005/8/layout/hierarchy1"/>
    <dgm:cxn modelId="{0212B98B-9733-4DA2-898D-7B8F982527E2}" srcId="{20871594-EA1A-4AEF-8FD2-90E3F993F2FC}" destId="{F4C09964-42B4-4AD5-A3ED-32FE600E603F}" srcOrd="1" destOrd="0" parTransId="{367C8D13-BF9E-43C0-8FAE-B6DBF14C2175}" sibTransId="{18F8FEF8-087F-4EBB-8249-DA5970C6E245}"/>
    <dgm:cxn modelId="{8E17D68B-4F1E-41F0-9265-AC37ABC8A38D}" type="presOf" srcId="{CEFBD3FE-65C3-48AD-9EEF-149D208FEC82}" destId="{05F51C3B-E720-4AE9-9ACF-D7C3AA8942B3}" srcOrd="0" destOrd="0" presId="urn:microsoft.com/office/officeart/2005/8/layout/hierarchy1"/>
    <dgm:cxn modelId="{B116B292-76F2-4FCF-856D-A3E99F16A752}" srcId="{20871594-EA1A-4AEF-8FD2-90E3F993F2FC}" destId="{16EE494B-14FF-4130-BC1B-C3076547E716}" srcOrd="3" destOrd="0" parTransId="{855C1469-0B7E-4444-BB4A-0B045FB4ABB5}" sibTransId="{81A1E9C7-4E64-47F0-AB27-D745FC9993A0}"/>
    <dgm:cxn modelId="{B4A3349F-5E90-40BE-85B2-8C31A613DC0C}" type="presOf" srcId="{0C5E66FE-43CF-4EBF-AFA0-AE8DF2BB1122}" destId="{51E3FEA0-7324-40C0-A760-37405C45517F}" srcOrd="0" destOrd="0" presId="urn:microsoft.com/office/officeart/2005/8/layout/hierarchy1"/>
    <dgm:cxn modelId="{1C2A1EC1-EB1F-4AAB-AE87-0040996771E0}" type="presOf" srcId="{36CEDD2D-6C3C-4ADE-A74C-4C2DFFEF8BCB}" destId="{F690BD26-8429-4B69-A795-1D4FA8C01E20}" srcOrd="0" destOrd="0" presId="urn:microsoft.com/office/officeart/2005/8/layout/hierarchy1"/>
    <dgm:cxn modelId="{C96FE5DB-21D5-4C3F-BF84-3A70B2CD122D}" srcId="{20871594-EA1A-4AEF-8FD2-90E3F993F2FC}" destId="{F9D99F28-B7F8-411A-B89D-97E69B56FF22}" srcOrd="2" destOrd="0" parTransId="{3B39E830-E061-48BE-8B7F-59C052C45273}" sibTransId="{9B02068D-EA66-42AF-9F0F-A35AAAD004E6}"/>
    <dgm:cxn modelId="{7C987BDF-8D98-450D-9846-070ADBC029D0}" srcId="{CEFBD3FE-65C3-48AD-9EEF-149D208FEC82}" destId="{1877904E-387E-4710-85A2-A94AEAACB31A}" srcOrd="0" destOrd="0" parTransId="{0C5E66FE-43CF-4EBF-AFA0-AE8DF2BB1122}" sibTransId="{6FDCF1CB-5B45-463D-9CCA-28B6ADDCAD65}"/>
    <dgm:cxn modelId="{2DA79AE7-A75E-4FA0-8926-4D5CEADF139C}" srcId="{325AD589-D1FA-4B8D-88D6-B9FDFA2F65DB}" destId="{CEFBD3FE-65C3-48AD-9EEF-149D208FEC82}" srcOrd="0" destOrd="0" parTransId="{D7AD17B5-D9E3-468F-83FC-4C21C22672A1}" sibTransId="{09B08073-ABDB-4F54-95AA-12CF74DDAC81}"/>
    <dgm:cxn modelId="{BD8F82F1-3AEA-4BD8-94A2-C2AFD9F9BD6D}" srcId="{325AD589-D1FA-4B8D-88D6-B9FDFA2F65DB}" destId="{20871594-EA1A-4AEF-8FD2-90E3F993F2FC}" srcOrd="1" destOrd="0" parTransId="{481F778E-6804-4787-82BA-8E72E7756C8F}" sibTransId="{13E7749B-DCA8-416A-B2C4-526A0E102686}"/>
    <dgm:cxn modelId="{43B7D6F7-AB85-4B4A-A8DD-817F6C6739F2}" type="presOf" srcId="{1877904E-387E-4710-85A2-A94AEAACB31A}" destId="{E4549417-3A0F-4238-B1CD-6B90DE945990}" srcOrd="0" destOrd="0" presId="urn:microsoft.com/office/officeart/2005/8/layout/hierarchy1"/>
    <dgm:cxn modelId="{99F69B91-4B45-407E-A328-151C462F1F17}" type="presParOf" srcId="{97EB4244-4622-442D-AEB7-71B431E5684E}" destId="{914DFE26-D7F9-4008-912D-4E7E755C647A}" srcOrd="0" destOrd="0" presId="urn:microsoft.com/office/officeart/2005/8/layout/hierarchy1"/>
    <dgm:cxn modelId="{A9FBC30C-B427-4D40-9A4D-C2C9A8C016E3}" type="presParOf" srcId="{914DFE26-D7F9-4008-912D-4E7E755C647A}" destId="{E5B93E9C-C415-4138-A208-94919C8BF58B}" srcOrd="0" destOrd="0" presId="urn:microsoft.com/office/officeart/2005/8/layout/hierarchy1"/>
    <dgm:cxn modelId="{CD0B66BB-5E02-4EFA-AA74-A640241AF3A1}" type="presParOf" srcId="{E5B93E9C-C415-4138-A208-94919C8BF58B}" destId="{309A968F-2661-4BAC-8FF7-E275FDF2730C}" srcOrd="0" destOrd="0" presId="urn:microsoft.com/office/officeart/2005/8/layout/hierarchy1"/>
    <dgm:cxn modelId="{3DF0A874-92D5-47BF-AD01-442CEB641A19}" type="presParOf" srcId="{E5B93E9C-C415-4138-A208-94919C8BF58B}" destId="{20ECBDCC-E882-48A8-B088-7744371BE127}" srcOrd="1" destOrd="0" presId="urn:microsoft.com/office/officeart/2005/8/layout/hierarchy1"/>
    <dgm:cxn modelId="{19488334-ECB3-4639-996F-0D3F899CEB0F}" type="presParOf" srcId="{914DFE26-D7F9-4008-912D-4E7E755C647A}" destId="{2D9E7464-57C4-46ED-A8BA-5CCA2C5DB078}" srcOrd="1" destOrd="0" presId="urn:microsoft.com/office/officeart/2005/8/layout/hierarchy1"/>
    <dgm:cxn modelId="{A8E6C84E-7703-4F6C-AEB9-955F9F499890}" type="presParOf" srcId="{2D9E7464-57C4-46ED-A8BA-5CCA2C5DB078}" destId="{D4912B38-3EC4-4E4D-B48F-79AD5103498A}" srcOrd="0" destOrd="0" presId="urn:microsoft.com/office/officeart/2005/8/layout/hierarchy1"/>
    <dgm:cxn modelId="{B340BCA8-24FD-485E-8575-B738470874C2}" type="presParOf" srcId="{2D9E7464-57C4-46ED-A8BA-5CCA2C5DB078}" destId="{6D3A0A39-C7C1-4A4E-A7A1-16CC1A5A0C84}" srcOrd="1" destOrd="0" presId="urn:microsoft.com/office/officeart/2005/8/layout/hierarchy1"/>
    <dgm:cxn modelId="{171177A1-41FC-47FF-8F08-3F8B2F31316E}" type="presParOf" srcId="{6D3A0A39-C7C1-4A4E-A7A1-16CC1A5A0C84}" destId="{49A1EC3D-F572-46FD-BCDB-F4A6360931B3}" srcOrd="0" destOrd="0" presId="urn:microsoft.com/office/officeart/2005/8/layout/hierarchy1"/>
    <dgm:cxn modelId="{89144DEC-9BB6-47D8-B45B-B9DF48166CBB}" type="presParOf" srcId="{49A1EC3D-F572-46FD-BCDB-F4A6360931B3}" destId="{84158B82-E9A7-4397-8CFF-ECE247E3B73B}" srcOrd="0" destOrd="0" presId="urn:microsoft.com/office/officeart/2005/8/layout/hierarchy1"/>
    <dgm:cxn modelId="{105EEE97-94A5-4539-AAE0-DE25BBFB7C20}" type="presParOf" srcId="{49A1EC3D-F572-46FD-BCDB-F4A6360931B3}" destId="{05F51C3B-E720-4AE9-9ACF-D7C3AA8942B3}" srcOrd="1" destOrd="0" presId="urn:microsoft.com/office/officeart/2005/8/layout/hierarchy1"/>
    <dgm:cxn modelId="{F609AFE6-9D93-46AB-971E-CEA4A8E8B89B}" type="presParOf" srcId="{6D3A0A39-C7C1-4A4E-A7A1-16CC1A5A0C84}" destId="{91C38722-4EAD-4938-B1DA-C664BC53DC7C}" srcOrd="1" destOrd="0" presId="urn:microsoft.com/office/officeart/2005/8/layout/hierarchy1"/>
    <dgm:cxn modelId="{38F16A6C-44F4-4EE3-B5C2-28A0F2EBAAE5}" type="presParOf" srcId="{91C38722-4EAD-4938-B1DA-C664BC53DC7C}" destId="{51E3FEA0-7324-40C0-A760-37405C45517F}" srcOrd="0" destOrd="0" presId="urn:microsoft.com/office/officeart/2005/8/layout/hierarchy1"/>
    <dgm:cxn modelId="{E1AD0224-A137-4213-BBE0-38894688060F}" type="presParOf" srcId="{91C38722-4EAD-4938-B1DA-C664BC53DC7C}" destId="{72EED477-D81F-4E0E-B1A5-524C09377DB4}" srcOrd="1" destOrd="0" presId="urn:microsoft.com/office/officeart/2005/8/layout/hierarchy1"/>
    <dgm:cxn modelId="{7036CD5B-215E-4503-9DC4-8FB660E37A53}" type="presParOf" srcId="{72EED477-D81F-4E0E-B1A5-524C09377DB4}" destId="{8ED4D2A7-6FCE-4AA1-9C48-4FD9B9DABCEA}" srcOrd="0" destOrd="0" presId="urn:microsoft.com/office/officeart/2005/8/layout/hierarchy1"/>
    <dgm:cxn modelId="{AEBCAC61-4B34-4075-BCD5-E7E3299C5DB0}" type="presParOf" srcId="{8ED4D2A7-6FCE-4AA1-9C48-4FD9B9DABCEA}" destId="{16C7ED63-698D-4632-84B6-AEDB5941B058}" srcOrd="0" destOrd="0" presId="urn:microsoft.com/office/officeart/2005/8/layout/hierarchy1"/>
    <dgm:cxn modelId="{4DADAB23-1A7D-40CC-8308-D4AEDB521C8C}" type="presParOf" srcId="{8ED4D2A7-6FCE-4AA1-9C48-4FD9B9DABCEA}" destId="{E4549417-3A0F-4238-B1CD-6B90DE945990}" srcOrd="1" destOrd="0" presId="urn:microsoft.com/office/officeart/2005/8/layout/hierarchy1"/>
    <dgm:cxn modelId="{634DE5B5-5A18-4830-8B62-0C5DB50F63A6}" type="presParOf" srcId="{72EED477-D81F-4E0E-B1A5-524C09377DB4}" destId="{0DD7E731-DF76-47DA-86E4-4B1CD657AEC7}" srcOrd="1" destOrd="0" presId="urn:microsoft.com/office/officeart/2005/8/layout/hierarchy1"/>
    <dgm:cxn modelId="{A11C19F3-C4F5-452D-AB73-852843F94EB2}" type="presParOf" srcId="{2D9E7464-57C4-46ED-A8BA-5CCA2C5DB078}" destId="{74ACD632-F805-416C-87ED-28F92057057A}" srcOrd="2" destOrd="0" presId="urn:microsoft.com/office/officeart/2005/8/layout/hierarchy1"/>
    <dgm:cxn modelId="{3D7FE929-CFFC-45E5-8867-118F985394E7}" type="presParOf" srcId="{2D9E7464-57C4-46ED-A8BA-5CCA2C5DB078}" destId="{6EAC8834-199F-4C93-A741-7148BA4E7706}" srcOrd="3" destOrd="0" presId="urn:microsoft.com/office/officeart/2005/8/layout/hierarchy1"/>
    <dgm:cxn modelId="{705A8F7B-B79D-4377-A924-CB1591FCC6B5}" type="presParOf" srcId="{6EAC8834-199F-4C93-A741-7148BA4E7706}" destId="{B41D3C6C-62EC-443B-B238-DB4BD2A8DAB4}" srcOrd="0" destOrd="0" presId="urn:microsoft.com/office/officeart/2005/8/layout/hierarchy1"/>
    <dgm:cxn modelId="{E9C84FD7-00A0-481E-8AF5-0C9C8F5937A1}" type="presParOf" srcId="{B41D3C6C-62EC-443B-B238-DB4BD2A8DAB4}" destId="{866F8E4E-C7D3-4156-8871-909B38597589}" srcOrd="0" destOrd="0" presId="urn:microsoft.com/office/officeart/2005/8/layout/hierarchy1"/>
    <dgm:cxn modelId="{D23D53C8-55B0-4E22-9BE6-F825426A3397}" type="presParOf" srcId="{B41D3C6C-62EC-443B-B238-DB4BD2A8DAB4}" destId="{BCA1885C-2B81-43AE-BAC8-BB5C338D4B22}" srcOrd="1" destOrd="0" presId="urn:microsoft.com/office/officeart/2005/8/layout/hierarchy1"/>
    <dgm:cxn modelId="{1816C360-F228-4F80-BFA0-F273862A14FF}" type="presParOf" srcId="{6EAC8834-199F-4C93-A741-7148BA4E7706}" destId="{5942B07E-1268-4C56-9DD2-CDCF2FCF4A9A}" srcOrd="1" destOrd="0" presId="urn:microsoft.com/office/officeart/2005/8/layout/hierarchy1"/>
    <dgm:cxn modelId="{17CB7698-F16C-47D2-A793-6FFE76B121B0}" type="presParOf" srcId="{5942B07E-1268-4C56-9DD2-CDCF2FCF4A9A}" destId="{0917A881-9316-4221-AFEE-CFF74201C0B7}" srcOrd="0" destOrd="0" presId="urn:microsoft.com/office/officeart/2005/8/layout/hierarchy1"/>
    <dgm:cxn modelId="{0780981A-88D4-4046-996D-42542102E637}" type="presParOf" srcId="{5942B07E-1268-4C56-9DD2-CDCF2FCF4A9A}" destId="{E456505F-B9CA-4CB0-9811-DAA86E1D0ACC}" srcOrd="1" destOrd="0" presId="urn:microsoft.com/office/officeart/2005/8/layout/hierarchy1"/>
    <dgm:cxn modelId="{E58E0162-772C-4159-BE60-7BFCCE0DF5DC}" type="presParOf" srcId="{E456505F-B9CA-4CB0-9811-DAA86E1D0ACC}" destId="{53D4625F-91A9-4A57-96BF-1488E37D24DB}" srcOrd="0" destOrd="0" presId="urn:microsoft.com/office/officeart/2005/8/layout/hierarchy1"/>
    <dgm:cxn modelId="{AD2DA8F3-B8F4-4B91-9449-A5D81D092BD4}" type="presParOf" srcId="{53D4625F-91A9-4A57-96BF-1488E37D24DB}" destId="{8A7C2396-BE5C-4E1C-A0BA-513552D28CC0}" srcOrd="0" destOrd="0" presId="urn:microsoft.com/office/officeart/2005/8/layout/hierarchy1"/>
    <dgm:cxn modelId="{066BD507-484A-4767-8963-03AF975051DD}" type="presParOf" srcId="{53D4625F-91A9-4A57-96BF-1488E37D24DB}" destId="{F690BD26-8429-4B69-A795-1D4FA8C01E20}" srcOrd="1" destOrd="0" presId="urn:microsoft.com/office/officeart/2005/8/layout/hierarchy1"/>
    <dgm:cxn modelId="{55F31A76-30A4-44B1-9C71-8401C58711DA}" type="presParOf" srcId="{E456505F-B9CA-4CB0-9811-DAA86E1D0ACC}" destId="{08B7AABD-34BD-46B7-90EC-81212726442F}" srcOrd="1" destOrd="0" presId="urn:microsoft.com/office/officeart/2005/8/layout/hierarchy1"/>
    <dgm:cxn modelId="{8F368F84-8675-4F76-B204-010AC84D2D94}" type="presParOf" srcId="{5942B07E-1268-4C56-9DD2-CDCF2FCF4A9A}" destId="{8AB65DE3-A7F3-4A1C-A67D-6363B2AA55E6}" srcOrd="2" destOrd="0" presId="urn:microsoft.com/office/officeart/2005/8/layout/hierarchy1"/>
    <dgm:cxn modelId="{2860B915-9A00-4DA5-A002-2A168D87A1FB}" type="presParOf" srcId="{5942B07E-1268-4C56-9DD2-CDCF2FCF4A9A}" destId="{2ACAF67D-C05B-43EA-9944-4DDA30BEAD97}" srcOrd="3" destOrd="0" presId="urn:microsoft.com/office/officeart/2005/8/layout/hierarchy1"/>
    <dgm:cxn modelId="{FBC5803D-188A-4F4C-909B-BDBFA99219FF}" type="presParOf" srcId="{2ACAF67D-C05B-43EA-9944-4DDA30BEAD97}" destId="{6EF27DD1-5AED-47E3-B0A4-2302292C796D}" srcOrd="0" destOrd="0" presId="urn:microsoft.com/office/officeart/2005/8/layout/hierarchy1"/>
    <dgm:cxn modelId="{C60B27D8-ADA1-4273-9C12-AE148DF6E4EC}" type="presParOf" srcId="{6EF27DD1-5AED-47E3-B0A4-2302292C796D}" destId="{D21C69C4-8E7B-4B08-83AE-E050819A19D1}" srcOrd="0" destOrd="0" presId="urn:microsoft.com/office/officeart/2005/8/layout/hierarchy1"/>
    <dgm:cxn modelId="{4DC1BAC8-7B5E-4926-AF3A-0A02073979D4}" type="presParOf" srcId="{6EF27DD1-5AED-47E3-B0A4-2302292C796D}" destId="{5922BB39-382E-479C-AEEA-3BE3F4669544}" srcOrd="1" destOrd="0" presId="urn:microsoft.com/office/officeart/2005/8/layout/hierarchy1"/>
    <dgm:cxn modelId="{ED50D4AB-BD4A-4DAE-8E44-5FCA3314FDF9}" type="presParOf" srcId="{2ACAF67D-C05B-43EA-9944-4DDA30BEAD97}" destId="{47196C43-5DC9-4FF4-9F5C-1BAD590B9FA5}" srcOrd="1" destOrd="0" presId="urn:microsoft.com/office/officeart/2005/8/layout/hierarchy1"/>
    <dgm:cxn modelId="{EFC8E2FE-4677-4581-AA25-1151FA92180C}" type="presParOf" srcId="{5942B07E-1268-4C56-9DD2-CDCF2FCF4A9A}" destId="{076864EF-46D7-481A-A946-4885E8CEFDCB}" srcOrd="4" destOrd="0" presId="urn:microsoft.com/office/officeart/2005/8/layout/hierarchy1"/>
    <dgm:cxn modelId="{2D4F0281-C4A8-497F-81E2-86928DF3902D}" type="presParOf" srcId="{5942B07E-1268-4C56-9DD2-CDCF2FCF4A9A}" destId="{B1F5D5F8-3573-416A-BC68-7BAA0D7BC7A0}" srcOrd="5" destOrd="0" presId="urn:microsoft.com/office/officeart/2005/8/layout/hierarchy1"/>
    <dgm:cxn modelId="{F3719FAD-37B6-4165-B2DD-C33D9A38D1C9}" type="presParOf" srcId="{B1F5D5F8-3573-416A-BC68-7BAA0D7BC7A0}" destId="{ECF47CE0-2838-45A0-BEDE-EA2654952D8A}" srcOrd="0" destOrd="0" presId="urn:microsoft.com/office/officeart/2005/8/layout/hierarchy1"/>
    <dgm:cxn modelId="{12798634-911B-465F-AD0B-5A6D182BB7F4}" type="presParOf" srcId="{ECF47CE0-2838-45A0-BEDE-EA2654952D8A}" destId="{BCB682C9-358D-414B-8EDE-3B5A6B93D00A}" srcOrd="0" destOrd="0" presId="urn:microsoft.com/office/officeart/2005/8/layout/hierarchy1"/>
    <dgm:cxn modelId="{237AAB63-B2E2-40B3-A17F-98CAB9F240C3}" type="presParOf" srcId="{ECF47CE0-2838-45A0-BEDE-EA2654952D8A}" destId="{A50ACC6C-8968-4173-AFBD-04428312EEA3}" srcOrd="1" destOrd="0" presId="urn:microsoft.com/office/officeart/2005/8/layout/hierarchy1"/>
    <dgm:cxn modelId="{9A5DF1EE-8FF3-433B-863E-B59A8BEDD677}" type="presParOf" srcId="{B1F5D5F8-3573-416A-BC68-7BAA0D7BC7A0}" destId="{AAA5CEEE-67CC-4306-BD72-1EE53EFA2B91}" srcOrd="1" destOrd="0" presId="urn:microsoft.com/office/officeart/2005/8/layout/hierarchy1"/>
    <dgm:cxn modelId="{04E3D500-0653-4122-8E8D-C47F564E7C65}" type="presParOf" srcId="{5942B07E-1268-4C56-9DD2-CDCF2FCF4A9A}" destId="{E6B682CE-8E6B-462D-BDC7-8AEF8FFC5DF1}" srcOrd="6" destOrd="0" presId="urn:microsoft.com/office/officeart/2005/8/layout/hierarchy1"/>
    <dgm:cxn modelId="{B07C2646-9246-4B3B-919A-143DE40D30CF}" type="presParOf" srcId="{5942B07E-1268-4C56-9DD2-CDCF2FCF4A9A}" destId="{52800A69-CD3F-4910-84D3-7139048300ED}" srcOrd="7" destOrd="0" presId="urn:microsoft.com/office/officeart/2005/8/layout/hierarchy1"/>
    <dgm:cxn modelId="{F2123616-0016-4C02-A942-C4C66E96A51F}" type="presParOf" srcId="{52800A69-CD3F-4910-84D3-7139048300ED}" destId="{E5CBC562-5A93-40B9-9963-955B7654655D}" srcOrd="0" destOrd="0" presId="urn:microsoft.com/office/officeart/2005/8/layout/hierarchy1"/>
    <dgm:cxn modelId="{E2123379-851F-4D05-A351-C4210CAB6423}" type="presParOf" srcId="{E5CBC562-5A93-40B9-9963-955B7654655D}" destId="{C4BE4B56-0FE2-4178-AD73-73BD5998EA2C}" srcOrd="0" destOrd="0" presId="urn:microsoft.com/office/officeart/2005/8/layout/hierarchy1"/>
    <dgm:cxn modelId="{EE9C5E38-5728-4D71-A5F5-AC46A4B258AB}" type="presParOf" srcId="{E5CBC562-5A93-40B9-9963-955B7654655D}" destId="{8F6C7FE8-4259-47F0-9D3B-3B447F9FBB67}" srcOrd="1" destOrd="0" presId="urn:microsoft.com/office/officeart/2005/8/layout/hierarchy1"/>
    <dgm:cxn modelId="{1B8A97D7-1427-46A9-B5C2-C8424FBED912}" type="presParOf" srcId="{52800A69-CD3F-4910-84D3-7139048300ED}" destId="{4724940D-B0E2-4078-90B9-19B2BCB232B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0BF9D4-20BC-4DB1-881D-4F9B6C012C9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456B9026-3197-4D9B-A339-098E48E3EC34}">
      <dgm:prSet phldrT="[Text]" custT="1"/>
      <dgm:spPr/>
      <dgm:t>
        <a:bodyPr/>
        <a:lstStyle/>
        <a:p>
          <a:r>
            <a:rPr lang="en-GB" sz="1800" dirty="0"/>
            <a:t>What makes the test statistic and critical value…</a:t>
          </a:r>
        </a:p>
      </dgm:t>
    </dgm:pt>
    <dgm:pt modelId="{DC08E60A-ADBD-4254-A1F1-123E4A5AC07C}" type="parTrans" cxnId="{24341056-77AE-4849-87A8-23D78166F14E}">
      <dgm:prSet/>
      <dgm:spPr/>
      <dgm:t>
        <a:bodyPr/>
        <a:lstStyle/>
        <a:p>
          <a:endParaRPr lang="en-GB" sz="2400"/>
        </a:p>
      </dgm:t>
    </dgm:pt>
    <dgm:pt modelId="{980699F0-992E-478A-88DB-BE0540D58FCA}" type="sibTrans" cxnId="{24341056-77AE-4849-87A8-23D78166F14E}">
      <dgm:prSet/>
      <dgm:spPr/>
      <dgm:t>
        <a:bodyPr/>
        <a:lstStyle/>
        <a:p>
          <a:endParaRPr lang="en-GB" sz="2400"/>
        </a:p>
      </dgm:t>
    </dgm:pt>
    <dgm:pt modelId="{596432A1-D6C4-427C-9AEF-D2BA2C6DEABF}">
      <dgm:prSet phldrT="[Text]" custT="1"/>
      <dgm:spPr/>
      <dgm:t>
        <a:bodyPr/>
        <a:lstStyle/>
        <a:p>
          <a:r>
            <a:rPr lang="en-GB" sz="1800" dirty="0"/>
            <a:t>Similar?</a:t>
          </a:r>
          <a:endParaRPr lang="en-GB" sz="1800" b="0" dirty="0">
            <a:solidFill>
              <a:schemeClr val="tx1"/>
            </a:solidFill>
          </a:endParaRPr>
        </a:p>
      </dgm:t>
    </dgm:pt>
    <dgm:pt modelId="{D4117465-1132-4D6B-9DF0-239F61EC87B8}" type="parTrans" cxnId="{2640A055-8F7C-479F-BCF9-9DA05695DEB1}">
      <dgm:prSet/>
      <dgm:spPr/>
      <dgm:t>
        <a:bodyPr/>
        <a:lstStyle/>
        <a:p>
          <a:endParaRPr lang="en-GB" sz="2400"/>
        </a:p>
      </dgm:t>
    </dgm:pt>
    <dgm:pt modelId="{9E80CBB1-BD21-491C-8F47-70FE2E171DBF}" type="sibTrans" cxnId="{2640A055-8F7C-479F-BCF9-9DA05695DEB1}">
      <dgm:prSet/>
      <dgm:spPr/>
      <dgm:t>
        <a:bodyPr/>
        <a:lstStyle/>
        <a:p>
          <a:endParaRPr lang="en-GB" sz="2400"/>
        </a:p>
      </dgm:t>
    </dgm:pt>
    <dgm:pt modelId="{537F6AAA-36D6-47BE-AF68-73F5D2F96E97}">
      <dgm:prSet phldrT="[Text]" custT="1"/>
      <dgm:spPr/>
      <dgm:t>
        <a:bodyPr/>
        <a:lstStyle/>
        <a:p>
          <a:r>
            <a:rPr lang="en-GB" sz="1800" dirty="0">
              <a:solidFill>
                <a:schemeClr val="tx1"/>
              </a:solidFill>
            </a:rPr>
            <a:t>Different?</a:t>
          </a:r>
        </a:p>
      </dgm:t>
    </dgm:pt>
    <dgm:pt modelId="{5EEE79F9-40EE-4087-A0F5-23C557AE247A}" type="parTrans" cxnId="{7A53BFED-1B8C-4713-81FA-DFA8158447EA}">
      <dgm:prSet/>
      <dgm:spPr/>
      <dgm:t>
        <a:bodyPr/>
        <a:lstStyle/>
        <a:p>
          <a:endParaRPr lang="en-GB" sz="2400"/>
        </a:p>
      </dgm:t>
    </dgm:pt>
    <dgm:pt modelId="{BDB519C7-C2A9-45EF-8662-0C5D6DDF2449}" type="sibTrans" cxnId="{7A53BFED-1B8C-4713-81FA-DFA8158447EA}">
      <dgm:prSet/>
      <dgm:spPr/>
      <dgm:t>
        <a:bodyPr/>
        <a:lstStyle/>
        <a:p>
          <a:endParaRPr lang="en-GB" sz="2400"/>
        </a:p>
      </dgm:t>
    </dgm:pt>
    <dgm:pt modelId="{1518350C-0EB1-4D06-8822-EC147FB4034E}">
      <dgm:prSet phldrT="[Text]" custT="1"/>
      <dgm:spPr/>
      <dgm:t>
        <a:bodyPr/>
        <a:lstStyle/>
        <a:p>
          <a:r>
            <a:rPr lang="en-GB" sz="2000" dirty="0"/>
            <a:t>What makes the p-value &amp; </a:t>
          </a:r>
          <a:r>
            <a:rPr lang="el-GR" sz="2000" dirty="0">
              <a:latin typeface="Calibri"/>
            </a:rPr>
            <a:t>α</a:t>
          </a:r>
          <a:r>
            <a:rPr lang="en-GB" sz="2000" dirty="0">
              <a:latin typeface="Calibri"/>
            </a:rPr>
            <a:t> …</a:t>
          </a:r>
          <a:endParaRPr lang="en-GB" sz="2000" dirty="0"/>
        </a:p>
      </dgm:t>
    </dgm:pt>
    <dgm:pt modelId="{64393426-ECB3-422E-8D89-F504E3666203}" type="parTrans" cxnId="{A24B6549-54C5-4625-8B89-7EC477F4C9F7}">
      <dgm:prSet/>
      <dgm:spPr/>
      <dgm:t>
        <a:bodyPr/>
        <a:lstStyle/>
        <a:p>
          <a:endParaRPr lang="en-GB" sz="2400"/>
        </a:p>
      </dgm:t>
    </dgm:pt>
    <dgm:pt modelId="{F0A1644D-5743-44F3-A496-2C44E67ABFBC}" type="sibTrans" cxnId="{A24B6549-54C5-4625-8B89-7EC477F4C9F7}">
      <dgm:prSet/>
      <dgm:spPr/>
      <dgm:t>
        <a:bodyPr/>
        <a:lstStyle/>
        <a:p>
          <a:endParaRPr lang="en-GB" sz="2400"/>
        </a:p>
      </dgm:t>
    </dgm:pt>
    <dgm:pt modelId="{1B787CBF-DF85-4527-AFF7-999159F79FE7}">
      <dgm:prSet phldrT="[Text]" custT="1"/>
      <dgm:spPr/>
      <dgm:t>
        <a:bodyPr/>
        <a:lstStyle/>
        <a:p>
          <a:r>
            <a:rPr lang="en-GB" sz="1800" dirty="0"/>
            <a:t>Similar? </a:t>
          </a:r>
          <a:r>
            <a:rPr lang="en-GB" sz="1800" dirty="0">
              <a:solidFill>
                <a:schemeClr val="bg1"/>
              </a:solidFill>
            </a:rPr>
            <a:t>Both measure area under the curve</a:t>
          </a:r>
        </a:p>
      </dgm:t>
    </dgm:pt>
    <dgm:pt modelId="{F40D99A3-C25F-4563-8D78-F5E161FF4D0B}" type="parTrans" cxnId="{94FD6BF4-4A91-40DD-BC5A-2F0BFED4FB24}">
      <dgm:prSet/>
      <dgm:spPr/>
      <dgm:t>
        <a:bodyPr/>
        <a:lstStyle/>
        <a:p>
          <a:endParaRPr lang="en-GB" sz="2400"/>
        </a:p>
      </dgm:t>
    </dgm:pt>
    <dgm:pt modelId="{56C33052-2132-4A05-A0C2-86117016EFA1}" type="sibTrans" cxnId="{94FD6BF4-4A91-40DD-BC5A-2F0BFED4FB24}">
      <dgm:prSet/>
      <dgm:spPr/>
      <dgm:t>
        <a:bodyPr/>
        <a:lstStyle/>
        <a:p>
          <a:endParaRPr lang="en-GB" sz="2400"/>
        </a:p>
      </dgm:t>
    </dgm:pt>
    <dgm:pt modelId="{350C9CB1-8B27-4360-8800-2F0B9E6A7DC7}">
      <dgm:prSet phldrT="[Text]" custT="1"/>
      <dgm:spPr/>
      <dgm:t>
        <a:bodyPr/>
        <a:lstStyle/>
        <a:p>
          <a:r>
            <a:rPr lang="en-GB" sz="1800" dirty="0"/>
            <a:t>Different? </a:t>
          </a:r>
          <a:r>
            <a:rPr lang="en-GB" sz="1800" dirty="0">
              <a:solidFill>
                <a:schemeClr val="bg1"/>
              </a:solidFill>
            </a:rPr>
            <a:t>One measure area</a:t>
          </a:r>
          <a:r>
            <a:rPr lang="en-GB" sz="1800" baseline="0" dirty="0">
              <a:solidFill>
                <a:schemeClr val="bg1"/>
              </a:solidFill>
            </a:rPr>
            <a:t> from test statistic (p-value) and the other measures the area from the critical value (</a:t>
          </a:r>
          <a:r>
            <a:rPr lang="el-GR" sz="1800" baseline="0" dirty="0">
              <a:solidFill>
                <a:schemeClr val="bg1"/>
              </a:solidFill>
            </a:rPr>
            <a:t>α</a:t>
          </a:r>
          <a:r>
            <a:rPr lang="en-GB" sz="1800" baseline="0" dirty="0">
              <a:solidFill>
                <a:schemeClr val="bg1"/>
              </a:solidFill>
            </a:rPr>
            <a:t>)</a:t>
          </a:r>
          <a:endParaRPr lang="en-GB" sz="1800" dirty="0">
            <a:solidFill>
              <a:schemeClr val="bg1"/>
            </a:solidFill>
          </a:endParaRPr>
        </a:p>
      </dgm:t>
    </dgm:pt>
    <dgm:pt modelId="{F089E5C6-4919-451E-B5B2-AD46E645738B}" type="parTrans" cxnId="{EA4FAD51-CB97-42AC-A0BC-0CA06E19E5E7}">
      <dgm:prSet/>
      <dgm:spPr/>
      <dgm:t>
        <a:bodyPr/>
        <a:lstStyle/>
        <a:p>
          <a:endParaRPr lang="en-GB" sz="2400"/>
        </a:p>
      </dgm:t>
    </dgm:pt>
    <dgm:pt modelId="{45466249-2F2B-489D-B00B-9DF5631AED34}" type="sibTrans" cxnId="{EA4FAD51-CB97-42AC-A0BC-0CA06E19E5E7}">
      <dgm:prSet/>
      <dgm:spPr/>
      <dgm:t>
        <a:bodyPr/>
        <a:lstStyle/>
        <a:p>
          <a:endParaRPr lang="en-GB" sz="2400"/>
        </a:p>
      </dgm:t>
    </dgm:pt>
    <dgm:pt modelId="{5053AD02-F783-4444-AFC8-8350903500C6}">
      <dgm:prSet phldrT="[Text]" custT="1"/>
      <dgm:spPr/>
      <dgm:t>
        <a:bodyPr/>
        <a:lstStyle/>
        <a:p>
          <a:r>
            <a:rPr lang="en-GB" sz="1800" b="0" dirty="0">
              <a:solidFill>
                <a:schemeClr val="bg1"/>
              </a:solidFill>
            </a:rPr>
            <a:t>Both fall on a distribution</a:t>
          </a:r>
        </a:p>
      </dgm:t>
    </dgm:pt>
    <dgm:pt modelId="{3BBA34A3-4732-4201-9A61-2A48851F98CB}" type="parTrans" cxnId="{3AA45838-2FCD-47FF-ACD0-6C526FC8EB54}">
      <dgm:prSet/>
      <dgm:spPr/>
      <dgm:t>
        <a:bodyPr/>
        <a:lstStyle/>
        <a:p>
          <a:endParaRPr lang="en-US"/>
        </a:p>
      </dgm:t>
    </dgm:pt>
    <dgm:pt modelId="{9A6F9636-D268-4856-BBBE-04560D8C2A6C}" type="sibTrans" cxnId="{3AA45838-2FCD-47FF-ACD0-6C526FC8EB54}">
      <dgm:prSet/>
      <dgm:spPr/>
      <dgm:t>
        <a:bodyPr/>
        <a:lstStyle/>
        <a:p>
          <a:endParaRPr lang="en-US"/>
        </a:p>
      </dgm:t>
    </dgm:pt>
    <dgm:pt modelId="{F000688F-84E2-4F8B-A4F0-700F76364C83}">
      <dgm:prSet phldrT="[Text]" custT="1"/>
      <dgm:spPr/>
      <dgm:t>
        <a:bodyPr/>
        <a:lstStyle/>
        <a:p>
          <a:r>
            <a:rPr lang="en-GB" sz="1800" dirty="0">
              <a:solidFill>
                <a:schemeClr val="bg1"/>
              </a:solidFill>
            </a:rPr>
            <a:t>One comes from data</a:t>
          </a:r>
          <a:r>
            <a:rPr lang="en-GB" sz="1800" baseline="0" dirty="0">
              <a:solidFill>
                <a:schemeClr val="bg1"/>
              </a:solidFill>
            </a:rPr>
            <a:t>, the other from the distribution of the statistic</a:t>
          </a:r>
          <a:endParaRPr lang="en-GB" sz="1800" dirty="0">
            <a:solidFill>
              <a:schemeClr val="bg1"/>
            </a:solidFill>
          </a:endParaRPr>
        </a:p>
      </dgm:t>
    </dgm:pt>
    <dgm:pt modelId="{E8E8E1CD-69BF-4D21-A551-F27B7200237F}" type="parTrans" cxnId="{417C9652-374B-4C27-B861-251E01DF611C}">
      <dgm:prSet/>
      <dgm:spPr/>
      <dgm:t>
        <a:bodyPr/>
        <a:lstStyle/>
        <a:p>
          <a:endParaRPr lang="en-US"/>
        </a:p>
      </dgm:t>
    </dgm:pt>
    <dgm:pt modelId="{FE98F9CA-C7FD-41C2-9B41-0329A4E3812E}" type="sibTrans" cxnId="{417C9652-374B-4C27-B861-251E01DF611C}">
      <dgm:prSet/>
      <dgm:spPr/>
      <dgm:t>
        <a:bodyPr/>
        <a:lstStyle/>
        <a:p>
          <a:endParaRPr lang="en-US"/>
        </a:p>
      </dgm:t>
    </dgm:pt>
    <dgm:pt modelId="{7D562482-86DD-47C6-81C6-05FC55A11D5E}">
      <dgm:prSet/>
      <dgm:spPr/>
      <dgm:t>
        <a:bodyPr/>
        <a:lstStyle/>
        <a:p>
          <a:endParaRPr lang="en-GB" dirty="0"/>
        </a:p>
      </dgm:t>
    </dgm:pt>
    <dgm:pt modelId="{D1243DC1-6BE8-4953-83DD-43AE5BB57D57}" type="parTrans" cxnId="{604B6FE5-8B07-4F90-A403-8047AE767E78}">
      <dgm:prSet/>
      <dgm:spPr/>
      <dgm:t>
        <a:bodyPr/>
        <a:lstStyle/>
        <a:p>
          <a:endParaRPr lang="en-US"/>
        </a:p>
      </dgm:t>
    </dgm:pt>
    <dgm:pt modelId="{16A21CFF-A0D6-4F7D-A13B-52F04761449A}" type="sibTrans" cxnId="{604B6FE5-8B07-4F90-A403-8047AE767E78}">
      <dgm:prSet/>
      <dgm:spPr/>
      <dgm:t>
        <a:bodyPr/>
        <a:lstStyle/>
        <a:p>
          <a:endParaRPr lang="en-US"/>
        </a:p>
      </dgm:t>
    </dgm:pt>
    <dgm:pt modelId="{725FEA5E-9DEB-4ABF-B8C5-ABE075ECABBE}" type="pres">
      <dgm:prSet presAssocID="{A60BF9D4-20BC-4DB1-881D-4F9B6C012C92}" presName="linear" presStyleCnt="0">
        <dgm:presLayoutVars>
          <dgm:dir/>
          <dgm:animLvl val="lvl"/>
          <dgm:resizeHandles val="exact"/>
        </dgm:presLayoutVars>
      </dgm:prSet>
      <dgm:spPr/>
    </dgm:pt>
    <dgm:pt modelId="{8C74B622-2D46-4C11-BEAE-A3B569DBD59B}" type="pres">
      <dgm:prSet presAssocID="{456B9026-3197-4D9B-A339-098E48E3EC34}" presName="parentLin" presStyleCnt="0"/>
      <dgm:spPr/>
    </dgm:pt>
    <dgm:pt modelId="{A68E32AA-984D-4527-BBB6-7145FDB3F346}" type="pres">
      <dgm:prSet presAssocID="{456B9026-3197-4D9B-A339-098E48E3EC34}" presName="parentLeftMargin" presStyleLbl="node1" presStyleIdx="0" presStyleCnt="2"/>
      <dgm:spPr/>
    </dgm:pt>
    <dgm:pt modelId="{6D0BFDB3-A7D9-4516-8BFE-A064DEF5F643}" type="pres">
      <dgm:prSet presAssocID="{456B9026-3197-4D9B-A339-098E48E3EC34}" presName="parentText" presStyleLbl="node1" presStyleIdx="0" presStyleCnt="2">
        <dgm:presLayoutVars>
          <dgm:chMax val="0"/>
          <dgm:bulletEnabled val="1"/>
        </dgm:presLayoutVars>
      </dgm:prSet>
      <dgm:spPr/>
    </dgm:pt>
    <dgm:pt modelId="{B1021D5A-1BD0-4C11-8B59-0CD0F358FBAD}" type="pres">
      <dgm:prSet presAssocID="{456B9026-3197-4D9B-A339-098E48E3EC34}" presName="negativeSpace" presStyleCnt="0"/>
      <dgm:spPr/>
    </dgm:pt>
    <dgm:pt modelId="{25F715B6-EBC7-4FA9-BEAF-2920A1BC6B02}" type="pres">
      <dgm:prSet presAssocID="{456B9026-3197-4D9B-A339-098E48E3EC34}" presName="childText" presStyleLbl="conFgAcc1" presStyleIdx="0" presStyleCnt="2">
        <dgm:presLayoutVars>
          <dgm:bulletEnabled val="1"/>
        </dgm:presLayoutVars>
      </dgm:prSet>
      <dgm:spPr/>
    </dgm:pt>
    <dgm:pt modelId="{9B9418D9-13DE-4217-9DE5-C1BA630A8583}" type="pres">
      <dgm:prSet presAssocID="{980699F0-992E-478A-88DB-BE0540D58FCA}" presName="spaceBetweenRectangles" presStyleCnt="0"/>
      <dgm:spPr/>
    </dgm:pt>
    <dgm:pt modelId="{1A60A29D-1D35-44BD-A70D-84F2DD853EEA}" type="pres">
      <dgm:prSet presAssocID="{1518350C-0EB1-4D06-8822-EC147FB4034E}" presName="parentLin" presStyleCnt="0"/>
      <dgm:spPr/>
    </dgm:pt>
    <dgm:pt modelId="{EA7FB511-384E-4DE9-9106-C0ACCC88AD11}" type="pres">
      <dgm:prSet presAssocID="{1518350C-0EB1-4D06-8822-EC147FB4034E}" presName="parentLeftMargin" presStyleLbl="node1" presStyleIdx="0" presStyleCnt="2"/>
      <dgm:spPr/>
    </dgm:pt>
    <dgm:pt modelId="{D90269B4-823D-4479-84E1-BA64901DCD4C}" type="pres">
      <dgm:prSet presAssocID="{1518350C-0EB1-4D06-8822-EC147FB4034E}" presName="parentText" presStyleLbl="node1" presStyleIdx="1" presStyleCnt="2">
        <dgm:presLayoutVars>
          <dgm:chMax val="0"/>
          <dgm:bulletEnabled val="1"/>
        </dgm:presLayoutVars>
      </dgm:prSet>
      <dgm:spPr/>
    </dgm:pt>
    <dgm:pt modelId="{72A12770-6675-45D6-B3D3-61DD13F8BD91}" type="pres">
      <dgm:prSet presAssocID="{1518350C-0EB1-4D06-8822-EC147FB4034E}" presName="negativeSpace" presStyleCnt="0"/>
      <dgm:spPr/>
    </dgm:pt>
    <dgm:pt modelId="{C04503B4-E9A4-4086-8129-649F4D640B4D}" type="pres">
      <dgm:prSet presAssocID="{1518350C-0EB1-4D06-8822-EC147FB4034E}" presName="childText" presStyleLbl="conFgAcc1" presStyleIdx="1" presStyleCnt="2" custScaleY="68899">
        <dgm:presLayoutVars>
          <dgm:bulletEnabled val="1"/>
        </dgm:presLayoutVars>
      </dgm:prSet>
      <dgm:spPr/>
    </dgm:pt>
  </dgm:ptLst>
  <dgm:cxnLst>
    <dgm:cxn modelId="{CFD8171F-FC7A-4693-A7D6-F5D81D0E62D6}" type="presOf" srcId="{F000688F-84E2-4F8B-A4F0-700F76364C83}" destId="{25F715B6-EBC7-4FA9-BEAF-2920A1BC6B02}" srcOrd="0" destOrd="3" presId="urn:microsoft.com/office/officeart/2005/8/layout/list1"/>
    <dgm:cxn modelId="{94C38D2A-A939-4248-9118-652A56B8915D}" type="presOf" srcId="{456B9026-3197-4D9B-A339-098E48E3EC34}" destId="{6D0BFDB3-A7D9-4516-8BFE-A064DEF5F643}" srcOrd="1" destOrd="0" presId="urn:microsoft.com/office/officeart/2005/8/layout/list1"/>
    <dgm:cxn modelId="{3AA45838-2FCD-47FF-ACD0-6C526FC8EB54}" srcId="{596432A1-D6C4-427C-9AEF-D2BA2C6DEABF}" destId="{5053AD02-F783-4444-AFC8-8350903500C6}" srcOrd="0" destOrd="0" parTransId="{3BBA34A3-4732-4201-9A61-2A48851F98CB}" sibTransId="{9A6F9636-D268-4856-BBBE-04560D8C2A6C}"/>
    <dgm:cxn modelId="{E3C49F65-C144-44CC-957E-01A35F00EC17}" type="presOf" srcId="{1B787CBF-DF85-4527-AFF7-999159F79FE7}" destId="{C04503B4-E9A4-4086-8129-649F4D640B4D}" srcOrd="0" destOrd="0" presId="urn:microsoft.com/office/officeart/2005/8/layout/list1"/>
    <dgm:cxn modelId="{A24B6549-54C5-4625-8B89-7EC477F4C9F7}" srcId="{A60BF9D4-20BC-4DB1-881D-4F9B6C012C92}" destId="{1518350C-0EB1-4D06-8822-EC147FB4034E}" srcOrd="1" destOrd="0" parTransId="{64393426-ECB3-422E-8D89-F504E3666203}" sibTransId="{F0A1644D-5743-44F3-A496-2C44E67ABFBC}"/>
    <dgm:cxn modelId="{EA4FAD51-CB97-42AC-A0BC-0CA06E19E5E7}" srcId="{1518350C-0EB1-4D06-8822-EC147FB4034E}" destId="{350C9CB1-8B27-4360-8800-2F0B9E6A7DC7}" srcOrd="1" destOrd="0" parTransId="{F089E5C6-4919-451E-B5B2-AD46E645738B}" sibTransId="{45466249-2F2B-489D-B00B-9DF5631AED34}"/>
    <dgm:cxn modelId="{417C9652-374B-4C27-B861-251E01DF611C}" srcId="{537F6AAA-36D6-47BE-AF68-73F5D2F96E97}" destId="{F000688F-84E2-4F8B-A4F0-700F76364C83}" srcOrd="0" destOrd="0" parTransId="{E8E8E1CD-69BF-4D21-A551-F27B7200237F}" sibTransId="{FE98F9CA-C7FD-41C2-9B41-0329A4E3812E}"/>
    <dgm:cxn modelId="{E11AD452-7F80-48BA-8F08-4412E75F253A}" type="presOf" srcId="{1518350C-0EB1-4D06-8822-EC147FB4034E}" destId="{D90269B4-823D-4479-84E1-BA64901DCD4C}" srcOrd="1" destOrd="0" presId="urn:microsoft.com/office/officeart/2005/8/layout/list1"/>
    <dgm:cxn modelId="{2640A055-8F7C-479F-BCF9-9DA05695DEB1}" srcId="{456B9026-3197-4D9B-A339-098E48E3EC34}" destId="{596432A1-D6C4-427C-9AEF-D2BA2C6DEABF}" srcOrd="0" destOrd="0" parTransId="{D4117465-1132-4D6B-9DF0-239F61EC87B8}" sibTransId="{9E80CBB1-BD21-491C-8F47-70FE2E171DBF}"/>
    <dgm:cxn modelId="{24341056-77AE-4849-87A8-23D78166F14E}" srcId="{A60BF9D4-20BC-4DB1-881D-4F9B6C012C92}" destId="{456B9026-3197-4D9B-A339-098E48E3EC34}" srcOrd="0" destOrd="0" parTransId="{DC08E60A-ADBD-4254-A1F1-123E4A5AC07C}" sibTransId="{980699F0-992E-478A-88DB-BE0540D58FCA}"/>
    <dgm:cxn modelId="{A37DE658-29AC-48D5-938B-ACA09C724750}" type="presOf" srcId="{537F6AAA-36D6-47BE-AF68-73F5D2F96E97}" destId="{25F715B6-EBC7-4FA9-BEAF-2920A1BC6B02}" srcOrd="0" destOrd="2" presId="urn:microsoft.com/office/officeart/2005/8/layout/list1"/>
    <dgm:cxn modelId="{3D365595-4041-4A89-993E-0E26E7A468C0}" type="presOf" srcId="{456B9026-3197-4D9B-A339-098E48E3EC34}" destId="{A68E32AA-984D-4527-BBB6-7145FDB3F346}" srcOrd="0" destOrd="0" presId="urn:microsoft.com/office/officeart/2005/8/layout/list1"/>
    <dgm:cxn modelId="{D19747A8-5D9A-4CAE-BFC2-82F6CC169B72}" type="presOf" srcId="{596432A1-D6C4-427C-9AEF-D2BA2C6DEABF}" destId="{25F715B6-EBC7-4FA9-BEAF-2920A1BC6B02}" srcOrd="0" destOrd="0" presId="urn:microsoft.com/office/officeart/2005/8/layout/list1"/>
    <dgm:cxn modelId="{C2B94AA9-4386-4CFB-82A8-99C8B6A45529}" type="presOf" srcId="{7D562482-86DD-47C6-81C6-05FC55A11D5E}" destId="{C04503B4-E9A4-4086-8129-649F4D640B4D}" srcOrd="0" destOrd="2" presId="urn:microsoft.com/office/officeart/2005/8/layout/list1"/>
    <dgm:cxn modelId="{39E5F3B1-F0CC-4661-9CC8-B2888369DFCA}" type="presOf" srcId="{350C9CB1-8B27-4360-8800-2F0B9E6A7DC7}" destId="{C04503B4-E9A4-4086-8129-649F4D640B4D}" srcOrd="0" destOrd="1" presId="urn:microsoft.com/office/officeart/2005/8/layout/list1"/>
    <dgm:cxn modelId="{35FBBBCC-59AD-41E5-A039-7DE4D2887CE0}" type="presOf" srcId="{5053AD02-F783-4444-AFC8-8350903500C6}" destId="{25F715B6-EBC7-4FA9-BEAF-2920A1BC6B02}" srcOrd="0" destOrd="1" presId="urn:microsoft.com/office/officeart/2005/8/layout/list1"/>
    <dgm:cxn modelId="{604B6FE5-8B07-4F90-A403-8047AE767E78}" srcId="{1518350C-0EB1-4D06-8822-EC147FB4034E}" destId="{7D562482-86DD-47C6-81C6-05FC55A11D5E}" srcOrd="2" destOrd="0" parTransId="{D1243DC1-6BE8-4953-83DD-43AE5BB57D57}" sibTransId="{16A21CFF-A0D6-4F7D-A13B-52F04761449A}"/>
    <dgm:cxn modelId="{3A7280E8-A1DC-4011-A767-A1E37D6469D6}" type="presOf" srcId="{1518350C-0EB1-4D06-8822-EC147FB4034E}" destId="{EA7FB511-384E-4DE9-9106-C0ACCC88AD11}" srcOrd="0" destOrd="0" presId="urn:microsoft.com/office/officeart/2005/8/layout/list1"/>
    <dgm:cxn modelId="{7A53BFED-1B8C-4713-81FA-DFA8158447EA}" srcId="{456B9026-3197-4D9B-A339-098E48E3EC34}" destId="{537F6AAA-36D6-47BE-AF68-73F5D2F96E97}" srcOrd="1" destOrd="0" parTransId="{5EEE79F9-40EE-4087-A0F5-23C557AE247A}" sibTransId="{BDB519C7-C2A9-45EF-8662-0C5D6DDF2449}"/>
    <dgm:cxn modelId="{94FD6BF4-4A91-40DD-BC5A-2F0BFED4FB24}" srcId="{1518350C-0EB1-4D06-8822-EC147FB4034E}" destId="{1B787CBF-DF85-4527-AFF7-999159F79FE7}" srcOrd="0" destOrd="0" parTransId="{F40D99A3-C25F-4563-8D78-F5E161FF4D0B}" sibTransId="{56C33052-2132-4A05-A0C2-86117016EFA1}"/>
    <dgm:cxn modelId="{601462FD-B34E-426A-9D76-B292F4314929}" type="presOf" srcId="{A60BF9D4-20BC-4DB1-881D-4F9B6C012C92}" destId="{725FEA5E-9DEB-4ABF-B8C5-ABE075ECABBE}" srcOrd="0" destOrd="0" presId="urn:microsoft.com/office/officeart/2005/8/layout/list1"/>
    <dgm:cxn modelId="{E9DC1997-A294-4B3C-99F4-026CAC976C46}" type="presParOf" srcId="{725FEA5E-9DEB-4ABF-B8C5-ABE075ECABBE}" destId="{8C74B622-2D46-4C11-BEAE-A3B569DBD59B}" srcOrd="0" destOrd="0" presId="urn:microsoft.com/office/officeart/2005/8/layout/list1"/>
    <dgm:cxn modelId="{696E1301-90CE-4D6B-B95E-2E671151AD25}" type="presParOf" srcId="{8C74B622-2D46-4C11-BEAE-A3B569DBD59B}" destId="{A68E32AA-984D-4527-BBB6-7145FDB3F346}" srcOrd="0" destOrd="0" presId="urn:microsoft.com/office/officeart/2005/8/layout/list1"/>
    <dgm:cxn modelId="{F6F09040-CABD-4DF9-8A3D-D0987357F0DE}" type="presParOf" srcId="{8C74B622-2D46-4C11-BEAE-A3B569DBD59B}" destId="{6D0BFDB3-A7D9-4516-8BFE-A064DEF5F643}" srcOrd="1" destOrd="0" presId="urn:microsoft.com/office/officeart/2005/8/layout/list1"/>
    <dgm:cxn modelId="{15DFF1B0-619A-4444-A67B-DF8F7A9C98EF}" type="presParOf" srcId="{725FEA5E-9DEB-4ABF-B8C5-ABE075ECABBE}" destId="{B1021D5A-1BD0-4C11-8B59-0CD0F358FBAD}" srcOrd="1" destOrd="0" presId="urn:microsoft.com/office/officeart/2005/8/layout/list1"/>
    <dgm:cxn modelId="{23D5921D-D0A7-475C-B2B3-F5C19AAA78D8}" type="presParOf" srcId="{725FEA5E-9DEB-4ABF-B8C5-ABE075ECABBE}" destId="{25F715B6-EBC7-4FA9-BEAF-2920A1BC6B02}" srcOrd="2" destOrd="0" presId="urn:microsoft.com/office/officeart/2005/8/layout/list1"/>
    <dgm:cxn modelId="{F6B2FDED-8FBC-4AE8-A214-74CDCEA396C3}" type="presParOf" srcId="{725FEA5E-9DEB-4ABF-B8C5-ABE075ECABBE}" destId="{9B9418D9-13DE-4217-9DE5-C1BA630A8583}" srcOrd="3" destOrd="0" presId="urn:microsoft.com/office/officeart/2005/8/layout/list1"/>
    <dgm:cxn modelId="{3F594362-9312-49AA-A1FD-8FF2DA0284A1}" type="presParOf" srcId="{725FEA5E-9DEB-4ABF-B8C5-ABE075ECABBE}" destId="{1A60A29D-1D35-44BD-A70D-84F2DD853EEA}" srcOrd="4" destOrd="0" presId="urn:microsoft.com/office/officeart/2005/8/layout/list1"/>
    <dgm:cxn modelId="{8497FC34-D37E-496F-83A7-8816AE66840F}" type="presParOf" srcId="{1A60A29D-1D35-44BD-A70D-84F2DD853EEA}" destId="{EA7FB511-384E-4DE9-9106-C0ACCC88AD11}" srcOrd="0" destOrd="0" presId="urn:microsoft.com/office/officeart/2005/8/layout/list1"/>
    <dgm:cxn modelId="{2D9356A9-C872-4092-BEF5-8646E71580C3}" type="presParOf" srcId="{1A60A29D-1D35-44BD-A70D-84F2DD853EEA}" destId="{D90269B4-823D-4479-84E1-BA64901DCD4C}" srcOrd="1" destOrd="0" presId="urn:microsoft.com/office/officeart/2005/8/layout/list1"/>
    <dgm:cxn modelId="{5A8E717A-7254-4436-A3D3-50327775B498}" type="presParOf" srcId="{725FEA5E-9DEB-4ABF-B8C5-ABE075ECABBE}" destId="{72A12770-6675-45D6-B3D3-61DD13F8BD91}" srcOrd="5" destOrd="0" presId="urn:microsoft.com/office/officeart/2005/8/layout/list1"/>
    <dgm:cxn modelId="{0A23DFC3-99A0-4391-83BD-702541A1BC50}" type="presParOf" srcId="{725FEA5E-9DEB-4ABF-B8C5-ABE075ECABBE}" destId="{C04503B4-E9A4-4086-8129-649F4D640B4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CBF700F-0EBC-4D72-A33B-EB84B46444B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GB"/>
        </a:p>
      </dgm:t>
    </dgm:pt>
    <dgm:pt modelId="{325AD589-D1FA-4B8D-88D6-B9FDFA2F65DB}">
      <dgm:prSet phldrT="[Text]"/>
      <dgm:spPr/>
      <dgm:t>
        <a:bodyPr/>
        <a:lstStyle/>
        <a:p>
          <a:r>
            <a:rPr lang="en-GB" dirty="0"/>
            <a:t>Hypothesis Tests</a:t>
          </a:r>
        </a:p>
      </dgm:t>
    </dgm:pt>
    <dgm:pt modelId="{B6CE060B-2E29-4802-A290-F4F48ACEA4AB}" type="parTrans" cxnId="{4585A35E-B2C1-4350-A667-50D42E83C9BC}">
      <dgm:prSet/>
      <dgm:spPr/>
      <dgm:t>
        <a:bodyPr/>
        <a:lstStyle/>
        <a:p>
          <a:endParaRPr lang="en-GB"/>
        </a:p>
      </dgm:t>
    </dgm:pt>
    <dgm:pt modelId="{4F68FBB5-5770-46EC-994E-B03462AC3D44}" type="sibTrans" cxnId="{4585A35E-B2C1-4350-A667-50D42E83C9BC}">
      <dgm:prSet/>
      <dgm:spPr/>
      <dgm:t>
        <a:bodyPr/>
        <a:lstStyle/>
        <a:p>
          <a:endParaRPr lang="en-GB"/>
        </a:p>
      </dgm:t>
    </dgm:pt>
    <dgm:pt modelId="{CEFBD3FE-65C3-48AD-9EEF-149D208FEC82}">
      <dgm:prSet phldrT="[Text]"/>
      <dgm:spPr/>
      <dgm:t>
        <a:bodyPr/>
        <a:lstStyle/>
        <a:p>
          <a:r>
            <a:rPr lang="en-GB" dirty="0"/>
            <a:t>Tests of Association</a:t>
          </a:r>
        </a:p>
      </dgm:t>
    </dgm:pt>
    <dgm:pt modelId="{D7AD17B5-D9E3-468F-83FC-4C21C22672A1}" type="parTrans" cxnId="{2DA79AE7-A75E-4FA0-8926-4D5CEADF139C}">
      <dgm:prSet/>
      <dgm:spPr/>
      <dgm:t>
        <a:bodyPr/>
        <a:lstStyle/>
        <a:p>
          <a:endParaRPr lang="en-GB"/>
        </a:p>
      </dgm:t>
    </dgm:pt>
    <dgm:pt modelId="{09B08073-ABDB-4F54-95AA-12CF74DDAC81}" type="sibTrans" cxnId="{2DA79AE7-A75E-4FA0-8926-4D5CEADF139C}">
      <dgm:prSet/>
      <dgm:spPr/>
      <dgm:t>
        <a:bodyPr/>
        <a:lstStyle/>
        <a:p>
          <a:endParaRPr lang="en-GB"/>
        </a:p>
      </dgm:t>
    </dgm:pt>
    <dgm:pt modelId="{20871594-EA1A-4AEF-8FD2-90E3F993F2FC}">
      <dgm:prSet phldrT="[Text]"/>
      <dgm:spPr/>
      <dgm:t>
        <a:bodyPr/>
        <a:lstStyle/>
        <a:p>
          <a:r>
            <a:rPr lang="en-GB" dirty="0"/>
            <a:t>Tests of Differences</a:t>
          </a:r>
        </a:p>
      </dgm:t>
    </dgm:pt>
    <dgm:pt modelId="{481F778E-6804-4787-82BA-8E72E7756C8F}" type="parTrans" cxnId="{BD8F82F1-3AEA-4BD8-94A2-C2AFD9F9BD6D}">
      <dgm:prSet/>
      <dgm:spPr/>
      <dgm:t>
        <a:bodyPr/>
        <a:lstStyle/>
        <a:p>
          <a:endParaRPr lang="en-GB"/>
        </a:p>
      </dgm:t>
    </dgm:pt>
    <dgm:pt modelId="{13E7749B-DCA8-416A-B2C4-526A0E102686}" type="sibTrans" cxnId="{BD8F82F1-3AEA-4BD8-94A2-C2AFD9F9BD6D}">
      <dgm:prSet/>
      <dgm:spPr/>
      <dgm:t>
        <a:bodyPr/>
        <a:lstStyle/>
        <a:p>
          <a:endParaRPr lang="en-GB"/>
        </a:p>
      </dgm:t>
    </dgm:pt>
    <dgm:pt modelId="{36CEDD2D-6C3C-4ADE-A74C-4C2DFFEF8BCB}">
      <dgm:prSet phldrT="[Text]"/>
      <dgm:spPr/>
      <dgm:t>
        <a:bodyPr/>
        <a:lstStyle/>
        <a:p>
          <a:r>
            <a:rPr lang="en-GB" dirty="0"/>
            <a:t>Single Mean</a:t>
          </a:r>
        </a:p>
      </dgm:t>
    </dgm:pt>
    <dgm:pt modelId="{A924F721-4E49-44B3-86BD-95C3110C5B10}" type="parTrans" cxnId="{6548E964-3C22-4E75-8C5C-55762712D92E}">
      <dgm:prSet/>
      <dgm:spPr/>
      <dgm:t>
        <a:bodyPr/>
        <a:lstStyle/>
        <a:p>
          <a:endParaRPr lang="en-GB"/>
        </a:p>
      </dgm:t>
    </dgm:pt>
    <dgm:pt modelId="{74FC4DE6-87B3-45C8-8B22-79AE5F49D470}" type="sibTrans" cxnId="{6548E964-3C22-4E75-8C5C-55762712D92E}">
      <dgm:prSet/>
      <dgm:spPr/>
      <dgm:t>
        <a:bodyPr/>
        <a:lstStyle/>
        <a:p>
          <a:endParaRPr lang="en-GB"/>
        </a:p>
      </dgm:t>
    </dgm:pt>
    <dgm:pt modelId="{F9D99F28-B7F8-411A-B89D-97E69B56FF22}">
      <dgm:prSet phldrT="[Text]"/>
      <dgm:spPr/>
      <dgm:t>
        <a:bodyPr/>
        <a:lstStyle/>
        <a:p>
          <a:r>
            <a:rPr lang="en-GB" dirty="0"/>
            <a:t>2 Means with dependent samples</a:t>
          </a:r>
        </a:p>
      </dgm:t>
    </dgm:pt>
    <dgm:pt modelId="{3B39E830-E061-48BE-8B7F-59C052C45273}" type="parTrans" cxnId="{C96FE5DB-21D5-4C3F-BF84-3A70B2CD122D}">
      <dgm:prSet/>
      <dgm:spPr/>
      <dgm:t>
        <a:bodyPr/>
        <a:lstStyle/>
        <a:p>
          <a:endParaRPr lang="en-GB"/>
        </a:p>
      </dgm:t>
    </dgm:pt>
    <dgm:pt modelId="{9B02068D-EA66-42AF-9F0F-A35AAAD004E6}" type="sibTrans" cxnId="{C96FE5DB-21D5-4C3F-BF84-3A70B2CD122D}">
      <dgm:prSet/>
      <dgm:spPr/>
      <dgm:t>
        <a:bodyPr/>
        <a:lstStyle/>
        <a:p>
          <a:endParaRPr lang="en-GB"/>
        </a:p>
      </dgm:t>
    </dgm:pt>
    <dgm:pt modelId="{F4C09964-42B4-4AD5-A3ED-32FE600E603F}">
      <dgm:prSet phldrT="[Text]"/>
      <dgm:spPr/>
      <dgm:t>
        <a:bodyPr/>
        <a:lstStyle/>
        <a:p>
          <a:r>
            <a:rPr lang="en-GB" dirty="0"/>
            <a:t>2 Means with independent samples</a:t>
          </a:r>
        </a:p>
      </dgm:t>
    </dgm:pt>
    <dgm:pt modelId="{367C8D13-BF9E-43C0-8FAE-B6DBF14C2175}" type="parTrans" cxnId="{0212B98B-9733-4DA2-898D-7B8F982527E2}">
      <dgm:prSet/>
      <dgm:spPr/>
      <dgm:t>
        <a:bodyPr/>
        <a:lstStyle/>
        <a:p>
          <a:endParaRPr lang="en-GB"/>
        </a:p>
      </dgm:t>
    </dgm:pt>
    <dgm:pt modelId="{18F8FEF8-087F-4EBB-8249-DA5970C6E245}" type="sibTrans" cxnId="{0212B98B-9733-4DA2-898D-7B8F982527E2}">
      <dgm:prSet/>
      <dgm:spPr/>
      <dgm:t>
        <a:bodyPr/>
        <a:lstStyle/>
        <a:p>
          <a:endParaRPr lang="en-GB"/>
        </a:p>
      </dgm:t>
    </dgm:pt>
    <dgm:pt modelId="{16EE494B-14FF-4130-BC1B-C3076547E716}">
      <dgm:prSet phldrT="[Text]"/>
      <dgm:spPr>
        <a:solidFill>
          <a:schemeClr val="accent4">
            <a:alpha val="90000"/>
          </a:schemeClr>
        </a:solidFill>
      </dgm:spPr>
      <dgm:t>
        <a:bodyPr/>
        <a:lstStyle/>
        <a:p>
          <a:r>
            <a:rPr lang="en-GB" dirty="0">
              <a:solidFill>
                <a:schemeClr val="bg1"/>
              </a:solidFill>
            </a:rPr>
            <a:t>More than 2 means</a:t>
          </a:r>
        </a:p>
      </dgm:t>
    </dgm:pt>
    <dgm:pt modelId="{855C1469-0B7E-4444-BB4A-0B045FB4ABB5}" type="parTrans" cxnId="{B116B292-76F2-4FCF-856D-A3E99F16A752}">
      <dgm:prSet/>
      <dgm:spPr/>
      <dgm:t>
        <a:bodyPr/>
        <a:lstStyle/>
        <a:p>
          <a:endParaRPr lang="en-GB"/>
        </a:p>
      </dgm:t>
    </dgm:pt>
    <dgm:pt modelId="{81A1E9C7-4E64-47F0-AB27-D745FC9993A0}" type="sibTrans" cxnId="{B116B292-76F2-4FCF-856D-A3E99F16A752}">
      <dgm:prSet/>
      <dgm:spPr/>
      <dgm:t>
        <a:bodyPr/>
        <a:lstStyle/>
        <a:p>
          <a:endParaRPr lang="en-GB"/>
        </a:p>
      </dgm:t>
    </dgm:pt>
    <dgm:pt modelId="{1877904E-387E-4710-85A2-A94AEAACB31A}">
      <dgm:prSet phldrT="[Text]"/>
      <dgm:spPr/>
      <dgm:t>
        <a:bodyPr/>
        <a:lstStyle/>
        <a:p>
          <a:r>
            <a:rPr lang="en-GB" dirty="0"/>
            <a:t>Chi-Square</a:t>
          </a:r>
        </a:p>
      </dgm:t>
    </dgm:pt>
    <dgm:pt modelId="{0C5E66FE-43CF-4EBF-AFA0-AE8DF2BB1122}" type="parTrans" cxnId="{7C987BDF-8D98-450D-9846-070ADBC029D0}">
      <dgm:prSet/>
      <dgm:spPr/>
      <dgm:t>
        <a:bodyPr/>
        <a:lstStyle/>
        <a:p>
          <a:endParaRPr lang="en-GB"/>
        </a:p>
      </dgm:t>
    </dgm:pt>
    <dgm:pt modelId="{6FDCF1CB-5B45-463D-9CCA-28B6ADDCAD65}" type="sibTrans" cxnId="{7C987BDF-8D98-450D-9846-070ADBC029D0}">
      <dgm:prSet/>
      <dgm:spPr/>
      <dgm:t>
        <a:bodyPr/>
        <a:lstStyle/>
        <a:p>
          <a:endParaRPr lang="en-GB"/>
        </a:p>
      </dgm:t>
    </dgm:pt>
    <dgm:pt modelId="{97EB4244-4622-442D-AEB7-71B431E5684E}" type="pres">
      <dgm:prSet presAssocID="{5CBF700F-0EBC-4D72-A33B-EB84B46444B7}" presName="hierChild1" presStyleCnt="0">
        <dgm:presLayoutVars>
          <dgm:chPref val="1"/>
          <dgm:dir/>
          <dgm:animOne val="branch"/>
          <dgm:animLvl val="lvl"/>
          <dgm:resizeHandles/>
        </dgm:presLayoutVars>
      </dgm:prSet>
      <dgm:spPr/>
    </dgm:pt>
    <dgm:pt modelId="{914DFE26-D7F9-4008-912D-4E7E755C647A}" type="pres">
      <dgm:prSet presAssocID="{325AD589-D1FA-4B8D-88D6-B9FDFA2F65DB}" presName="hierRoot1" presStyleCnt="0"/>
      <dgm:spPr/>
    </dgm:pt>
    <dgm:pt modelId="{E5B93E9C-C415-4138-A208-94919C8BF58B}" type="pres">
      <dgm:prSet presAssocID="{325AD589-D1FA-4B8D-88D6-B9FDFA2F65DB}" presName="composite" presStyleCnt="0"/>
      <dgm:spPr/>
    </dgm:pt>
    <dgm:pt modelId="{309A968F-2661-4BAC-8FF7-E275FDF2730C}" type="pres">
      <dgm:prSet presAssocID="{325AD589-D1FA-4B8D-88D6-B9FDFA2F65DB}" presName="background" presStyleLbl="node0" presStyleIdx="0" presStyleCnt="1"/>
      <dgm:spPr/>
    </dgm:pt>
    <dgm:pt modelId="{20ECBDCC-E882-48A8-B088-7744371BE127}" type="pres">
      <dgm:prSet presAssocID="{325AD589-D1FA-4B8D-88D6-B9FDFA2F65DB}" presName="text" presStyleLbl="fgAcc0" presStyleIdx="0" presStyleCnt="1">
        <dgm:presLayoutVars>
          <dgm:chPref val="3"/>
        </dgm:presLayoutVars>
      </dgm:prSet>
      <dgm:spPr/>
    </dgm:pt>
    <dgm:pt modelId="{2D9E7464-57C4-46ED-A8BA-5CCA2C5DB078}" type="pres">
      <dgm:prSet presAssocID="{325AD589-D1FA-4B8D-88D6-B9FDFA2F65DB}" presName="hierChild2" presStyleCnt="0"/>
      <dgm:spPr/>
    </dgm:pt>
    <dgm:pt modelId="{D4912B38-3EC4-4E4D-B48F-79AD5103498A}" type="pres">
      <dgm:prSet presAssocID="{D7AD17B5-D9E3-468F-83FC-4C21C22672A1}" presName="Name10" presStyleLbl="parChTrans1D2" presStyleIdx="0" presStyleCnt="2"/>
      <dgm:spPr/>
    </dgm:pt>
    <dgm:pt modelId="{6D3A0A39-C7C1-4A4E-A7A1-16CC1A5A0C84}" type="pres">
      <dgm:prSet presAssocID="{CEFBD3FE-65C3-48AD-9EEF-149D208FEC82}" presName="hierRoot2" presStyleCnt="0"/>
      <dgm:spPr/>
    </dgm:pt>
    <dgm:pt modelId="{49A1EC3D-F572-46FD-BCDB-F4A6360931B3}" type="pres">
      <dgm:prSet presAssocID="{CEFBD3FE-65C3-48AD-9EEF-149D208FEC82}" presName="composite2" presStyleCnt="0"/>
      <dgm:spPr/>
    </dgm:pt>
    <dgm:pt modelId="{84158B82-E9A7-4397-8CFF-ECE247E3B73B}" type="pres">
      <dgm:prSet presAssocID="{CEFBD3FE-65C3-48AD-9EEF-149D208FEC82}" presName="background2" presStyleLbl="node2" presStyleIdx="0" presStyleCnt="2"/>
      <dgm:spPr/>
    </dgm:pt>
    <dgm:pt modelId="{05F51C3B-E720-4AE9-9ACF-D7C3AA8942B3}" type="pres">
      <dgm:prSet presAssocID="{CEFBD3FE-65C3-48AD-9EEF-149D208FEC82}" presName="text2" presStyleLbl="fgAcc2" presStyleIdx="0" presStyleCnt="2">
        <dgm:presLayoutVars>
          <dgm:chPref val="3"/>
        </dgm:presLayoutVars>
      </dgm:prSet>
      <dgm:spPr/>
    </dgm:pt>
    <dgm:pt modelId="{91C38722-4EAD-4938-B1DA-C664BC53DC7C}" type="pres">
      <dgm:prSet presAssocID="{CEFBD3FE-65C3-48AD-9EEF-149D208FEC82}" presName="hierChild3" presStyleCnt="0"/>
      <dgm:spPr/>
    </dgm:pt>
    <dgm:pt modelId="{51E3FEA0-7324-40C0-A760-37405C45517F}" type="pres">
      <dgm:prSet presAssocID="{0C5E66FE-43CF-4EBF-AFA0-AE8DF2BB1122}" presName="Name17" presStyleLbl="parChTrans1D3" presStyleIdx="0" presStyleCnt="5"/>
      <dgm:spPr/>
    </dgm:pt>
    <dgm:pt modelId="{72EED477-D81F-4E0E-B1A5-524C09377DB4}" type="pres">
      <dgm:prSet presAssocID="{1877904E-387E-4710-85A2-A94AEAACB31A}" presName="hierRoot3" presStyleCnt="0"/>
      <dgm:spPr/>
    </dgm:pt>
    <dgm:pt modelId="{8ED4D2A7-6FCE-4AA1-9C48-4FD9B9DABCEA}" type="pres">
      <dgm:prSet presAssocID="{1877904E-387E-4710-85A2-A94AEAACB31A}" presName="composite3" presStyleCnt="0"/>
      <dgm:spPr/>
    </dgm:pt>
    <dgm:pt modelId="{16C7ED63-698D-4632-84B6-AEDB5941B058}" type="pres">
      <dgm:prSet presAssocID="{1877904E-387E-4710-85A2-A94AEAACB31A}" presName="background3" presStyleLbl="node3" presStyleIdx="0" presStyleCnt="5"/>
      <dgm:spPr/>
    </dgm:pt>
    <dgm:pt modelId="{E4549417-3A0F-4238-B1CD-6B90DE945990}" type="pres">
      <dgm:prSet presAssocID="{1877904E-387E-4710-85A2-A94AEAACB31A}" presName="text3" presStyleLbl="fgAcc3" presStyleIdx="0" presStyleCnt="5">
        <dgm:presLayoutVars>
          <dgm:chPref val="3"/>
        </dgm:presLayoutVars>
      </dgm:prSet>
      <dgm:spPr/>
    </dgm:pt>
    <dgm:pt modelId="{0DD7E731-DF76-47DA-86E4-4B1CD657AEC7}" type="pres">
      <dgm:prSet presAssocID="{1877904E-387E-4710-85A2-A94AEAACB31A}" presName="hierChild4" presStyleCnt="0"/>
      <dgm:spPr/>
    </dgm:pt>
    <dgm:pt modelId="{74ACD632-F805-416C-87ED-28F92057057A}" type="pres">
      <dgm:prSet presAssocID="{481F778E-6804-4787-82BA-8E72E7756C8F}" presName="Name10" presStyleLbl="parChTrans1D2" presStyleIdx="1" presStyleCnt="2"/>
      <dgm:spPr/>
    </dgm:pt>
    <dgm:pt modelId="{6EAC8834-199F-4C93-A741-7148BA4E7706}" type="pres">
      <dgm:prSet presAssocID="{20871594-EA1A-4AEF-8FD2-90E3F993F2FC}" presName="hierRoot2" presStyleCnt="0"/>
      <dgm:spPr/>
    </dgm:pt>
    <dgm:pt modelId="{B41D3C6C-62EC-443B-B238-DB4BD2A8DAB4}" type="pres">
      <dgm:prSet presAssocID="{20871594-EA1A-4AEF-8FD2-90E3F993F2FC}" presName="composite2" presStyleCnt="0"/>
      <dgm:spPr/>
    </dgm:pt>
    <dgm:pt modelId="{866F8E4E-C7D3-4156-8871-909B38597589}" type="pres">
      <dgm:prSet presAssocID="{20871594-EA1A-4AEF-8FD2-90E3F993F2FC}" presName="background2" presStyleLbl="node2" presStyleIdx="1" presStyleCnt="2"/>
      <dgm:spPr/>
    </dgm:pt>
    <dgm:pt modelId="{BCA1885C-2B81-43AE-BAC8-BB5C338D4B22}" type="pres">
      <dgm:prSet presAssocID="{20871594-EA1A-4AEF-8FD2-90E3F993F2FC}" presName="text2" presStyleLbl="fgAcc2" presStyleIdx="1" presStyleCnt="2">
        <dgm:presLayoutVars>
          <dgm:chPref val="3"/>
        </dgm:presLayoutVars>
      </dgm:prSet>
      <dgm:spPr/>
    </dgm:pt>
    <dgm:pt modelId="{5942B07E-1268-4C56-9DD2-CDCF2FCF4A9A}" type="pres">
      <dgm:prSet presAssocID="{20871594-EA1A-4AEF-8FD2-90E3F993F2FC}" presName="hierChild3" presStyleCnt="0"/>
      <dgm:spPr/>
    </dgm:pt>
    <dgm:pt modelId="{0917A881-9316-4221-AFEE-CFF74201C0B7}" type="pres">
      <dgm:prSet presAssocID="{A924F721-4E49-44B3-86BD-95C3110C5B10}" presName="Name17" presStyleLbl="parChTrans1D3" presStyleIdx="1" presStyleCnt="5"/>
      <dgm:spPr/>
    </dgm:pt>
    <dgm:pt modelId="{E456505F-B9CA-4CB0-9811-DAA86E1D0ACC}" type="pres">
      <dgm:prSet presAssocID="{36CEDD2D-6C3C-4ADE-A74C-4C2DFFEF8BCB}" presName="hierRoot3" presStyleCnt="0"/>
      <dgm:spPr/>
    </dgm:pt>
    <dgm:pt modelId="{53D4625F-91A9-4A57-96BF-1488E37D24DB}" type="pres">
      <dgm:prSet presAssocID="{36CEDD2D-6C3C-4ADE-A74C-4C2DFFEF8BCB}" presName="composite3" presStyleCnt="0"/>
      <dgm:spPr/>
    </dgm:pt>
    <dgm:pt modelId="{8A7C2396-BE5C-4E1C-A0BA-513552D28CC0}" type="pres">
      <dgm:prSet presAssocID="{36CEDD2D-6C3C-4ADE-A74C-4C2DFFEF8BCB}" presName="background3" presStyleLbl="node3" presStyleIdx="1" presStyleCnt="5"/>
      <dgm:spPr/>
    </dgm:pt>
    <dgm:pt modelId="{F690BD26-8429-4B69-A795-1D4FA8C01E20}" type="pres">
      <dgm:prSet presAssocID="{36CEDD2D-6C3C-4ADE-A74C-4C2DFFEF8BCB}" presName="text3" presStyleLbl="fgAcc3" presStyleIdx="1" presStyleCnt="5">
        <dgm:presLayoutVars>
          <dgm:chPref val="3"/>
        </dgm:presLayoutVars>
      </dgm:prSet>
      <dgm:spPr/>
    </dgm:pt>
    <dgm:pt modelId="{08B7AABD-34BD-46B7-90EC-81212726442F}" type="pres">
      <dgm:prSet presAssocID="{36CEDD2D-6C3C-4ADE-A74C-4C2DFFEF8BCB}" presName="hierChild4" presStyleCnt="0"/>
      <dgm:spPr/>
    </dgm:pt>
    <dgm:pt modelId="{8AB65DE3-A7F3-4A1C-A67D-6363B2AA55E6}" type="pres">
      <dgm:prSet presAssocID="{367C8D13-BF9E-43C0-8FAE-B6DBF14C2175}" presName="Name17" presStyleLbl="parChTrans1D3" presStyleIdx="2" presStyleCnt="5"/>
      <dgm:spPr/>
    </dgm:pt>
    <dgm:pt modelId="{2ACAF67D-C05B-43EA-9944-4DDA30BEAD97}" type="pres">
      <dgm:prSet presAssocID="{F4C09964-42B4-4AD5-A3ED-32FE600E603F}" presName="hierRoot3" presStyleCnt="0"/>
      <dgm:spPr/>
    </dgm:pt>
    <dgm:pt modelId="{6EF27DD1-5AED-47E3-B0A4-2302292C796D}" type="pres">
      <dgm:prSet presAssocID="{F4C09964-42B4-4AD5-A3ED-32FE600E603F}" presName="composite3" presStyleCnt="0"/>
      <dgm:spPr/>
    </dgm:pt>
    <dgm:pt modelId="{D21C69C4-8E7B-4B08-83AE-E050819A19D1}" type="pres">
      <dgm:prSet presAssocID="{F4C09964-42B4-4AD5-A3ED-32FE600E603F}" presName="background3" presStyleLbl="node3" presStyleIdx="2" presStyleCnt="5"/>
      <dgm:spPr/>
    </dgm:pt>
    <dgm:pt modelId="{5922BB39-382E-479C-AEEA-3BE3F4669544}" type="pres">
      <dgm:prSet presAssocID="{F4C09964-42B4-4AD5-A3ED-32FE600E603F}" presName="text3" presStyleLbl="fgAcc3" presStyleIdx="2" presStyleCnt="5">
        <dgm:presLayoutVars>
          <dgm:chPref val="3"/>
        </dgm:presLayoutVars>
      </dgm:prSet>
      <dgm:spPr/>
    </dgm:pt>
    <dgm:pt modelId="{47196C43-5DC9-4FF4-9F5C-1BAD590B9FA5}" type="pres">
      <dgm:prSet presAssocID="{F4C09964-42B4-4AD5-A3ED-32FE600E603F}" presName="hierChild4" presStyleCnt="0"/>
      <dgm:spPr/>
    </dgm:pt>
    <dgm:pt modelId="{076864EF-46D7-481A-A946-4885E8CEFDCB}" type="pres">
      <dgm:prSet presAssocID="{3B39E830-E061-48BE-8B7F-59C052C45273}" presName="Name17" presStyleLbl="parChTrans1D3" presStyleIdx="3" presStyleCnt="5"/>
      <dgm:spPr/>
    </dgm:pt>
    <dgm:pt modelId="{B1F5D5F8-3573-416A-BC68-7BAA0D7BC7A0}" type="pres">
      <dgm:prSet presAssocID="{F9D99F28-B7F8-411A-B89D-97E69B56FF22}" presName="hierRoot3" presStyleCnt="0"/>
      <dgm:spPr/>
    </dgm:pt>
    <dgm:pt modelId="{ECF47CE0-2838-45A0-BEDE-EA2654952D8A}" type="pres">
      <dgm:prSet presAssocID="{F9D99F28-B7F8-411A-B89D-97E69B56FF22}" presName="composite3" presStyleCnt="0"/>
      <dgm:spPr/>
    </dgm:pt>
    <dgm:pt modelId="{BCB682C9-358D-414B-8EDE-3B5A6B93D00A}" type="pres">
      <dgm:prSet presAssocID="{F9D99F28-B7F8-411A-B89D-97E69B56FF22}" presName="background3" presStyleLbl="node3" presStyleIdx="3" presStyleCnt="5"/>
      <dgm:spPr/>
    </dgm:pt>
    <dgm:pt modelId="{A50ACC6C-8968-4173-AFBD-04428312EEA3}" type="pres">
      <dgm:prSet presAssocID="{F9D99F28-B7F8-411A-B89D-97E69B56FF22}" presName="text3" presStyleLbl="fgAcc3" presStyleIdx="3" presStyleCnt="5">
        <dgm:presLayoutVars>
          <dgm:chPref val="3"/>
        </dgm:presLayoutVars>
      </dgm:prSet>
      <dgm:spPr/>
    </dgm:pt>
    <dgm:pt modelId="{AAA5CEEE-67CC-4306-BD72-1EE53EFA2B91}" type="pres">
      <dgm:prSet presAssocID="{F9D99F28-B7F8-411A-B89D-97E69B56FF22}" presName="hierChild4" presStyleCnt="0"/>
      <dgm:spPr/>
    </dgm:pt>
    <dgm:pt modelId="{E6B682CE-8E6B-462D-BDC7-8AEF8FFC5DF1}" type="pres">
      <dgm:prSet presAssocID="{855C1469-0B7E-4444-BB4A-0B045FB4ABB5}" presName="Name17" presStyleLbl="parChTrans1D3" presStyleIdx="4" presStyleCnt="5"/>
      <dgm:spPr/>
    </dgm:pt>
    <dgm:pt modelId="{52800A69-CD3F-4910-84D3-7139048300ED}" type="pres">
      <dgm:prSet presAssocID="{16EE494B-14FF-4130-BC1B-C3076547E716}" presName="hierRoot3" presStyleCnt="0"/>
      <dgm:spPr/>
    </dgm:pt>
    <dgm:pt modelId="{E5CBC562-5A93-40B9-9963-955B7654655D}" type="pres">
      <dgm:prSet presAssocID="{16EE494B-14FF-4130-BC1B-C3076547E716}" presName="composite3" presStyleCnt="0"/>
      <dgm:spPr/>
    </dgm:pt>
    <dgm:pt modelId="{C4BE4B56-0FE2-4178-AD73-73BD5998EA2C}" type="pres">
      <dgm:prSet presAssocID="{16EE494B-14FF-4130-BC1B-C3076547E716}" presName="background3" presStyleLbl="node3" presStyleIdx="4" presStyleCnt="5"/>
      <dgm:spPr/>
    </dgm:pt>
    <dgm:pt modelId="{8F6C7FE8-4259-47F0-9D3B-3B447F9FBB67}" type="pres">
      <dgm:prSet presAssocID="{16EE494B-14FF-4130-BC1B-C3076547E716}" presName="text3" presStyleLbl="fgAcc3" presStyleIdx="4" presStyleCnt="5">
        <dgm:presLayoutVars>
          <dgm:chPref val="3"/>
        </dgm:presLayoutVars>
      </dgm:prSet>
      <dgm:spPr/>
    </dgm:pt>
    <dgm:pt modelId="{4724940D-B0E2-4078-90B9-19B2BCB232B6}" type="pres">
      <dgm:prSet presAssocID="{16EE494B-14FF-4130-BC1B-C3076547E716}" presName="hierChild4" presStyleCnt="0"/>
      <dgm:spPr/>
    </dgm:pt>
  </dgm:ptLst>
  <dgm:cxnLst>
    <dgm:cxn modelId="{7BE86D0B-5D3C-497D-87BC-E81DF4C18813}" type="presOf" srcId="{20871594-EA1A-4AEF-8FD2-90E3F993F2FC}" destId="{BCA1885C-2B81-43AE-BAC8-BB5C338D4B22}" srcOrd="0" destOrd="0" presId="urn:microsoft.com/office/officeart/2005/8/layout/hierarchy1"/>
    <dgm:cxn modelId="{5047201E-34AD-48F4-BA77-B5816608ECAC}" type="presOf" srcId="{5CBF700F-0EBC-4D72-A33B-EB84B46444B7}" destId="{97EB4244-4622-442D-AEB7-71B431E5684E}" srcOrd="0" destOrd="0" presId="urn:microsoft.com/office/officeart/2005/8/layout/hierarchy1"/>
    <dgm:cxn modelId="{0D790C20-9ACA-418B-8EBE-24A545610C67}" type="presOf" srcId="{16EE494B-14FF-4130-BC1B-C3076547E716}" destId="{8F6C7FE8-4259-47F0-9D3B-3B447F9FBB67}" srcOrd="0" destOrd="0" presId="urn:microsoft.com/office/officeart/2005/8/layout/hierarchy1"/>
    <dgm:cxn modelId="{4C730C3C-9540-4885-910F-311C4443AB0A}" type="presOf" srcId="{D7AD17B5-D9E3-468F-83FC-4C21C22672A1}" destId="{D4912B38-3EC4-4E4D-B48F-79AD5103498A}" srcOrd="0" destOrd="0" presId="urn:microsoft.com/office/officeart/2005/8/layout/hierarchy1"/>
    <dgm:cxn modelId="{7F6C6C5E-52C4-4969-B282-25094876969B}" type="presOf" srcId="{855C1469-0B7E-4444-BB4A-0B045FB4ABB5}" destId="{E6B682CE-8E6B-462D-BDC7-8AEF8FFC5DF1}" srcOrd="0" destOrd="0" presId="urn:microsoft.com/office/officeart/2005/8/layout/hierarchy1"/>
    <dgm:cxn modelId="{4585A35E-B2C1-4350-A667-50D42E83C9BC}" srcId="{5CBF700F-0EBC-4D72-A33B-EB84B46444B7}" destId="{325AD589-D1FA-4B8D-88D6-B9FDFA2F65DB}" srcOrd="0" destOrd="0" parTransId="{B6CE060B-2E29-4802-A290-F4F48ACEA4AB}" sibTransId="{4F68FBB5-5770-46EC-994E-B03462AC3D44}"/>
    <dgm:cxn modelId="{6548E964-3C22-4E75-8C5C-55762712D92E}" srcId="{20871594-EA1A-4AEF-8FD2-90E3F993F2FC}" destId="{36CEDD2D-6C3C-4ADE-A74C-4C2DFFEF8BCB}" srcOrd="0" destOrd="0" parTransId="{A924F721-4E49-44B3-86BD-95C3110C5B10}" sibTransId="{74FC4DE6-87B3-45C8-8B22-79AE5F49D470}"/>
    <dgm:cxn modelId="{D83CAC71-F93B-48F2-9707-2F6D18496787}" type="presOf" srcId="{CEFBD3FE-65C3-48AD-9EEF-149D208FEC82}" destId="{05F51C3B-E720-4AE9-9ACF-D7C3AA8942B3}" srcOrd="0" destOrd="0" presId="urn:microsoft.com/office/officeart/2005/8/layout/hierarchy1"/>
    <dgm:cxn modelId="{575D7E72-7512-4315-B8DE-7B94E96EF594}" type="presOf" srcId="{F4C09964-42B4-4AD5-A3ED-32FE600E603F}" destId="{5922BB39-382E-479C-AEEA-3BE3F4669544}" srcOrd="0" destOrd="0" presId="urn:microsoft.com/office/officeart/2005/8/layout/hierarchy1"/>
    <dgm:cxn modelId="{0212B98B-9733-4DA2-898D-7B8F982527E2}" srcId="{20871594-EA1A-4AEF-8FD2-90E3F993F2FC}" destId="{F4C09964-42B4-4AD5-A3ED-32FE600E603F}" srcOrd="1" destOrd="0" parTransId="{367C8D13-BF9E-43C0-8FAE-B6DBF14C2175}" sibTransId="{18F8FEF8-087F-4EBB-8249-DA5970C6E245}"/>
    <dgm:cxn modelId="{78678690-B40D-4860-A6B7-AF3CC0BC80C4}" type="presOf" srcId="{1877904E-387E-4710-85A2-A94AEAACB31A}" destId="{E4549417-3A0F-4238-B1CD-6B90DE945990}" srcOrd="0" destOrd="0" presId="urn:microsoft.com/office/officeart/2005/8/layout/hierarchy1"/>
    <dgm:cxn modelId="{B116B292-76F2-4FCF-856D-A3E99F16A752}" srcId="{20871594-EA1A-4AEF-8FD2-90E3F993F2FC}" destId="{16EE494B-14FF-4130-BC1B-C3076547E716}" srcOrd="3" destOrd="0" parTransId="{855C1469-0B7E-4444-BB4A-0B045FB4ABB5}" sibTransId="{81A1E9C7-4E64-47F0-AB27-D745FC9993A0}"/>
    <dgm:cxn modelId="{1C55C9AB-1C97-40F7-9534-EFB6D47584C7}" type="presOf" srcId="{A924F721-4E49-44B3-86BD-95C3110C5B10}" destId="{0917A881-9316-4221-AFEE-CFF74201C0B7}" srcOrd="0" destOrd="0" presId="urn:microsoft.com/office/officeart/2005/8/layout/hierarchy1"/>
    <dgm:cxn modelId="{7ECF8BB4-1AED-4DCF-BA9D-70EE07024BC6}" type="presOf" srcId="{325AD589-D1FA-4B8D-88D6-B9FDFA2F65DB}" destId="{20ECBDCC-E882-48A8-B088-7744371BE127}" srcOrd="0" destOrd="0" presId="urn:microsoft.com/office/officeart/2005/8/layout/hierarchy1"/>
    <dgm:cxn modelId="{B2DF8FBB-E080-4F83-A7F8-F90D916DA360}" type="presOf" srcId="{36CEDD2D-6C3C-4ADE-A74C-4C2DFFEF8BCB}" destId="{F690BD26-8429-4B69-A795-1D4FA8C01E20}" srcOrd="0" destOrd="0" presId="urn:microsoft.com/office/officeart/2005/8/layout/hierarchy1"/>
    <dgm:cxn modelId="{C40396D9-EA3C-4775-BD8A-EE0A5CA21939}" type="presOf" srcId="{0C5E66FE-43CF-4EBF-AFA0-AE8DF2BB1122}" destId="{51E3FEA0-7324-40C0-A760-37405C45517F}" srcOrd="0" destOrd="0" presId="urn:microsoft.com/office/officeart/2005/8/layout/hierarchy1"/>
    <dgm:cxn modelId="{C96FE5DB-21D5-4C3F-BF84-3A70B2CD122D}" srcId="{20871594-EA1A-4AEF-8FD2-90E3F993F2FC}" destId="{F9D99F28-B7F8-411A-B89D-97E69B56FF22}" srcOrd="2" destOrd="0" parTransId="{3B39E830-E061-48BE-8B7F-59C052C45273}" sibTransId="{9B02068D-EA66-42AF-9F0F-A35AAAD004E6}"/>
    <dgm:cxn modelId="{7C987BDF-8D98-450D-9846-070ADBC029D0}" srcId="{CEFBD3FE-65C3-48AD-9EEF-149D208FEC82}" destId="{1877904E-387E-4710-85A2-A94AEAACB31A}" srcOrd="0" destOrd="0" parTransId="{0C5E66FE-43CF-4EBF-AFA0-AE8DF2BB1122}" sibTransId="{6FDCF1CB-5B45-463D-9CCA-28B6ADDCAD65}"/>
    <dgm:cxn modelId="{4DFAF9E1-FEED-4D27-9188-D29B21C6F096}" type="presOf" srcId="{481F778E-6804-4787-82BA-8E72E7756C8F}" destId="{74ACD632-F805-416C-87ED-28F92057057A}" srcOrd="0" destOrd="0" presId="urn:microsoft.com/office/officeart/2005/8/layout/hierarchy1"/>
    <dgm:cxn modelId="{2DA79AE7-A75E-4FA0-8926-4D5CEADF139C}" srcId="{325AD589-D1FA-4B8D-88D6-B9FDFA2F65DB}" destId="{CEFBD3FE-65C3-48AD-9EEF-149D208FEC82}" srcOrd="0" destOrd="0" parTransId="{D7AD17B5-D9E3-468F-83FC-4C21C22672A1}" sibTransId="{09B08073-ABDB-4F54-95AA-12CF74DDAC81}"/>
    <dgm:cxn modelId="{680FF1E8-EAAC-42E1-911B-0E439E29CF3C}" type="presOf" srcId="{F9D99F28-B7F8-411A-B89D-97E69B56FF22}" destId="{A50ACC6C-8968-4173-AFBD-04428312EEA3}" srcOrd="0" destOrd="0" presId="urn:microsoft.com/office/officeart/2005/8/layout/hierarchy1"/>
    <dgm:cxn modelId="{BD8F82F1-3AEA-4BD8-94A2-C2AFD9F9BD6D}" srcId="{325AD589-D1FA-4B8D-88D6-B9FDFA2F65DB}" destId="{20871594-EA1A-4AEF-8FD2-90E3F993F2FC}" srcOrd="1" destOrd="0" parTransId="{481F778E-6804-4787-82BA-8E72E7756C8F}" sibTransId="{13E7749B-DCA8-416A-B2C4-526A0E102686}"/>
    <dgm:cxn modelId="{D23D05FA-846B-4146-8F31-AB4B6762EDA0}" type="presOf" srcId="{367C8D13-BF9E-43C0-8FAE-B6DBF14C2175}" destId="{8AB65DE3-A7F3-4A1C-A67D-6363B2AA55E6}" srcOrd="0" destOrd="0" presId="urn:microsoft.com/office/officeart/2005/8/layout/hierarchy1"/>
    <dgm:cxn modelId="{65C82CFB-BB14-4705-AD36-1C871641B08C}" type="presOf" srcId="{3B39E830-E061-48BE-8B7F-59C052C45273}" destId="{076864EF-46D7-481A-A946-4885E8CEFDCB}" srcOrd="0" destOrd="0" presId="urn:microsoft.com/office/officeart/2005/8/layout/hierarchy1"/>
    <dgm:cxn modelId="{716CE758-FA5D-4D56-85A2-33F9A48BB553}" type="presParOf" srcId="{97EB4244-4622-442D-AEB7-71B431E5684E}" destId="{914DFE26-D7F9-4008-912D-4E7E755C647A}" srcOrd="0" destOrd="0" presId="urn:microsoft.com/office/officeart/2005/8/layout/hierarchy1"/>
    <dgm:cxn modelId="{8CAE0448-0D17-485D-87EB-66B1A7BB9B9B}" type="presParOf" srcId="{914DFE26-D7F9-4008-912D-4E7E755C647A}" destId="{E5B93E9C-C415-4138-A208-94919C8BF58B}" srcOrd="0" destOrd="0" presId="urn:microsoft.com/office/officeart/2005/8/layout/hierarchy1"/>
    <dgm:cxn modelId="{13960FAF-7DBA-4F29-9A7E-2207D68152E0}" type="presParOf" srcId="{E5B93E9C-C415-4138-A208-94919C8BF58B}" destId="{309A968F-2661-4BAC-8FF7-E275FDF2730C}" srcOrd="0" destOrd="0" presId="urn:microsoft.com/office/officeart/2005/8/layout/hierarchy1"/>
    <dgm:cxn modelId="{16E1D74C-8B99-46F3-9942-FEF9B765C4EB}" type="presParOf" srcId="{E5B93E9C-C415-4138-A208-94919C8BF58B}" destId="{20ECBDCC-E882-48A8-B088-7744371BE127}" srcOrd="1" destOrd="0" presId="urn:microsoft.com/office/officeart/2005/8/layout/hierarchy1"/>
    <dgm:cxn modelId="{F70420E5-6C03-405B-8B99-DDB2508D095A}" type="presParOf" srcId="{914DFE26-D7F9-4008-912D-4E7E755C647A}" destId="{2D9E7464-57C4-46ED-A8BA-5CCA2C5DB078}" srcOrd="1" destOrd="0" presId="urn:microsoft.com/office/officeart/2005/8/layout/hierarchy1"/>
    <dgm:cxn modelId="{BC76C7E4-CEC8-40CA-9B9A-FE6F352CB710}" type="presParOf" srcId="{2D9E7464-57C4-46ED-A8BA-5CCA2C5DB078}" destId="{D4912B38-3EC4-4E4D-B48F-79AD5103498A}" srcOrd="0" destOrd="0" presId="urn:microsoft.com/office/officeart/2005/8/layout/hierarchy1"/>
    <dgm:cxn modelId="{B3B953BF-5827-4AF5-9EE5-E4EE18E017D3}" type="presParOf" srcId="{2D9E7464-57C4-46ED-A8BA-5CCA2C5DB078}" destId="{6D3A0A39-C7C1-4A4E-A7A1-16CC1A5A0C84}" srcOrd="1" destOrd="0" presId="urn:microsoft.com/office/officeart/2005/8/layout/hierarchy1"/>
    <dgm:cxn modelId="{AA8C1F8A-DB23-4E22-88B3-BE0C574C9F25}" type="presParOf" srcId="{6D3A0A39-C7C1-4A4E-A7A1-16CC1A5A0C84}" destId="{49A1EC3D-F572-46FD-BCDB-F4A6360931B3}" srcOrd="0" destOrd="0" presId="urn:microsoft.com/office/officeart/2005/8/layout/hierarchy1"/>
    <dgm:cxn modelId="{64AB0EFD-29B2-4C1C-92E8-D2119D00C2C8}" type="presParOf" srcId="{49A1EC3D-F572-46FD-BCDB-F4A6360931B3}" destId="{84158B82-E9A7-4397-8CFF-ECE247E3B73B}" srcOrd="0" destOrd="0" presId="urn:microsoft.com/office/officeart/2005/8/layout/hierarchy1"/>
    <dgm:cxn modelId="{27CA5612-8EBF-4986-A966-708841BB6A27}" type="presParOf" srcId="{49A1EC3D-F572-46FD-BCDB-F4A6360931B3}" destId="{05F51C3B-E720-4AE9-9ACF-D7C3AA8942B3}" srcOrd="1" destOrd="0" presId="urn:microsoft.com/office/officeart/2005/8/layout/hierarchy1"/>
    <dgm:cxn modelId="{CBF5023E-A667-4A32-B0F2-019C480B8621}" type="presParOf" srcId="{6D3A0A39-C7C1-4A4E-A7A1-16CC1A5A0C84}" destId="{91C38722-4EAD-4938-B1DA-C664BC53DC7C}" srcOrd="1" destOrd="0" presId="urn:microsoft.com/office/officeart/2005/8/layout/hierarchy1"/>
    <dgm:cxn modelId="{BC1A2383-A17E-4CD1-929A-330176254386}" type="presParOf" srcId="{91C38722-4EAD-4938-B1DA-C664BC53DC7C}" destId="{51E3FEA0-7324-40C0-A760-37405C45517F}" srcOrd="0" destOrd="0" presId="urn:microsoft.com/office/officeart/2005/8/layout/hierarchy1"/>
    <dgm:cxn modelId="{BF4FC858-5E84-4B39-B1D3-0AB153570E03}" type="presParOf" srcId="{91C38722-4EAD-4938-B1DA-C664BC53DC7C}" destId="{72EED477-D81F-4E0E-B1A5-524C09377DB4}" srcOrd="1" destOrd="0" presId="urn:microsoft.com/office/officeart/2005/8/layout/hierarchy1"/>
    <dgm:cxn modelId="{06F14C2E-47B3-4667-9B66-5B28737B0E67}" type="presParOf" srcId="{72EED477-D81F-4E0E-B1A5-524C09377DB4}" destId="{8ED4D2A7-6FCE-4AA1-9C48-4FD9B9DABCEA}" srcOrd="0" destOrd="0" presId="urn:microsoft.com/office/officeart/2005/8/layout/hierarchy1"/>
    <dgm:cxn modelId="{0E5F290F-4035-436A-AC43-93CEBB3B3A86}" type="presParOf" srcId="{8ED4D2A7-6FCE-4AA1-9C48-4FD9B9DABCEA}" destId="{16C7ED63-698D-4632-84B6-AEDB5941B058}" srcOrd="0" destOrd="0" presId="urn:microsoft.com/office/officeart/2005/8/layout/hierarchy1"/>
    <dgm:cxn modelId="{074DE4C1-4A8F-4984-849C-B797DC23788E}" type="presParOf" srcId="{8ED4D2A7-6FCE-4AA1-9C48-4FD9B9DABCEA}" destId="{E4549417-3A0F-4238-B1CD-6B90DE945990}" srcOrd="1" destOrd="0" presId="urn:microsoft.com/office/officeart/2005/8/layout/hierarchy1"/>
    <dgm:cxn modelId="{D80B2C28-9255-4620-91F7-43A88832932E}" type="presParOf" srcId="{72EED477-D81F-4E0E-B1A5-524C09377DB4}" destId="{0DD7E731-DF76-47DA-86E4-4B1CD657AEC7}" srcOrd="1" destOrd="0" presId="urn:microsoft.com/office/officeart/2005/8/layout/hierarchy1"/>
    <dgm:cxn modelId="{DB758D37-81BD-4A89-AD85-702B382E99C3}" type="presParOf" srcId="{2D9E7464-57C4-46ED-A8BA-5CCA2C5DB078}" destId="{74ACD632-F805-416C-87ED-28F92057057A}" srcOrd="2" destOrd="0" presId="urn:microsoft.com/office/officeart/2005/8/layout/hierarchy1"/>
    <dgm:cxn modelId="{BF47DE00-E1C0-4CFE-B6BA-0B4C7C1838CC}" type="presParOf" srcId="{2D9E7464-57C4-46ED-A8BA-5CCA2C5DB078}" destId="{6EAC8834-199F-4C93-A741-7148BA4E7706}" srcOrd="3" destOrd="0" presId="urn:microsoft.com/office/officeart/2005/8/layout/hierarchy1"/>
    <dgm:cxn modelId="{84A17713-92FD-4667-878B-4D4E06751279}" type="presParOf" srcId="{6EAC8834-199F-4C93-A741-7148BA4E7706}" destId="{B41D3C6C-62EC-443B-B238-DB4BD2A8DAB4}" srcOrd="0" destOrd="0" presId="urn:microsoft.com/office/officeart/2005/8/layout/hierarchy1"/>
    <dgm:cxn modelId="{31D449D9-039F-4922-A4B0-8E176BFB4408}" type="presParOf" srcId="{B41D3C6C-62EC-443B-B238-DB4BD2A8DAB4}" destId="{866F8E4E-C7D3-4156-8871-909B38597589}" srcOrd="0" destOrd="0" presId="urn:microsoft.com/office/officeart/2005/8/layout/hierarchy1"/>
    <dgm:cxn modelId="{8C0F60B2-6282-4260-B35E-A8E4C3DB2029}" type="presParOf" srcId="{B41D3C6C-62EC-443B-B238-DB4BD2A8DAB4}" destId="{BCA1885C-2B81-43AE-BAC8-BB5C338D4B22}" srcOrd="1" destOrd="0" presId="urn:microsoft.com/office/officeart/2005/8/layout/hierarchy1"/>
    <dgm:cxn modelId="{47D068C9-FD51-4876-8D19-441B3CD4A435}" type="presParOf" srcId="{6EAC8834-199F-4C93-A741-7148BA4E7706}" destId="{5942B07E-1268-4C56-9DD2-CDCF2FCF4A9A}" srcOrd="1" destOrd="0" presId="urn:microsoft.com/office/officeart/2005/8/layout/hierarchy1"/>
    <dgm:cxn modelId="{21F9BC79-FEAA-4674-B27C-CCAEB34589DF}" type="presParOf" srcId="{5942B07E-1268-4C56-9DD2-CDCF2FCF4A9A}" destId="{0917A881-9316-4221-AFEE-CFF74201C0B7}" srcOrd="0" destOrd="0" presId="urn:microsoft.com/office/officeart/2005/8/layout/hierarchy1"/>
    <dgm:cxn modelId="{A3D983CC-C93E-4882-AB0B-EBC5FC93CC8E}" type="presParOf" srcId="{5942B07E-1268-4C56-9DD2-CDCF2FCF4A9A}" destId="{E456505F-B9CA-4CB0-9811-DAA86E1D0ACC}" srcOrd="1" destOrd="0" presId="urn:microsoft.com/office/officeart/2005/8/layout/hierarchy1"/>
    <dgm:cxn modelId="{03BB5CDF-4BEA-4BAE-ADC3-2F7768B1EE1B}" type="presParOf" srcId="{E456505F-B9CA-4CB0-9811-DAA86E1D0ACC}" destId="{53D4625F-91A9-4A57-96BF-1488E37D24DB}" srcOrd="0" destOrd="0" presId="urn:microsoft.com/office/officeart/2005/8/layout/hierarchy1"/>
    <dgm:cxn modelId="{6BA11F59-A3A9-4032-BC80-06C170C0A82D}" type="presParOf" srcId="{53D4625F-91A9-4A57-96BF-1488E37D24DB}" destId="{8A7C2396-BE5C-4E1C-A0BA-513552D28CC0}" srcOrd="0" destOrd="0" presId="urn:microsoft.com/office/officeart/2005/8/layout/hierarchy1"/>
    <dgm:cxn modelId="{31B7936D-B867-4261-84DE-6F8D39D811D8}" type="presParOf" srcId="{53D4625F-91A9-4A57-96BF-1488E37D24DB}" destId="{F690BD26-8429-4B69-A795-1D4FA8C01E20}" srcOrd="1" destOrd="0" presId="urn:microsoft.com/office/officeart/2005/8/layout/hierarchy1"/>
    <dgm:cxn modelId="{F13290FE-665E-4EFF-8D7E-D3291B5493B7}" type="presParOf" srcId="{E456505F-B9CA-4CB0-9811-DAA86E1D0ACC}" destId="{08B7AABD-34BD-46B7-90EC-81212726442F}" srcOrd="1" destOrd="0" presId="urn:microsoft.com/office/officeart/2005/8/layout/hierarchy1"/>
    <dgm:cxn modelId="{BF941E6C-CC13-4BAA-A8F9-343C20B431BA}" type="presParOf" srcId="{5942B07E-1268-4C56-9DD2-CDCF2FCF4A9A}" destId="{8AB65DE3-A7F3-4A1C-A67D-6363B2AA55E6}" srcOrd="2" destOrd="0" presId="urn:microsoft.com/office/officeart/2005/8/layout/hierarchy1"/>
    <dgm:cxn modelId="{E5155C92-F250-45CE-9DD7-FD32DAEA6573}" type="presParOf" srcId="{5942B07E-1268-4C56-9DD2-CDCF2FCF4A9A}" destId="{2ACAF67D-C05B-43EA-9944-4DDA30BEAD97}" srcOrd="3" destOrd="0" presId="urn:microsoft.com/office/officeart/2005/8/layout/hierarchy1"/>
    <dgm:cxn modelId="{D8AF11D2-BC42-49F9-BBD7-4BB6E400A6B1}" type="presParOf" srcId="{2ACAF67D-C05B-43EA-9944-4DDA30BEAD97}" destId="{6EF27DD1-5AED-47E3-B0A4-2302292C796D}" srcOrd="0" destOrd="0" presId="urn:microsoft.com/office/officeart/2005/8/layout/hierarchy1"/>
    <dgm:cxn modelId="{D49A568A-70C2-4255-91F3-8628D9A5B1F9}" type="presParOf" srcId="{6EF27DD1-5AED-47E3-B0A4-2302292C796D}" destId="{D21C69C4-8E7B-4B08-83AE-E050819A19D1}" srcOrd="0" destOrd="0" presId="urn:microsoft.com/office/officeart/2005/8/layout/hierarchy1"/>
    <dgm:cxn modelId="{32D73CE1-4CB6-4AE0-8856-F7EEDB88DC8E}" type="presParOf" srcId="{6EF27DD1-5AED-47E3-B0A4-2302292C796D}" destId="{5922BB39-382E-479C-AEEA-3BE3F4669544}" srcOrd="1" destOrd="0" presId="urn:microsoft.com/office/officeart/2005/8/layout/hierarchy1"/>
    <dgm:cxn modelId="{26E48FEE-8193-4330-BE1D-9A7F5A1401A5}" type="presParOf" srcId="{2ACAF67D-C05B-43EA-9944-4DDA30BEAD97}" destId="{47196C43-5DC9-4FF4-9F5C-1BAD590B9FA5}" srcOrd="1" destOrd="0" presId="urn:microsoft.com/office/officeart/2005/8/layout/hierarchy1"/>
    <dgm:cxn modelId="{D1B5DEEC-05D0-4CD6-8F0B-DB956C015C44}" type="presParOf" srcId="{5942B07E-1268-4C56-9DD2-CDCF2FCF4A9A}" destId="{076864EF-46D7-481A-A946-4885E8CEFDCB}" srcOrd="4" destOrd="0" presId="urn:microsoft.com/office/officeart/2005/8/layout/hierarchy1"/>
    <dgm:cxn modelId="{4BBDA311-B7AD-4011-8D45-5EC51742747D}" type="presParOf" srcId="{5942B07E-1268-4C56-9DD2-CDCF2FCF4A9A}" destId="{B1F5D5F8-3573-416A-BC68-7BAA0D7BC7A0}" srcOrd="5" destOrd="0" presId="urn:microsoft.com/office/officeart/2005/8/layout/hierarchy1"/>
    <dgm:cxn modelId="{B27443D0-53F4-4ABF-8382-0DC5C12E7740}" type="presParOf" srcId="{B1F5D5F8-3573-416A-BC68-7BAA0D7BC7A0}" destId="{ECF47CE0-2838-45A0-BEDE-EA2654952D8A}" srcOrd="0" destOrd="0" presId="urn:microsoft.com/office/officeart/2005/8/layout/hierarchy1"/>
    <dgm:cxn modelId="{7DE96DC1-9FAF-480B-8055-E1F0FAED6978}" type="presParOf" srcId="{ECF47CE0-2838-45A0-BEDE-EA2654952D8A}" destId="{BCB682C9-358D-414B-8EDE-3B5A6B93D00A}" srcOrd="0" destOrd="0" presId="urn:microsoft.com/office/officeart/2005/8/layout/hierarchy1"/>
    <dgm:cxn modelId="{2D220772-A2F4-4F10-8040-104F3B84447F}" type="presParOf" srcId="{ECF47CE0-2838-45A0-BEDE-EA2654952D8A}" destId="{A50ACC6C-8968-4173-AFBD-04428312EEA3}" srcOrd="1" destOrd="0" presId="urn:microsoft.com/office/officeart/2005/8/layout/hierarchy1"/>
    <dgm:cxn modelId="{637CD96D-EE32-47A3-ADE6-C725115D233B}" type="presParOf" srcId="{B1F5D5F8-3573-416A-BC68-7BAA0D7BC7A0}" destId="{AAA5CEEE-67CC-4306-BD72-1EE53EFA2B91}" srcOrd="1" destOrd="0" presId="urn:microsoft.com/office/officeart/2005/8/layout/hierarchy1"/>
    <dgm:cxn modelId="{AF943D70-4EB5-4531-8248-E39CD9ACB8C6}" type="presParOf" srcId="{5942B07E-1268-4C56-9DD2-CDCF2FCF4A9A}" destId="{E6B682CE-8E6B-462D-BDC7-8AEF8FFC5DF1}" srcOrd="6" destOrd="0" presId="urn:microsoft.com/office/officeart/2005/8/layout/hierarchy1"/>
    <dgm:cxn modelId="{64C0D45B-0714-4161-BC3B-856E969F6D70}" type="presParOf" srcId="{5942B07E-1268-4C56-9DD2-CDCF2FCF4A9A}" destId="{52800A69-CD3F-4910-84D3-7139048300ED}" srcOrd="7" destOrd="0" presId="urn:microsoft.com/office/officeart/2005/8/layout/hierarchy1"/>
    <dgm:cxn modelId="{A18FACFF-503D-42EF-80D6-64CC8B920042}" type="presParOf" srcId="{52800A69-CD3F-4910-84D3-7139048300ED}" destId="{E5CBC562-5A93-40B9-9963-955B7654655D}" srcOrd="0" destOrd="0" presId="urn:microsoft.com/office/officeart/2005/8/layout/hierarchy1"/>
    <dgm:cxn modelId="{A858A971-0737-40ED-8357-1F4356FD5D0C}" type="presParOf" srcId="{E5CBC562-5A93-40B9-9963-955B7654655D}" destId="{C4BE4B56-0FE2-4178-AD73-73BD5998EA2C}" srcOrd="0" destOrd="0" presId="urn:microsoft.com/office/officeart/2005/8/layout/hierarchy1"/>
    <dgm:cxn modelId="{ABC7F65C-22FB-43AE-9CDA-B3DA90F3CDA4}" type="presParOf" srcId="{E5CBC562-5A93-40B9-9963-955B7654655D}" destId="{8F6C7FE8-4259-47F0-9D3B-3B447F9FBB67}" srcOrd="1" destOrd="0" presId="urn:microsoft.com/office/officeart/2005/8/layout/hierarchy1"/>
    <dgm:cxn modelId="{84461A9E-084F-4CCA-99A1-8B282A6788D4}" type="presParOf" srcId="{52800A69-CD3F-4910-84D3-7139048300ED}" destId="{4724940D-B0E2-4078-90B9-19B2BCB232B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17EFBB9-A510-4EA4-A86B-BDE13E370DE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E61B0BBA-229F-4F3E-972A-1BBB117A48DC}">
      <dgm:prSet phldrT="[Text]" custT="1"/>
      <dgm:spPr/>
      <dgm:t>
        <a:bodyPr/>
        <a:lstStyle/>
        <a:p>
          <a:r>
            <a:rPr lang="en-US" sz="1800" dirty="0"/>
            <a:t>Do the various segments (urban vs. rural or men vs. women) differ in terms of the volume of product consumed? </a:t>
          </a:r>
          <a:endParaRPr lang="en-GB" sz="1800" dirty="0"/>
        </a:p>
      </dgm:t>
    </dgm:pt>
    <dgm:pt modelId="{6687B784-F7D0-4228-A676-490ED35E51F3}" type="parTrans" cxnId="{A01F4FC5-49FC-469D-889A-166B9F45877D}">
      <dgm:prSet/>
      <dgm:spPr/>
      <dgm:t>
        <a:bodyPr/>
        <a:lstStyle/>
        <a:p>
          <a:endParaRPr lang="en-GB" sz="5400"/>
        </a:p>
      </dgm:t>
    </dgm:pt>
    <dgm:pt modelId="{BE87EE42-C7A1-4181-9FE1-898D82B9D861}" type="sibTrans" cxnId="{A01F4FC5-49FC-469D-889A-166B9F45877D}">
      <dgm:prSet/>
      <dgm:spPr/>
      <dgm:t>
        <a:bodyPr/>
        <a:lstStyle/>
        <a:p>
          <a:endParaRPr lang="en-GB" sz="5400"/>
        </a:p>
      </dgm:t>
    </dgm:pt>
    <dgm:pt modelId="{56FFF69C-F890-4961-B84B-A4889D3DE6D1}">
      <dgm:prSet custT="1"/>
      <dgm:spPr/>
      <dgm:t>
        <a:bodyPr/>
        <a:lstStyle/>
        <a:p>
          <a:r>
            <a:rPr lang="en-US" sz="1800" dirty="0"/>
            <a:t>Do the brand evaluations of groups exposed to different commercials differ? </a:t>
          </a:r>
        </a:p>
      </dgm:t>
    </dgm:pt>
    <dgm:pt modelId="{88F071A6-05DF-40D2-BD80-DA5F71C54B12}" type="parTrans" cxnId="{68B6EE71-9D04-4839-9921-41D168D105D2}">
      <dgm:prSet/>
      <dgm:spPr/>
      <dgm:t>
        <a:bodyPr/>
        <a:lstStyle/>
        <a:p>
          <a:endParaRPr lang="en-GB" sz="5400"/>
        </a:p>
      </dgm:t>
    </dgm:pt>
    <dgm:pt modelId="{E24E10C4-FED7-4930-A976-B32F13458CA4}" type="sibTrans" cxnId="{68B6EE71-9D04-4839-9921-41D168D105D2}">
      <dgm:prSet/>
      <dgm:spPr/>
      <dgm:t>
        <a:bodyPr/>
        <a:lstStyle/>
        <a:p>
          <a:endParaRPr lang="en-GB" sz="5400"/>
        </a:p>
      </dgm:t>
    </dgm:pt>
    <dgm:pt modelId="{1813ABEF-68F8-4B41-9BBC-3B66A10F66C6}">
      <dgm:prSet custT="1"/>
      <dgm:spPr/>
      <dgm:t>
        <a:bodyPr/>
        <a:lstStyle/>
        <a:p>
          <a:r>
            <a:rPr lang="en-US" sz="1800" dirty="0"/>
            <a:t>What is the effect of consumers' familiarity with the store (measured as high, medium, and low) on preference for the store?</a:t>
          </a:r>
        </a:p>
      </dgm:t>
    </dgm:pt>
    <dgm:pt modelId="{EA56E9FE-0C40-47A5-93F2-D46CE57FA4DD}" type="parTrans" cxnId="{8B3D4EC2-8691-421E-8DBD-92B3079C17E0}">
      <dgm:prSet/>
      <dgm:spPr/>
      <dgm:t>
        <a:bodyPr/>
        <a:lstStyle/>
        <a:p>
          <a:endParaRPr lang="en-GB" sz="5400"/>
        </a:p>
      </dgm:t>
    </dgm:pt>
    <dgm:pt modelId="{28C3F0A4-BE63-44F7-9544-795813A7B7B0}" type="sibTrans" cxnId="{8B3D4EC2-8691-421E-8DBD-92B3079C17E0}">
      <dgm:prSet/>
      <dgm:spPr/>
      <dgm:t>
        <a:bodyPr/>
        <a:lstStyle/>
        <a:p>
          <a:endParaRPr lang="en-GB" sz="5400"/>
        </a:p>
      </dgm:t>
    </dgm:pt>
    <dgm:pt modelId="{56C7475A-4C35-4FC9-834E-87543E5D4F84}" type="pres">
      <dgm:prSet presAssocID="{F17EFBB9-A510-4EA4-A86B-BDE13E370DE8}" presName="linear" presStyleCnt="0">
        <dgm:presLayoutVars>
          <dgm:dir/>
          <dgm:animLvl val="lvl"/>
          <dgm:resizeHandles val="exact"/>
        </dgm:presLayoutVars>
      </dgm:prSet>
      <dgm:spPr/>
    </dgm:pt>
    <dgm:pt modelId="{60692420-EEDE-40F2-9017-ABD8EFB9CDB2}" type="pres">
      <dgm:prSet presAssocID="{E61B0BBA-229F-4F3E-972A-1BBB117A48DC}" presName="parentLin" presStyleCnt="0"/>
      <dgm:spPr/>
    </dgm:pt>
    <dgm:pt modelId="{25030586-265B-479F-BB8A-4742AB6870B7}" type="pres">
      <dgm:prSet presAssocID="{E61B0BBA-229F-4F3E-972A-1BBB117A48DC}" presName="parentLeftMargin" presStyleLbl="node1" presStyleIdx="0" presStyleCnt="3"/>
      <dgm:spPr/>
    </dgm:pt>
    <dgm:pt modelId="{E3EA7DFA-8792-438A-B19D-C713FA0B9151}" type="pres">
      <dgm:prSet presAssocID="{E61B0BBA-229F-4F3E-972A-1BBB117A48DC}" presName="parentText" presStyleLbl="node1" presStyleIdx="0" presStyleCnt="3">
        <dgm:presLayoutVars>
          <dgm:chMax val="0"/>
          <dgm:bulletEnabled val="1"/>
        </dgm:presLayoutVars>
      </dgm:prSet>
      <dgm:spPr/>
    </dgm:pt>
    <dgm:pt modelId="{E1E46B05-1803-47FB-B01D-961677C5DFD0}" type="pres">
      <dgm:prSet presAssocID="{E61B0BBA-229F-4F3E-972A-1BBB117A48DC}" presName="negativeSpace" presStyleCnt="0"/>
      <dgm:spPr/>
    </dgm:pt>
    <dgm:pt modelId="{90A2A279-0DFD-486C-909D-5C8350FAF3AD}" type="pres">
      <dgm:prSet presAssocID="{E61B0BBA-229F-4F3E-972A-1BBB117A48DC}" presName="childText" presStyleLbl="conFgAcc1" presStyleIdx="0" presStyleCnt="3">
        <dgm:presLayoutVars>
          <dgm:bulletEnabled val="1"/>
        </dgm:presLayoutVars>
      </dgm:prSet>
      <dgm:spPr/>
    </dgm:pt>
    <dgm:pt modelId="{E14FA128-FB18-408F-9F24-4891F1DBED7F}" type="pres">
      <dgm:prSet presAssocID="{BE87EE42-C7A1-4181-9FE1-898D82B9D861}" presName="spaceBetweenRectangles" presStyleCnt="0"/>
      <dgm:spPr/>
    </dgm:pt>
    <dgm:pt modelId="{624DD8C4-8854-4B8C-8B04-752061E20F56}" type="pres">
      <dgm:prSet presAssocID="{56FFF69C-F890-4961-B84B-A4889D3DE6D1}" presName="parentLin" presStyleCnt="0"/>
      <dgm:spPr/>
    </dgm:pt>
    <dgm:pt modelId="{02BED8EC-FAA7-40DF-88C9-2A68E7955B89}" type="pres">
      <dgm:prSet presAssocID="{56FFF69C-F890-4961-B84B-A4889D3DE6D1}" presName="parentLeftMargin" presStyleLbl="node1" presStyleIdx="0" presStyleCnt="3"/>
      <dgm:spPr/>
    </dgm:pt>
    <dgm:pt modelId="{FE914911-796A-44A3-8932-4FD7D742B922}" type="pres">
      <dgm:prSet presAssocID="{56FFF69C-F890-4961-B84B-A4889D3DE6D1}" presName="parentText" presStyleLbl="node1" presStyleIdx="1" presStyleCnt="3">
        <dgm:presLayoutVars>
          <dgm:chMax val="0"/>
          <dgm:bulletEnabled val="1"/>
        </dgm:presLayoutVars>
      </dgm:prSet>
      <dgm:spPr/>
    </dgm:pt>
    <dgm:pt modelId="{BAB24B74-0292-47E7-ACF7-DDB92EC74AC7}" type="pres">
      <dgm:prSet presAssocID="{56FFF69C-F890-4961-B84B-A4889D3DE6D1}" presName="negativeSpace" presStyleCnt="0"/>
      <dgm:spPr/>
    </dgm:pt>
    <dgm:pt modelId="{F37BA202-DA2A-4BB1-B721-59DB43221E57}" type="pres">
      <dgm:prSet presAssocID="{56FFF69C-F890-4961-B84B-A4889D3DE6D1}" presName="childText" presStyleLbl="conFgAcc1" presStyleIdx="1" presStyleCnt="3">
        <dgm:presLayoutVars>
          <dgm:bulletEnabled val="1"/>
        </dgm:presLayoutVars>
      </dgm:prSet>
      <dgm:spPr/>
    </dgm:pt>
    <dgm:pt modelId="{3B04285B-850F-4707-9390-478298349C29}" type="pres">
      <dgm:prSet presAssocID="{E24E10C4-FED7-4930-A976-B32F13458CA4}" presName="spaceBetweenRectangles" presStyleCnt="0"/>
      <dgm:spPr/>
    </dgm:pt>
    <dgm:pt modelId="{6B3EEDC0-B498-4E63-9B77-D24C694B9BD3}" type="pres">
      <dgm:prSet presAssocID="{1813ABEF-68F8-4B41-9BBC-3B66A10F66C6}" presName="parentLin" presStyleCnt="0"/>
      <dgm:spPr/>
    </dgm:pt>
    <dgm:pt modelId="{963B324A-E386-4411-B257-260A57DDA179}" type="pres">
      <dgm:prSet presAssocID="{1813ABEF-68F8-4B41-9BBC-3B66A10F66C6}" presName="parentLeftMargin" presStyleLbl="node1" presStyleIdx="1" presStyleCnt="3"/>
      <dgm:spPr/>
    </dgm:pt>
    <dgm:pt modelId="{7D66F07E-7872-4EAD-B2D9-A51AB28FA404}" type="pres">
      <dgm:prSet presAssocID="{1813ABEF-68F8-4B41-9BBC-3B66A10F66C6}" presName="parentText" presStyleLbl="node1" presStyleIdx="2" presStyleCnt="3">
        <dgm:presLayoutVars>
          <dgm:chMax val="0"/>
          <dgm:bulletEnabled val="1"/>
        </dgm:presLayoutVars>
      </dgm:prSet>
      <dgm:spPr/>
    </dgm:pt>
    <dgm:pt modelId="{92B349D3-54B1-4AF7-9DBD-1B462A98DA9C}" type="pres">
      <dgm:prSet presAssocID="{1813ABEF-68F8-4B41-9BBC-3B66A10F66C6}" presName="negativeSpace" presStyleCnt="0"/>
      <dgm:spPr/>
    </dgm:pt>
    <dgm:pt modelId="{11243798-B041-48B6-A847-CC1345CB342E}" type="pres">
      <dgm:prSet presAssocID="{1813ABEF-68F8-4B41-9BBC-3B66A10F66C6}" presName="childText" presStyleLbl="conFgAcc1" presStyleIdx="2" presStyleCnt="3">
        <dgm:presLayoutVars>
          <dgm:bulletEnabled val="1"/>
        </dgm:presLayoutVars>
      </dgm:prSet>
      <dgm:spPr/>
    </dgm:pt>
  </dgm:ptLst>
  <dgm:cxnLst>
    <dgm:cxn modelId="{D07E1D1F-AA49-496C-BE75-DB2799004C74}" type="presOf" srcId="{E61B0BBA-229F-4F3E-972A-1BBB117A48DC}" destId="{E3EA7DFA-8792-438A-B19D-C713FA0B9151}" srcOrd="1" destOrd="0" presId="urn:microsoft.com/office/officeart/2005/8/layout/list1"/>
    <dgm:cxn modelId="{BF4A6939-9D86-4410-BE1D-3DAF47645092}" type="presOf" srcId="{1813ABEF-68F8-4B41-9BBC-3B66A10F66C6}" destId="{7D66F07E-7872-4EAD-B2D9-A51AB28FA404}" srcOrd="1" destOrd="0" presId="urn:microsoft.com/office/officeart/2005/8/layout/list1"/>
    <dgm:cxn modelId="{5A4BED65-EF16-4298-83E4-2DC1B320EC96}" type="presOf" srcId="{56FFF69C-F890-4961-B84B-A4889D3DE6D1}" destId="{02BED8EC-FAA7-40DF-88C9-2A68E7955B89}" srcOrd="0" destOrd="0" presId="urn:microsoft.com/office/officeart/2005/8/layout/list1"/>
    <dgm:cxn modelId="{68B6EE71-9D04-4839-9921-41D168D105D2}" srcId="{F17EFBB9-A510-4EA4-A86B-BDE13E370DE8}" destId="{56FFF69C-F890-4961-B84B-A4889D3DE6D1}" srcOrd="1" destOrd="0" parTransId="{88F071A6-05DF-40D2-BD80-DA5F71C54B12}" sibTransId="{E24E10C4-FED7-4930-A976-B32F13458CA4}"/>
    <dgm:cxn modelId="{83856480-8CB4-43FC-9EF2-50C21CA2F282}" type="presOf" srcId="{1813ABEF-68F8-4B41-9BBC-3B66A10F66C6}" destId="{963B324A-E386-4411-B257-260A57DDA179}" srcOrd="0" destOrd="0" presId="urn:microsoft.com/office/officeart/2005/8/layout/list1"/>
    <dgm:cxn modelId="{9F9C2B8E-A494-42DB-96F5-1238259209F8}" type="presOf" srcId="{E61B0BBA-229F-4F3E-972A-1BBB117A48DC}" destId="{25030586-265B-479F-BB8A-4742AB6870B7}" srcOrd="0" destOrd="0" presId="urn:microsoft.com/office/officeart/2005/8/layout/list1"/>
    <dgm:cxn modelId="{8B3D4EC2-8691-421E-8DBD-92B3079C17E0}" srcId="{F17EFBB9-A510-4EA4-A86B-BDE13E370DE8}" destId="{1813ABEF-68F8-4B41-9BBC-3B66A10F66C6}" srcOrd="2" destOrd="0" parTransId="{EA56E9FE-0C40-47A5-93F2-D46CE57FA4DD}" sibTransId="{28C3F0A4-BE63-44F7-9544-795813A7B7B0}"/>
    <dgm:cxn modelId="{A01F4FC5-49FC-469D-889A-166B9F45877D}" srcId="{F17EFBB9-A510-4EA4-A86B-BDE13E370DE8}" destId="{E61B0BBA-229F-4F3E-972A-1BBB117A48DC}" srcOrd="0" destOrd="0" parTransId="{6687B784-F7D0-4228-A676-490ED35E51F3}" sibTransId="{BE87EE42-C7A1-4181-9FE1-898D82B9D861}"/>
    <dgm:cxn modelId="{8C9B0FEC-6509-4148-821E-9EF600FBF92A}" type="presOf" srcId="{F17EFBB9-A510-4EA4-A86B-BDE13E370DE8}" destId="{56C7475A-4C35-4FC9-834E-87543E5D4F84}" srcOrd="0" destOrd="0" presId="urn:microsoft.com/office/officeart/2005/8/layout/list1"/>
    <dgm:cxn modelId="{52D248EE-B90D-47AB-B811-B4934940F695}" type="presOf" srcId="{56FFF69C-F890-4961-B84B-A4889D3DE6D1}" destId="{FE914911-796A-44A3-8932-4FD7D742B922}" srcOrd="1" destOrd="0" presId="urn:microsoft.com/office/officeart/2005/8/layout/list1"/>
    <dgm:cxn modelId="{1380F171-D5AF-417E-BDD6-1F025AD312E3}" type="presParOf" srcId="{56C7475A-4C35-4FC9-834E-87543E5D4F84}" destId="{60692420-EEDE-40F2-9017-ABD8EFB9CDB2}" srcOrd="0" destOrd="0" presId="urn:microsoft.com/office/officeart/2005/8/layout/list1"/>
    <dgm:cxn modelId="{59066669-2C90-4711-98A8-698C79F3C978}" type="presParOf" srcId="{60692420-EEDE-40F2-9017-ABD8EFB9CDB2}" destId="{25030586-265B-479F-BB8A-4742AB6870B7}" srcOrd="0" destOrd="0" presId="urn:microsoft.com/office/officeart/2005/8/layout/list1"/>
    <dgm:cxn modelId="{9649D314-691A-45C3-A2D6-DE4B86564671}" type="presParOf" srcId="{60692420-EEDE-40F2-9017-ABD8EFB9CDB2}" destId="{E3EA7DFA-8792-438A-B19D-C713FA0B9151}" srcOrd="1" destOrd="0" presId="urn:microsoft.com/office/officeart/2005/8/layout/list1"/>
    <dgm:cxn modelId="{9CF42C0F-FEA8-44FA-8019-08E065F5082A}" type="presParOf" srcId="{56C7475A-4C35-4FC9-834E-87543E5D4F84}" destId="{E1E46B05-1803-47FB-B01D-961677C5DFD0}" srcOrd="1" destOrd="0" presId="urn:microsoft.com/office/officeart/2005/8/layout/list1"/>
    <dgm:cxn modelId="{52C08DF6-B197-4C1C-833F-20FEF0DB9E8D}" type="presParOf" srcId="{56C7475A-4C35-4FC9-834E-87543E5D4F84}" destId="{90A2A279-0DFD-486C-909D-5C8350FAF3AD}" srcOrd="2" destOrd="0" presId="urn:microsoft.com/office/officeart/2005/8/layout/list1"/>
    <dgm:cxn modelId="{FE8BA58F-F33E-4E00-9039-B98BBF68BF85}" type="presParOf" srcId="{56C7475A-4C35-4FC9-834E-87543E5D4F84}" destId="{E14FA128-FB18-408F-9F24-4891F1DBED7F}" srcOrd="3" destOrd="0" presId="urn:microsoft.com/office/officeart/2005/8/layout/list1"/>
    <dgm:cxn modelId="{D0BE425A-D4B0-48DE-9EEC-90B3EC8DB3EF}" type="presParOf" srcId="{56C7475A-4C35-4FC9-834E-87543E5D4F84}" destId="{624DD8C4-8854-4B8C-8B04-752061E20F56}" srcOrd="4" destOrd="0" presId="urn:microsoft.com/office/officeart/2005/8/layout/list1"/>
    <dgm:cxn modelId="{5822372E-2C91-4FC7-938D-43F8A3FBAE10}" type="presParOf" srcId="{624DD8C4-8854-4B8C-8B04-752061E20F56}" destId="{02BED8EC-FAA7-40DF-88C9-2A68E7955B89}" srcOrd="0" destOrd="0" presId="urn:microsoft.com/office/officeart/2005/8/layout/list1"/>
    <dgm:cxn modelId="{CC6130B4-861E-41F5-A8C8-93929765B40F}" type="presParOf" srcId="{624DD8C4-8854-4B8C-8B04-752061E20F56}" destId="{FE914911-796A-44A3-8932-4FD7D742B922}" srcOrd="1" destOrd="0" presId="urn:microsoft.com/office/officeart/2005/8/layout/list1"/>
    <dgm:cxn modelId="{6FAEF134-B2DF-4FF2-A675-448243B5E733}" type="presParOf" srcId="{56C7475A-4C35-4FC9-834E-87543E5D4F84}" destId="{BAB24B74-0292-47E7-ACF7-DDB92EC74AC7}" srcOrd="5" destOrd="0" presId="urn:microsoft.com/office/officeart/2005/8/layout/list1"/>
    <dgm:cxn modelId="{8C962311-AA5A-4B38-92E7-8188CCE31936}" type="presParOf" srcId="{56C7475A-4C35-4FC9-834E-87543E5D4F84}" destId="{F37BA202-DA2A-4BB1-B721-59DB43221E57}" srcOrd="6" destOrd="0" presId="urn:microsoft.com/office/officeart/2005/8/layout/list1"/>
    <dgm:cxn modelId="{92E6EDC3-708F-4E0B-B5AB-3FD3ECBB921C}" type="presParOf" srcId="{56C7475A-4C35-4FC9-834E-87543E5D4F84}" destId="{3B04285B-850F-4707-9390-478298349C29}" srcOrd="7" destOrd="0" presId="urn:microsoft.com/office/officeart/2005/8/layout/list1"/>
    <dgm:cxn modelId="{FAFB19A8-BE39-400E-AC02-1AECB5C449BF}" type="presParOf" srcId="{56C7475A-4C35-4FC9-834E-87543E5D4F84}" destId="{6B3EEDC0-B498-4E63-9B77-D24C694B9BD3}" srcOrd="8" destOrd="0" presId="urn:microsoft.com/office/officeart/2005/8/layout/list1"/>
    <dgm:cxn modelId="{5699211B-B16E-4F57-99E0-1AE61BB1E7A7}" type="presParOf" srcId="{6B3EEDC0-B498-4E63-9B77-D24C694B9BD3}" destId="{963B324A-E386-4411-B257-260A57DDA179}" srcOrd="0" destOrd="0" presId="urn:microsoft.com/office/officeart/2005/8/layout/list1"/>
    <dgm:cxn modelId="{18EED847-67AA-4174-B606-AF551F177E41}" type="presParOf" srcId="{6B3EEDC0-B498-4E63-9B77-D24C694B9BD3}" destId="{7D66F07E-7872-4EAD-B2D9-A51AB28FA404}" srcOrd="1" destOrd="0" presId="urn:microsoft.com/office/officeart/2005/8/layout/list1"/>
    <dgm:cxn modelId="{4FBC2DE6-B633-494F-B64F-37933766579C}" type="presParOf" srcId="{56C7475A-4C35-4FC9-834E-87543E5D4F84}" destId="{92B349D3-54B1-4AF7-9DBD-1B462A98DA9C}" srcOrd="9" destOrd="0" presId="urn:microsoft.com/office/officeart/2005/8/layout/list1"/>
    <dgm:cxn modelId="{64DF95A3-33FE-4C9D-8EF9-07F26627A265}" type="presParOf" srcId="{56C7475A-4C35-4FC9-834E-87543E5D4F84}" destId="{11243798-B041-48B6-A847-CC1345CB342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BD86D-D570-432B-AF4C-AB0B53DD61D3}">
      <dsp:nvSpPr>
        <dsp:cNvPr id="0" name=""/>
        <dsp:cNvSpPr/>
      </dsp:nvSpPr>
      <dsp:spPr>
        <a:xfrm>
          <a:off x="616386" y="0"/>
          <a:ext cx="6985713" cy="4751387"/>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4C5CD4-D936-49E5-8E24-6EBCA703FF96}">
      <dsp:nvSpPr>
        <dsp:cNvPr id="0" name=""/>
        <dsp:cNvSpPr/>
      </dsp:nvSpPr>
      <dsp:spPr>
        <a:xfrm>
          <a:off x="6671" y="1425416"/>
          <a:ext cx="1964305" cy="190055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Hypothesis testing</a:t>
          </a:r>
        </a:p>
      </dsp:txBody>
      <dsp:txXfrm>
        <a:off x="99448" y="1518193"/>
        <a:ext cx="1778751" cy="1715000"/>
      </dsp:txXfrm>
    </dsp:sp>
    <dsp:sp modelId="{76392BE1-EB6A-4960-9F56-A2F76C4B124E}">
      <dsp:nvSpPr>
        <dsp:cNvPr id="0" name=""/>
        <dsp:cNvSpPr/>
      </dsp:nvSpPr>
      <dsp:spPr>
        <a:xfrm>
          <a:off x="2086950" y="1425416"/>
          <a:ext cx="1964305" cy="190055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Chi-square tests</a:t>
          </a:r>
        </a:p>
      </dsp:txBody>
      <dsp:txXfrm>
        <a:off x="2179727" y="1518193"/>
        <a:ext cx="1778751" cy="1715000"/>
      </dsp:txXfrm>
    </dsp:sp>
    <dsp:sp modelId="{532ACC1D-3B39-4F8E-98B9-BE09594F1FE5}">
      <dsp:nvSpPr>
        <dsp:cNvPr id="0" name=""/>
        <dsp:cNvSpPr/>
      </dsp:nvSpPr>
      <dsp:spPr>
        <a:xfrm>
          <a:off x="4167230" y="1425416"/>
          <a:ext cx="1964305" cy="190055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t-tests</a:t>
          </a:r>
        </a:p>
      </dsp:txBody>
      <dsp:txXfrm>
        <a:off x="4260007" y="1518193"/>
        <a:ext cx="1778751" cy="1715000"/>
      </dsp:txXfrm>
    </dsp:sp>
    <dsp:sp modelId="{B7249F11-91B0-4039-95FF-304DECDFDB25}">
      <dsp:nvSpPr>
        <dsp:cNvPr id="0" name=""/>
        <dsp:cNvSpPr/>
      </dsp:nvSpPr>
      <dsp:spPr>
        <a:xfrm>
          <a:off x="6247509" y="1425416"/>
          <a:ext cx="1964305" cy="1900554"/>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ANOVA</a:t>
          </a:r>
        </a:p>
      </dsp:txBody>
      <dsp:txXfrm>
        <a:off x="6340286" y="1518193"/>
        <a:ext cx="1778751" cy="1715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6E15D-3C13-443B-927A-CD8851A718A8}">
      <dsp:nvSpPr>
        <dsp:cNvPr id="0" name=""/>
        <dsp:cNvSpPr/>
      </dsp:nvSpPr>
      <dsp:spPr>
        <a:xfrm>
          <a:off x="0" y="9187"/>
          <a:ext cx="8218487"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dirty="0"/>
            <a:t>Still looking at some variable of interest</a:t>
          </a:r>
        </a:p>
      </dsp:txBody>
      <dsp:txXfrm>
        <a:off x="35125" y="44312"/>
        <a:ext cx="8148237" cy="649299"/>
      </dsp:txXfrm>
    </dsp:sp>
    <dsp:sp modelId="{493BEC60-CCBF-406B-8A7F-4910B1F90BB5}">
      <dsp:nvSpPr>
        <dsp:cNvPr id="0" name=""/>
        <dsp:cNvSpPr/>
      </dsp:nvSpPr>
      <dsp:spPr>
        <a:xfrm>
          <a:off x="0" y="728737"/>
          <a:ext cx="8218487" cy="791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0937"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GB" sz="2300" kern="1200" dirty="0"/>
            <a:t>Consumption, brand evaluation, preference</a:t>
          </a:r>
        </a:p>
        <a:p>
          <a:pPr marL="228600" lvl="1" indent="-228600" algn="l" defTabSz="1022350">
            <a:lnSpc>
              <a:spcPct val="90000"/>
            </a:lnSpc>
            <a:spcBef>
              <a:spcPct val="0"/>
            </a:spcBef>
            <a:spcAft>
              <a:spcPct val="20000"/>
            </a:spcAft>
            <a:buChar char="•"/>
          </a:pPr>
          <a:r>
            <a:rPr lang="en-GB" sz="2300" kern="1200" dirty="0"/>
            <a:t>Dependent variable (DV) is metric</a:t>
          </a:r>
        </a:p>
      </dsp:txBody>
      <dsp:txXfrm>
        <a:off x="0" y="728737"/>
        <a:ext cx="8218487" cy="791774"/>
      </dsp:txXfrm>
    </dsp:sp>
    <dsp:sp modelId="{0C53613C-8F1F-40D8-BF0D-44BC0CFE2F75}">
      <dsp:nvSpPr>
        <dsp:cNvPr id="0" name=""/>
        <dsp:cNvSpPr/>
      </dsp:nvSpPr>
      <dsp:spPr>
        <a:xfrm>
          <a:off x="0" y="1520512"/>
          <a:ext cx="8218487"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dirty="0"/>
            <a:t>More flexible</a:t>
          </a:r>
        </a:p>
      </dsp:txBody>
      <dsp:txXfrm>
        <a:off x="35125" y="1555637"/>
        <a:ext cx="8148237" cy="649299"/>
      </dsp:txXfrm>
    </dsp:sp>
    <dsp:sp modelId="{B4343751-CD13-4F23-A23D-84D4CA2E5F69}">
      <dsp:nvSpPr>
        <dsp:cNvPr id="0" name=""/>
        <dsp:cNvSpPr/>
      </dsp:nvSpPr>
      <dsp:spPr>
        <a:xfrm>
          <a:off x="0" y="2240062"/>
          <a:ext cx="8218487"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0937"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GB" sz="2300" kern="1200" dirty="0"/>
            <a:t>Independent variable (IV) can have more than 2 categories</a:t>
          </a:r>
        </a:p>
      </dsp:txBody>
      <dsp:txXfrm>
        <a:off x="0" y="2240062"/>
        <a:ext cx="8218487" cy="496800"/>
      </dsp:txXfrm>
    </dsp:sp>
    <dsp:sp modelId="{E855AE6D-FB61-4B50-963D-46EEBAFD3675}">
      <dsp:nvSpPr>
        <dsp:cNvPr id="0" name=""/>
        <dsp:cNvSpPr/>
      </dsp:nvSpPr>
      <dsp:spPr>
        <a:xfrm>
          <a:off x="0" y="2736862"/>
          <a:ext cx="8218487"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dirty="0"/>
            <a:t>Every test has error (5%)</a:t>
          </a:r>
        </a:p>
      </dsp:txBody>
      <dsp:txXfrm>
        <a:off x="35125" y="2771987"/>
        <a:ext cx="8148237" cy="649299"/>
      </dsp:txXfrm>
    </dsp:sp>
    <dsp:sp modelId="{7C142495-9D6C-48E8-B284-B1DBEB73C0D4}">
      <dsp:nvSpPr>
        <dsp:cNvPr id="0" name=""/>
        <dsp:cNvSpPr/>
      </dsp:nvSpPr>
      <dsp:spPr>
        <a:xfrm>
          <a:off x="0" y="3456412"/>
          <a:ext cx="8218487"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0937"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GB" sz="2300" kern="1200" dirty="0"/>
            <a:t>Do as few tests as possible</a:t>
          </a:r>
        </a:p>
      </dsp:txBody>
      <dsp:txXfrm>
        <a:off x="0" y="3456412"/>
        <a:ext cx="8218487" cy="4968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E13F3E-00FF-4023-A964-F1FF06A42B82}">
      <dsp:nvSpPr>
        <dsp:cNvPr id="0" name=""/>
        <dsp:cNvSpPr/>
      </dsp:nvSpPr>
      <dsp:spPr>
        <a:xfrm>
          <a:off x="188454" y="1684"/>
          <a:ext cx="6922046" cy="629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b" anchorCtr="0">
          <a:noAutofit/>
        </a:bodyPr>
        <a:lstStyle/>
        <a:p>
          <a:pPr marL="0" lvl="0" indent="0" algn="l" defTabSz="1289050">
            <a:lnSpc>
              <a:spcPct val="90000"/>
            </a:lnSpc>
            <a:spcBef>
              <a:spcPct val="0"/>
            </a:spcBef>
            <a:spcAft>
              <a:spcPct val="35000"/>
            </a:spcAft>
            <a:buNone/>
          </a:pPr>
          <a:r>
            <a:rPr lang="en-GB" sz="2900" kern="1200" dirty="0"/>
            <a:t>When to use ANOVA?</a:t>
          </a:r>
        </a:p>
      </dsp:txBody>
      <dsp:txXfrm>
        <a:off x="188454" y="1684"/>
        <a:ext cx="6922046" cy="629276"/>
      </dsp:txXfrm>
    </dsp:sp>
    <dsp:sp modelId="{6E063325-2C69-42AE-B83D-43A88FE7D6A4}">
      <dsp:nvSpPr>
        <dsp:cNvPr id="0" name=""/>
        <dsp:cNvSpPr/>
      </dsp:nvSpPr>
      <dsp:spPr>
        <a:xfrm>
          <a:off x="188454" y="630961"/>
          <a:ext cx="1619758" cy="128186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1F6D40-AC0E-48E0-BA7B-8A731505ABE4}">
      <dsp:nvSpPr>
        <dsp:cNvPr id="0" name=""/>
        <dsp:cNvSpPr/>
      </dsp:nvSpPr>
      <dsp:spPr>
        <a:xfrm>
          <a:off x="1161386" y="630961"/>
          <a:ext cx="1619758" cy="128186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E1E1F7-4337-4605-93A4-C9405D1DB53B}">
      <dsp:nvSpPr>
        <dsp:cNvPr id="0" name=""/>
        <dsp:cNvSpPr/>
      </dsp:nvSpPr>
      <dsp:spPr>
        <a:xfrm>
          <a:off x="2135087" y="630961"/>
          <a:ext cx="1619758" cy="128186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207EA3-72FD-4A78-8722-4309783C1D74}">
      <dsp:nvSpPr>
        <dsp:cNvPr id="0" name=""/>
        <dsp:cNvSpPr/>
      </dsp:nvSpPr>
      <dsp:spPr>
        <a:xfrm>
          <a:off x="3108019" y="630961"/>
          <a:ext cx="1619758" cy="128186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8EEA1C-94D0-4056-856E-3C49C5BBB65B}">
      <dsp:nvSpPr>
        <dsp:cNvPr id="0" name=""/>
        <dsp:cNvSpPr/>
      </dsp:nvSpPr>
      <dsp:spPr>
        <a:xfrm>
          <a:off x="4081721" y="630961"/>
          <a:ext cx="1619758" cy="128186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E35075-9C55-44F0-B147-5DC7AA0A785B}">
      <dsp:nvSpPr>
        <dsp:cNvPr id="0" name=""/>
        <dsp:cNvSpPr/>
      </dsp:nvSpPr>
      <dsp:spPr>
        <a:xfrm>
          <a:off x="5054653" y="630961"/>
          <a:ext cx="1619758" cy="128186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F7C50F-A84C-4646-B468-53526A52A4E3}">
      <dsp:nvSpPr>
        <dsp:cNvPr id="0" name=""/>
        <dsp:cNvSpPr/>
      </dsp:nvSpPr>
      <dsp:spPr>
        <a:xfrm>
          <a:off x="6028354" y="630961"/>
          <a:ext cx="1619758" cy="128186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57469D-AA13-4DDA-BA4D-C93FB3C6BF08}">
      <dsp:nvSpPr>
        <dsp:cNvPr id="0" name=""/>
        <dsp:cNvSpPr/>
      </dsp:nvSpPr>
      <dsp:spPr>
        <a:xfrm>
          <a:off x="188454" y="759147"/>
          <a:ext cx="7012033" cy="10254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040" tIns="66040" rIns="66040" bIns="66040" numCol="1" spcCol="1270" anchor="ctr" anchorCtr="0">
          <a:noAutofit/>
        </a:bodyPr>
        <a:lstStyle/>
        <a:p>
          <a:pPr marL="0" lvl="0" indent="0" algn="l" defTabSz="1155700">
            <a:lnSpc>
              <a:spcPct val="90000"/>
            </a:lnSpc>
            <a:spcBef>
              <a:spcPct val="0"/>
            </a:spcBef>
            <a:spcAft>
              <a:spcPct val="35000"/>
            </a:spcAft>
            <a:buNone/>
          </a:pPr>
          <a:r>
            <a:rPr lang="en-GB" sz="2600" kern="1200" dirty="0"/>
            <a:t>DV is metric – Interval or ratio data</a:t>
          </a:r>
        </a:p>
        <a:p>
          <a:pPr marL="0" lvl="0" indent="0" algn="l" defTabSz="1155700">
            <a:lnSpc>
              <a:spcPct val="90000"/>
            </a:lnSpc>
            <a:spcBef>
              <a:spcPct val="0"/>
            </a:spcBef>
            <a:spcAft>
              <a:spcPct val="35000"/>
            </a:spcAft>
            <a:buNone/>
          </a:pPr>
          <a:r>
            <a:rPr lang="en-GB" sz="2600" kern="1200" dirty="0"/>
            <a:t>IV is categorical </a:t>
          </a:r>
        </a:p>
      </dsp:txBody>
      <dsp:txXfrm>
        <a:off x="188454" y="759147"/>
        <a:ext cx="7012033" cy="1025488"/>
      </dsp:txXfrm>
    </dsp:sp>
    <dsp:sp modelId="{50EA4E11-4234-41E1-B57C-513CBD34EB1F}">
      <dsp:nvSpPr>
        <dsp:cNvPr id="0" name=""/>
        <dsp:cNvSpPr/>
      </dsp:nvSpPr>
      <dsp:spPr>
        <a:xfrm>
          <a:off x="188454" y="1989418"/>
          <a:ext cx="6922046" cy="629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b" anchorCtr="0">
          <a:noAutofit/>
        </a:bodyPr>
        <a:lstStyle/>
        <a:p>
          <a:pPr marL="0" lvl="0" indent="0" algn="l" defTabSz="1289050">
            <a:lnSpc>
              <a:spcPct val="90000"/>
            </a:lnSpc>
            <a:spcBef>
              <a:spcPct val="0"/>
            </a:spcBef>
            <a:spcAft>
              <a:spcPct val="35000"/>
            </a:spcAft>
            <a:buNone/>
          </a:pPr>
          <a:r>
            <a:rPr lang="en-GB" sz="2900" kern="1200" dirty="0"/>
            <a:t>What are the hypotheses?</a:t>
          </a:r>
        </a:p>
      </dsp:txBody>
      <dsp:txXfrm>
        <a:off x="188454" y="1989418"/>
        <a:ext cx="6922046" cy="629276"/>
      </dsp:txXfrm>
    </dsp:sp>
    <dsp:sp modelId="{5BC10881-B6CB-44AD-A9E1-B734438FE138}">
      <dsp:nvSpPr>
        <dsp:cNvPr id="0" name=""/>
        <dsp:cNvSpPr/>
      </dsp:nvSpPr>
      <dsp:spPr>
        <a:xfrm>
          <a:off x="188454" y="2618695"/>
          <a:ext cx="1619758" cy="128186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E59E71-4954-4D78-8C34-D9FE99F3A79D}">
      <dsp:nvSpPr>
        <dsp:cNvPr id="0" name=""/>
        <dsp:cNvSpPr/>
      </dsp:nvSpPr>
      <dsp:spPr>
        <a:xfrm>
          <a:off x="1161386" y="2618695"/>
          <a:ext cx="1619758" cy="128186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BBC470-FAFC-4084-BC6B-A6D94D6891A1}">
      <dsp:nvSpPr>
        <dsp:cNvPr id="0" name=""/>
        <dsp:cNvSpPr/>
      </dsp:nvSpPr>
      <dsp:spPr>
        <a:xfrm>
          <a:off x="2135087" y="2618695"/>
          <a:ext cx="1619758" cy="128186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E4824C-215B-4A77-AB8F-F53A16EC91F3}">
      <dsp:nvSpPr>
        <dsp:cNvPr id="0" name=""/>
        <dsp:cNvSpPr/>
      </dsp:nvSpPr>
      <dsp:spPr>
        <a:xfrm>
          <a:off x="3108019" y="2618695"/>
          <a:ext cx="1619758" cy="128186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8A22C2-024F-4419-9C77-7FED71E14875}">
      <dsp:nvSpPr>
        <dsp:cNvPr id="0" name=""/>
        <dsp:cNvSpPr/>
      </dsp:nvSpPr>
      <dsp:spPr>
        <a:xfrm>
          <a:off x="4081721" y="2618695"/>
          <a:ext cx="1619758" cy="128186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7C857C-544C-4D90-BB03-221E070DCDD6}">
      <dsp:nvSpPr>
        <dsp:cNvPr id="0" name=""/>
        <dsp:cNvSpPr/>
      </dsp:nvSpPr>
      <dsp:spPr>
        <a:xfrm>
          <a:off x="5054653" y="2618695"/>
          <a:ext cx="1619758" cy="128186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96779C-EE7D-4DD2-951D-6D34CD47A164}">
      <dsp:nvSpPr>
        <dsp:cNvPr id="0" name=""/>
        <dsp:cNvSpPr/>
      </dsp:nvSpPr>
      <dsp:spPr>
        <a:xfrm>
          <a:off x="6028354" y="2618695"/>
          <a:ext cx="1619758" cy="1281860"/>
        </a:xfrm>
        <a:prstGeom prst="chevron">
          <a:avLst>
            <a:gd name="adj" fmla="val 706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B8D889-3AF6-42DE-978D-11B2C3641B92}">
      <dsp:nvSpPr>
        <dsp:cNvPr id="0" name=""/>
        <dsp:cNvSpPr/>
      </dsp:nvSpPr>
      <dsp:spPr>
        <a:xfrm>
          <a:off x="188454" y="2746881"/>
          <a:ext cx="7012033" cy="1025488"/>
        </a:xfrm>
        <a:prstGeom prst="re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040" tIns="66040" rIns="66040" bIns="66040" numCol="1" spcCol="1270" anchor="ctr" anchorCtr="0">
          <a:noAutofit/>
        </a:bodyPr>
        <a:lstStyle/>
        <a:p>
          <a:pPr marL="0" lvl="0" indent="0" algn="l" defTabSz="1155700">
            <a:lnSpc>
              <a:spcPct val="90000"/>
            </a:lnSpc>
            <a:spcBef>
              <a:spcPct val="0"/>
            </a:spcBef>
            <a:spcAft>
              <a:spcPct val="35000"/>
            </a:spcAft>
            <a:buNone/>
          </a:pPr>
          <a:r>
            <a:rPr lang="en-GB" sz="2600" kern="1200" dirty="0"/>
            <a:t>H</a:t>
          </a:r>
          <a:r>
            <a:rPr lang="en-GB" sz="2600" kern="1200" baseline="-25000" dirty="0"/>
            <a:t>0</a:t>
          </a:r>
          <a:r>
            <a:rPr lang="en-GB" sz="2600" kern="1200" dirty="0"/>
            <a:t>: No difference in means between groups (IV)</a:t>
          </a:r>
        </a:p>
        <a:p>
          <a:pPr marL="0" lvl="0" indent="0" algn="l" defTabSz="1155700">
            <a:lnSpc>
              <a:spcPct val="90000"/>
            </a:lnSpc>
            <a:spcBef>
              <a:spcPct val="0"/>
            </a:spcBef>
            <a:spcAft>
              <a:spcPct val="35000"/>
            </a:spcAft>
            <a:buNone/>
          </a:pPr>
          <a:r>
            <a:rPr lang="en-GB" sz="2600" kern="1200" dirty="0"/>
            <a:t>H</a:t>
          </a:r>
          <a:r>
            <a:rPr lang="en-GB" sz="2600" kern="1200" baseline="-25000" dirty="0"/>
            <a:t>1</a:t>
          </a:r>
          <a:r>
            <a:rPr lang="en-GB" sz="2600" kern="1200" dirty="0"/>
            <a:t>: At least one mean is different</a:t>
          </a:r>
        </a:p>
      </dsp:txBody>
      <dsp:txXfrm>
        <a:off x="188454" y="2746881"/>
        <a:ext cx="7012033" cy="10254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8C5337-910D-4F39-ACF3-EB453EACE65A}">
      <dsp:nvSpPr>
        <dsp:cNvPr id="0" name=""/>
        <dsp:cNvSpPr/>
      </dsp:nvSpPr>
      <dsp:spPr>
        <a:xfrm>
          <a:off x="0" y="492970"/>
          <a:ext cx="7772400" cy="7229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3225" tIns="354076" rIns="603225" bIns="120904" numCol="1" spcCol="1270" anchor="t" anchorCtr="0">
          <a:noAutofit/>
        </a:bodyPr>
        <a:lstStyle/>
        <a:p>
          <a:pPr marL="171450" lvl="1" indent="-171450" algn="l" defTabSz="755650">
            <a:lnSpc>
              <a:spcPct val="90000"/>
            </a:lnSpc>
            <a:spcBef>
              <a:spcPct val="0"/>
            </a:spcBef>
            <a:spcAft>
              <a:spcPct val="15000"/>
            </a:spcAft>
            <a:buChar char="•"/>
          </a:pPr>
          <a:r>
            <a:rPr lang="en-GB" sz="1700" kern="1200" dirty="0"/>
            <a:t>Compares observed frequencies to expected frequencies</a:t>
          </a:r>
        </a:p>
      </dsp:txBody>
      <dsp:txXfrm>
        <a:off x="0" y="492970"/>
        <a:ext cx="7772400" cy="722925"/>
      </dsp:txXfrm>
    </dsp:sp>
    <dsp:sp modelId="{4285F067-D35F-4E7D-81F3-19B5282C2752}">
      <dsp:nvSpPr>
        <dsp:cNvPr id="0" name=""/>
        <dsp:cNvSpPr/>
      </dsp:nvSpPr>
      <dsp:spPr>
        <a:xfrm>
          <a:off x="388620" y="242050"/>
          <a:ext cx="5440680"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755650">
            <a:lnSpc>
              <a:spcPct val="90000"/>
            </a:lnSpc>
            <a:spcBef>
              <a:spcPct val="0"/>
            </a:spcBef>
            <a:spcAft>
              <a:spcPct val="35000"/>
            </a:spcAft>
            <a:buNone/>
          </a:pPr>
          <a:r>
            <a:rPr lang="en-GB" sz="1700" kern="1200" dirty="0"/>
            <a:t>Chi-Square</a:t>
          </a:r>
        </a:p>
      </dsp:txBody>
      <dsp:txXfrm>
        <a:off x="413118" y="266548"/>
        <a:ext cx="5391684" cy="452844"/>
      </dsp:txXfrm>
    </dsp:sp>
    <dsp:sp modelId="{4A6A79EA-7F6D-4AEF-91CA-3BC6CB1C3E8F}">
      <dsp:nvSpPr>
        <dsp:cNvPr id="0" name=""/>
        <dsp:cNvSpPr/>
      </dsp:nvSpPr>
      <dsp:spPr>
        <a:xfrm>
          <a:off x="0" y="1558616"/>
          <a:ext cx="7772400" cy="7229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3225" tIns="354076" rIns="603225" bIns="120904" numCol="1" spcCol="1270" anchor="t" anchorCtr="0">
          <a:noAutofit/>
        </a:bodyPr>
        <a:lstStyle/>
        <a:p>
          <a:pPr marL="171450" lvl="1" indent="-171450" algn="l" defTabSz="755650">
            <a:lnSpc>
              <a:spcPct val="90000"/>
            </a:lnSpc>
            <a:spcBef>
              <a:spcPct val="0"/>
            </a:spcBef>
            <a:spcAft>
              <a:spcPct val="15000"/>
            </a:spcAft>
            <a:buChar char="•"/>
          </a:pPr>
          <a:r>
            <a:rPr lang="en-GB" sz="1700" kern="1200" dirty="0"/>
            <a:t>Looks at differences between two groups on some variable of interest</a:t>
          </a:r>
        </a:p>
      </dsp:txBody>
      <dsp:txXfrm>
        <a:off x="0" y="1558616"/>
        <a:ext cx="7772400" cy="722925"/>
      </dsp:txXfrm>
    </dsp:sp>
    <dsp:sp modelId="{60A76BD3-6E1D-499A-BF23-29BA4BDE9D94}">
      <dsp:nvSpPr>
        <dsp:cNvPr id="0" name=""/>
        <dsp:cNvSpPr/>
      </dsp:nvSpPr>
      <dsp:spPr>
        <a:xfrm>
          <a:off x="388620" y="1307696"/>
          <a:ext cx="5440680"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755650">
            <a:lnSpc>
              <a:spcPct val="90000"/>
            </a:lnSpc>
            <a:spcBef>
              <a:spcPct val="0"/>
            </a:spcBef>
            <a:spcAft>
              <a:spcPct val="35000"/>
            </a:spcAft>
            <a:buNone/>
          </a:pPr>
          <a:r>
            <a:rPr lang="en-GB" sz="1700" kern="1200" dirty="0"/>
            <a:t>t-tests</a:t>
          </a:r>
        </a:p>
      </dsp:txBody>
      <dsp:txXfrm>
        <a:off x="413118" y="1332194"/>
        <a:ext cx="5391684" cy="452844"/>
      </dsp:txXfrm>
    </dsp:sp>
    <dsp:sp modelId="{1F5963CC-49A8-4185-AC57-D77161ADBEC2}">
      <dsp:nvSpPr>
        <dsp:cNvPr id="0" name=""/>
        <dsp:cNvSpPr/>
      </dsp:nvSpPr>
      <dsp:spPr>
        <a:xfrm>
          <a:off x="0" y="2624261"/>
          <a:ext cx="7772400" cy="15261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3225" tIns="354076" rIns="603225" bIns="120904" numCol="1" spcCol="1270" anchor="t" anchorCtr="0">
          <a:noAutofit/>
        </a:bodyPr>
        <a:lstStyle/>
        <a:p>
          <a:pPr marL="171450" lvl="1" indent="-171450" algn="l" defTabSz="755650">
            <a:lnSpc>
              <a:spcPct val="90000"/>
            </a:lnSpc>
            <a:spcBef>
              <a:spcPct val="0"/>
            </a:spcBef>
            <a:spcAft>
              <a:spcPct val="15000"/>
            </a:spcAft>
            <a:buChar char="•"/>
          </a:pPr>
          <a:r>
            <a:rPr lang="en-GB" sz="1700" kern="1200" dirty="0"/>
            <a:t>Looks at differences between two </a:t>
          </a:r>
          <a:r>
            <a:rPr lang="en-GB" sz="1700" u="sng" kern="1200" dirty="0"/>
            <a:t>or more</a:t>
          </a:r>
          <a:r>
            <a:rPr lang="en-GB" sz="1700" u="none" kern="1200" dirty="0"/>
            <a:t> groups</a:t>
          </a:r>
          <a:r>
            <a:rPr lang="en-GB" sz="1700" kern="1200" dirty="0"/>
            <a:t> on some variable of interest (IV has 2 or more categories)</a:t>
          </a:r>
        </a:p>
        <a:p>
          <a:pPr marL="171450" lvl="1" indent="-171450" algn="l" defTabSz="755650">
            <a:lnSpc>
              <a:spcPct val="90000"/>
            </a:lnSpc>
            <a:spcBef>
              <a:spcPct val="0"/>
            </a:spcBef>
            <a:spcAft>
              <a:spcPct val="15000"/>
            </a:spcAft>
            <a:buChar char="•"/>
          </a:pPr>
          <a:r>
            <a:rPr lang="en-GB" sz="1700" kern="1200" dirty="0"/>
            <a:t>If a significant difference exists, it doesn’t tell us which mean is different</a:t>
          </a:r>
        </a:p>
        <a:p>
          <a:pPr marL="171450" lvl="1" indent="-171450" algn="l" defTabSz="755650">
            <a:lnSpc>
              <a:spcPct val="90000"/>
            </a:lnSpc>
            <a:spcBef>
              <a:spcPct val="0"/>
            </a:spcBef>
            <a:spcAft>
              <a:spcPct val="15000"/>
            </a:spcAft>
            <a:buChar char="•"/>
          </a:pPr>
          <a:r>
            <a:rPr lang="en-GB" sz="1700" kern="1200" dirty="0"/>
            <a:t>Post-hoc Tukey test can help figure out which mean is different</a:t>
          </a:r>
        </a:p>
      </dsp:txBody>
      <dsp:txXfrm>
        <a:off x="0" y="2624261"/>
        <a:ext cx="7772400" cy="1526175"/>
      </dsp:txXfrm>
    </dsp:sp>
    <dsp:sp modelId="{6517C414-4390-4205-A56E-8A21763045B6}">
      <dsp:nvSpPr>
        <dsp:cNvPr id="0" name=""/>
        <dsp:cNvSpPr/>
      </dsp:nvSpPr>
      <dsp:spPr>
        <a:xfrm>
          <a:off x="388620" y="2373341"/>
          <a:ext cx="5440680"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755650">
            <a:lnSpc>
              <a:spcPct val="90000"/>
            </a:lnSpc>
            <a:spcBef>
              <a:spcPct val="0"/>
            </a:spcBef>
            <a:spcAft>
              <a:spcPct val="35000"/>
            </a:spcAft>
            <a:buNone/>
          </a:pPr>
          <a:r>
            <a:rPr lang="en-GB" sz="1700" kern="1200" dirty="0"/>
            <a:t>ANOVA</a:t>
          </a:r>
        </a:p>
      </dsp:txBody>
      <dsp:txXfrm>
        <a:off x="413118" y="2397839"/>
        <a:ext cx="5391684"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A1011-73A5-4D93-AB04-2F8848BE8CB0}">
      <dsp:nvSpPr>
        <dsp:cNvPr id="0" name=""/>
        <dsp:cNvSpPr/>
      </dsp:nvSpPr>
      <dsp:spPr>
        <a:xfrm>
          <a:off x="0" y="162505"/>
          <a:ext cx="7772400" cy="69232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3225" tIns="166624" rIns="603225"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dirty="0"/>
            <a:t>Claim we are trying to verify</a:t>
          </a:r>
        </a:p>
        <a:p>
          <a:pPr marL="114300" lvl="1" indent="-114300" algn="l" defTabSz="622300">
            <a:lnSpc>
              <a:spcPct val="90000"/>
            </a:lnSpc>
            <a:spcBef>
              <a:spcPct val="0"/>
            </a:spcBef>
            <a:spcAft>
              <a:spcPct val="15000"/>
            </a:spcAft>
            <a:buChar char="•"/>
          </a:pPr>
          <a:r>
            <a:rPr lang="en-GB" sz="1400" kern="1200" dirty="0"/>
            <a:t>Sam claims his average is 150</a:t>
          </a:r>
        </a:p>
      </dsp:txBody>
      <dsp:txXfrm>
        <a:off x="0" y="162505"/>
        <a:ext cx="7772400" cy="692323"/>
      </dsp:txXfrm>
    </dsp:sp>
    <dsp:sp modelId="{96B3C7F4-8916-42BD-8DC5-54CD918A7FFB}">
      <dsp:nvSpPr>
        <dsp:cNvPr id="0" name=""/>
        <dsp:cNvSpPr/>
      </dsp:nvSpPr>
      <dsp:spPr>
        <a:xfrm>
          <a:off x="388620" y="93022"/>
          <a:ext cx="5440680" cy="235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488950">
            <a:lnSpc>
              <a:spcPct val="90000"/>
            </a:lnSpc>
            <a:spcBef>
              <a:spcPct val="0"/>
            </a:spcBef>
            <a:spcAft>
              <a:spcPct val="35000"/>
            </a:spcAft>
            <a:buNone/>
          </a:pPr>
          <a:r>
            <a:rPr lang="en-GB" sz="1100" kern="1200" dirty="0"/>
            <a:t>Null hypothesis </a:t>
          </a:r>
          <a:r>
            <a:rPr lang="en-GB" sz="1100" kern="1200" dirty="0">
              <a:noFill/>
            </a:rPr>
            <a:t>- Claim</a:t>
          </a:r>
        </a:p>
      </dsp:txBody>
      <dsp:txXfrm>
        <a:off x="400137" y="104539"/>
        <a:ext cx="5417646" cy="212895"/>
      </dsp:txXfrm>
    </dsp:sp>
    <dsp:sp modelId="{2B02A019-392D-4AE9-BF2C-DDDE691A0140}">
      <dsp:nvSpPr>
        <dsp:cNvPr id="0" name=""/>
        <dsp:cNvSpPr/>
      </dsp:nvSpPr>
      <dsp:spPr>
        <a:xfrm>
          <a:off x="0" y="1064432"/>
          <a:ext cx="7772400" cy="69232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3225" tIns="166624" rIns="603225"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dirty="0"/>
            <a:t>What we assume if Null hypothesis is rejected</a:t>
          </a:r>
        </a:p>
        <a:p>
          <a:pPr marL="114300" lvl="1" indent="-114300" algn="l" defTabSz="622300">
            <a:lnSpc>
              <a:spcPct val="90000"/>
            </a:lnSpc>
            <a:spcBef>
              <a:spcPct val="0"/>
            </a:spcBef>
            <a:spcAft>
              <a:spcPct val="15000"/>
            </a:spcAft>
            <a:buChar char="•"/>
          </a:pPr>
          <a:r>
            <a:rPr lang="en-GB" sz="1400" kern="1200" dirty="0"/>
            <a:t>Sam’s average is not 150 </a:t>
          </a:r>
        </a:p>
      </dsp:txBody>
      <dsp:txXfrm>
        <a:off x="0" y="1064432"/>
        <a:ext cx="7772400" cy="692323"/>
      </dsp:txXfrm>
    </dsp:sp>
    <dsp:sp modelId="{24BE13D0-4748-4035-80D2-E6B00FAC2297}">
      <dsp:nvSpPr>
        <dsp:cNvPr id="0" name=""/>
        <dsp:cNvSpPr/>
      </dsp:nvSpPr>
      <dsp:spPr>
        <a:xfrm>
          <a:off x="388620" y="946467"/>
          <a:ext cx="5440680" cy="235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488950">
            <a:lnSpc>
              <a:spcPct val="90000"/>
            </a:lnSpc>
            <a:spcBef>
              <a:spcPct val="0"/>
            </a:spcBef>
            <a:spcAft>
              <a:spcPct val="35000"/>
            </a:spcAft>
            <a:buNone/>
          </a:pPr>
          <a:r>
            <a:rPr lang="en-GB" sz="1100" kern="1200" dirty="0"/>
            <a:t>Alternative Hypothesis</a:t>
          </a:r>
        </a:p>
      </dsp:txBody>
      <dsp:txXfrm>
        <a:off x="400137" y="957984"/>
        <a:ext cx="5417646" cy="212895"/>
      </dsp:txXfrm>
    </dsp:sp>
    <dsp:sp modelId="{B66BCC91-DAD0-4E67-8878-7206BE1A500B}">
      <dsp:nvSpPr>
        <dsp:cNvPr id="0" name=""/>
        <dsp:cNvSpPr/>
      </dsp:nvSpPr>
      <dsp:spPr>
        <a:xfrm>
          <a:off x="0" y="1917878"/>
          <a:ext cx="7772400" cy="69232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3225" tIns="166624" rIns="603225"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dirty="0"/>
            <a:t>From our evidence</a:t>
          </a:r>
        </a:p>
        <a:p>
          <a:pPr marL="114300" lvl="1" indent="-114300" algn="l" defTabSz="622300">
            <a:lnSpc>
              <a:spcPct val="90000"/>
            </a:lnSpc>
            <a:spcBef>
              <a:spcPct val="0"/>
            </a:spcBef>
            <a:spcAft>
              <a:spcPct val="15000"/>
            </a:spcAft>
            <a:buChar char="•"/>
          </a:pPr>
          <a:r>
            <a:rPr lang="en-GB" sz="1400" kern="1200" dirty="0"/>
            <a:t>Sam bowled an average of 40</a:t>
          </a:r>
        </a:p>
      </dsp:txBody>
      <dsp:txXfrm>
        <a:off x="0" y="1917878"/>
        <a:ext cx="7772400" cy="692323"/>
      </dsp:txXfrm>
    </dsp:sp>
    <dsp:sp modelId="{6692CE80-18B7-44E0-AD78-CBCEAF4C6B21}">
      <dsp:nvSpPr>
        <dsp:cNvPr id="0" name=""/>
        <dsp:cNvSpPr/>
      </dsp:nvSpPr>
      <dsp:spPr>
        <a:xfrm>
          <a:off x="388620" y="1799913"/>
          <a:ext cx="5440680" cy="235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488950">
            <a:lnSpc>
              <a:spcPct val="90000"/>
            </a:lnSpc>
            <a:spcBef>
              <a:spcPct val="0"/>
            </a:spcBef>
            <a:spcAft>
              <a:spcPct val="35000"/>
            </a:spcAft>
            <a:buNone/>
          </a:pPr>
          <a:r>
            <a:rPr lang="en-GB" sz="1100" kern="1200" dirty="0"/>
            <a:t>Sample (or test) statistic</a:t>
          </a:r>
        </a:p>
      </dsp:txBody>
      <dsp:txXfrm>
        <a:off x="400137" y="1811430"/>
        <a:ext cx="5417646" cy="212895"/>
      </dsp:txXfrm>
    </dsp:sp>
    <dsp:sp modelId="{DE8DB330-6C08-48B4-B72D-1F20CA8E7968}">
      <dsp:nvSpPr>
        <dsp:cNvPr id="0" name=""/>
        <dsp:cNvSpPr/>
      </dsp:nvSpPr>
      <dsp:spPr>
        <a:xfrm>
          <a:off x="0" y="2771324"/>
          <a:ext cx="7627988" cy="60981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3225" tIns="166624" rIns="603225"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dirty="0">
              <a:solidFill>
                <a:sysClr val="windowText" lastClr="000000"/>
              </a:solidFill>
            </a:rPr>
            <a:t>Likelihood of experimental results, if claim is true</a:t>
          </a:r>
        </a:p>
        <a:p>
          <a:pPr marL="114300" lvl="1" indent="-114300" algn="l" defTabSz="622300">
            <a:lnSpc>
              <a:spcPct val="90000"/>
            </a:lnSpc>
            <a:spcBef>
              <a:spcPct val="0"/>
            </a:spcBef>
            <a:spcAft>
              <a:spcPct val="15000"/>
            </a:spcAft>
            <a:buChar char="•"/>
          </a:pPr>
          <a:r>
            <a:rPr lang="en-GB" sz="1400" kern="1200" dirty="0">
              <a:solidFill>
                <a:sysClr val="windowText" lastClr="000000"/>
              </a:solidFill>
            </a:rPr>
            <a:t>Likelihood that Sam bowls 40 if 150 is his average – from density function</a:t>
          </a:r>
        </a:p>
      </dsp:txBody>
      <dsp:txXfrm>
        <a:off x="0" y="2771324"/>
        <a:ext cx="7627988" cy="609819"/>
      </dsp:txXfrm>
    </dsp:sp>
    <dsp:sp modelId="{E3CE64FA-0D0D-477D-9C62-E55E53FAFAA4}">
      <dsp:nvSpPr>
        <dsp:cNvPr id="0" name=""/>
        <dsp:cNvSpPr/>
      </dsp:nvSpPr>
      <dsp:spPr>
        <a:xfrm>
          <a:off x="388620" y="2653359"/>
          <a:ext cx="5440680" cy="235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488950">
            <a:lnSpc>
              <a:spcPct val="90000"/>
            </a:lnSpc>
            <a:spcBef>
              <a:spcPct val="0"/>
            </a:spcBef>
            <a:spcAft>
              <a:spcPct val="35000"/>
            </a:spcAft>
            <a:buNone/>
          </a:pPr>
          <a:r>
            <a:rPr lang="en-GB" sz="1100" kern="1200" dirty="0"/>
            <a:t>p-value (Significance)</a:t>
          </a:r>
        </a:p>
      </dsp:txBody>
      <dsp:txXfrm>
        <a:off x="400137" y="2664876"/>
        <a:ext cx="5417646" cy="212895"/>
      </dsp:txXfrm>
    </dsp:sp>
    <dsp:sp modelId="{FB24A507-6ABE-4559-8980-1FF4C7990C31}">
      <dsp:nvSpPr>
        <dsp:cNvPr id="0" name=""/>
        <dsp:cNvSpPr/>
      </dsp:nvSpPr>
      <dsp:spPr>
        <a:xfrm>
          <a:off x="0" y="3542265"/>
          <a:ext cx="7772400" cy="69232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3225" tIns="166624" rIns="603225"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dirty="0"/>
            <a:t>to reject the claim</a:t>
          </a:r>
        </a:p>
        <a:p>
          <a:pPr marL="114300" lvl="1" indent="-114300" algn="l" defTabSz="622300">
            <a:lnSpc>
              <a:spcPct val="90000"/>
            </a:lnSpc>
            <a:spcBef>
              <a:spcPct val="0"/>
            </a:spcBef>
            <a:spcAft>
              <a:spcPct val="15000"/>
            </a:spcAft>
            <a:buChar char="•"/>
          </a:pPr>
          <a:r>
            <a:rPr lang="en-GB" sz="1400" kern="1200" dirty="0"/>
            <a:t>For Sam this was 120Cut-off value when we decide </a:t>
          </a:r>
        </a:p>
      </dsp:txBody>
      <dsp:txXfrm>
        <a:off x="0" y="3542265"/>
        <a:ext cx="7772400" cy="692323"/>
      </dsp:txXfrm>
    </dsp:sp>
    <dsp:sp modelId="{E41C0965-DB64-4E37-9916-C3E5D26FFDFF}">
      <dsp:nvSpPr>
        <dsp:cNvPr id="0" name=""/>
        <dsp:cNvSpPr/>
      </dsp:nvSpPr>
      <dsp:spPr>
        <a:xfrm>
          <a:off x="388620" y="3424300"/>
          <a:ext cx="5440680" cy="235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488950">
            <a:lnSpc>
              <a:spcPct val="90000"/>
            </a:lnSpc>
            <a:spcBef>
              <a:spcPct val="0"/>
            </a:spcBef>
            <a:spcAft>
              <a:spcPct val="35000"/>
            </a:spcAft>
            <a:buNone/>
          </a:pPr>
          <a:r>
            <a:rPr lang="en-GB" sz="1100" kern="1200" dirty="0"/>
            <a:t>Critical value</a:t>
          </a:r>
        </a:p>
      </dsp:txBody>
      <dsp:txXfrm>
        <a:off x="400137" y="3435817"/>
        <a:ext cx="5417646" cy="212895"/>
      </dsp:txXfrm>
    </dsp:sp>
    <dsp:sp modelId="{AC3EF6F0-B967-48B7-BE5B-100535EB856D}">
      <dsp:nvSpPr>
        <dsp:cNvPr id="0" name=""/>
        <dsp:cNvSpPr/>
      </dsp:nvSpPr>
      <dsp:spPr>
        <a:xfrm>
          <a:off x="0" y="4395711"/>
          <a:ext cx="7772400" cy="76784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3225" tIns="166624" rIns="603225" bIns="113792" numCol="1" spcCol="1270" anchor="t" anchorCtr="0">
          <a:noAutofit/>
        </a:bodyPr>
        <a:lstStyle/>
        <a:p>
          <a:pPr marL="171450" lvl="1" indent="-171450" algn="l" defTabSz="711200">
            <a:lnSpc>
              <a:spcPct val="90000"/>
            </a:lnSpc>
            <a:spcBef>
              <a:spcPct val="0"/>
            </a:spcBef>
            <a:spcAft>
              <a:spcPct val="15000"/>
            </a:spcAft>
            <a:buChar char="•"/>
          </a:pPr>
          <a:r>
            <a:rPr lang="en-GB" sz="1600" kern="1200" dirty="0"/>
            <a:t>How sure you want to be – what is the size of the rejection region</a:t>
          </a:r>
        </a:p>
        <a:p>
          <a:pPr marL="171450" lvl="1" indent="-171450" algn="l" defTabSz="711200">
            <a:lnSpc>
              <a:spcPct val="90000"/>
            </a:lnSpc>
            <a:spcBef>
              <a:spcPct val="0"/>
            </a:spcBef>
            <a:spcAft>
              <a:spcPct val="15000"/>
            </a:spcAft>
            <a:buChar char="•"/>
          </a:pPr>
          <a:r>
            <a:rPr lang="en-GB" sz="1600" kern="1200" dirty="0"/>
            <a:t>Smaller level for Mum </a:t>
          </a:r>
          <a:r>
            <a:rPr lang="en-GB" sz="1400" kern="1200" dirty="0"/>
            <a:t>than</a:t>
          </a:r>
          <a:r>
            <a:rPr lang="en-GB" sz="1600" kern="1200" dirty="0"/>
            <a:t> Sam</a:t>
          </a:r>
        </a:p>
      </dsp:txBody>
      <dsp:txXfrm>
        <a:off x="0" y="4395711"/>
        <a:ext cx="7772400" cy="767849"/>
      </dsp:txXfrm>
    </dsp:sp>
    <dsp:sp modelId="{D3C1E867-71AF-4265-AEC3-217381F86F9B}">
      <dsp:nvSpPr>
        <dsp:cNvPr id="0" name=""/>
        <dsp:cNvSpPr/>
      </dsp:nvSpPr>
      <dsp:spPr>
        <a:xfrm>
          <a:off x="388620" y="4277746"/>
          <a:ext cx="5440680" cy="23592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488950">
            <a:lnSpc>
              <a:spcPct val="90000"/>
            </a:lnSpc>
            <a:spcBef>
              <a:spcPct val="0"/>
            </a:spcBef>
            <a:spcAft>
              <a:spcPct val="35000"/>
            </a:spcAft>
            <a:buNone/>
          </a:pPr>
          <a:r>
            <a:rPr lang="en-GB" sz="1100" kern="1200" dirty="0"/>
            <a:t>Decision rule: </a:t>
          </a:r>
          <a:r>
            <a:rPr lang="el-GR" sz="1100" kern="1200" dirty="0">
              <a:latin typeface="Calibri"/>
            </a:rPr>
            <a:t>α</a:t>
          </a:r>
          <a:endParaRPr lang="en-GB" sz="1100" kern="1200" dirty="0"/>
        </a:p>
      </dsp:txBody>
      <dsp:txXfrm>
        <a:off x="400137" y="4289263"/>
        <a:ext cx="5417646" cy="2128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28871-E927-46FB-A078-3A90952D48B8}">
      <dsp:nvSpPr>
        <dsp:cNvPr id="0" name=""/>
        <dsp:cNvSpPr/>
      </dsp:nvSpPr>
      <dsp:spPr>
        <a:xfrm>
          <a:off x="0" y="447556"/>
          <a:ext cx="8218487" cy="18726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7846" tIns="604012" rIns="637846" bIns="227584" numCol="1" spcCol="1270" anchor="t" anchorCtr="0">
          <a:noAutofit/>
        </a:bodyPr>
        <a:lstStyle/>
        <a:p>
          <a:pPr marL="285750" lvl="1" indent="-285750" algn="l" defTabSz="1422400">
            <a:lnSpc>
              <a:spcPct val="90000"/>
            </a:lnSpc>
            <a:spcBef>
              <a:spcPct val="0"/>
            </a:spcBef>
            <a:spcAft>
              <a:spcPct val="15000"/>
            </a:spcAft>
            <a:buChar char="•"/>
          </a:pPr>
          <a:r>
            <a:rPr lang="el-GR" sz="3200" kern="1200" dirty="0">
              <a:latin typeface="Century Gothic"/>
            </a:rPr>
            <a:t>α</a:t>
          </a:r>
          <a:r>
            <a:rPr lang="en-GB" sz="3200" kern="1200" dirty="0">
              <a:latin typeface="Perpetua" panose="02020502060401020303" pitchFamily="18" charset="0"/>
            </a:rPr>
            <a:t> is greater than the p-value</a:t>
          </a:r>
        </a:p>
        <a:p>
          <a:pPr marL="285750" lvl="1" indent="-285750" algn="l" defTabSz="1422400">
            <a:lnSpc>
              <a:spcPct val="90000"/>
            </a:lnSpc>
            <a:spcBef>
              <a:spcPct val="0"/>
            </a:spcBef>
            <a:spcAft>
              <a:spcPct val="15000"/>
            </a:spcAft>
            <a:buChar char="•"/>
          </a:pPr>
          <a:r>
            <a:rPr lang="en-GB" sz="3200" kern="1200" dirty="0">
              <a:latin typeface="Perpetua" panose="02020502060401020303" pitchFamily="18" charset="0"/>
            </a:rPr>
            <a:t>Reject H</a:t>
          </a:r>
          <a:r>
            <a:rPr lang="en-GB" sz="3200" kern="1200" baseline="-25000" dirty="0">
              <a:latin typeface="Perpetua" panose="02020502060401020303" pitchFamily="18" charset="0"/>
            </a:rPr>
            <a:t>0</a:t>
          </a:r>
        </a:p>
      </dsp:txBody>
      <dsp:txXfrm>
        <a:off x="0" y="447556"/>
        <a:ext cx="8218487" cy="1872675"/>
      </dsp:txXfrm>
    </dsp:sp>
    <dsp:sp modelId="{38ACCA20-CB51-46EF-ACF7-54F98FAAACB7}">
      <dsp:nvSpPr>
        <dsp:cNvPr id="0" name=""/>
        <dsp:cNvSpPr/>
      </dsp:nvSpPr>
      <dsp:spPr>
        <a:xfrm>
          <a:off x="410924" y="19516"/>
          <a:ext cx="5752940" cy="856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447" tIns="0" rIns="217447" bIns="0" numCol="1" spcCol="1270" anchor="ctr" anchorCtr="0">
          <a:noAutofit/>
        </a:bodyPr>
        <a:lstStyle/>
        <a:p>
          <a:pPr marL="0" lvl="0" indent="0" algn="l" defTabSz="1289050">
            <a:lnSpc>
              <a:spcPct val="90000"/>
            </a:lnSpc>
            <a:spcBef>
              <a:spcPct val="0"/>
            </a:spcBef>
            <a:spcAft>
              <a:spcPct val="35000"/>
            </a:spcAft>
            <a:buNone/>
          </a:pPr>
          <a:r>
            <a:rPr lang="en-GB" sz="2900" kern="1200" dirty="0"/>
            <a:t>If test statistic is &gt; critical value</a:t>
          </a:r>
          <a:endParaRPr lang="en-GB" sz="2900" kern="1200" dirty="0">
            <a:latin typeface="+mn-lt"/>
          </a:endParaRPr>
        </a:p>
      </dsp:txBody>
      <dsp:txXfrm>
        <a:off x="452714" y="61306"/>
        <a:ext cx="5669360" cy="772500"/>
      </dsp:txXfrm>
    </dsp:sp>
    <dsp:sp modelId="{9472BB8F-DFD3-4431-AA4E-BD04743D3742}">
      <dsp:nvSpPr>
        <dsp:cNvPr id="0" name=""/>
        <dsp:cNvSpPr/>
      </dsp:nvSpPr>
      <dsp:spPr>
        <a:xfrm>
          <a:off x="0" y="2848087"/>
          <a:ext cx="8218487" cy="1827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7846" tIns="604012" rIns="637846" bIns="227584" numCol="1" spcCol="1270" anchor="t" anchorCtr="0">
          <a:noAutofit/>
        </a:bodyPr>
        <a:lstStyle/>
        <a:p>
          <a:pPr marL="285750" lvl="1" indent="-285750" algn="l" defTabSz="1422400">
            <a:lnSpc>
              <a:spcPct val="90000"/>
            </a:lnSpc>
            <a:spcBef>
              <a:spcPct val="0"/>
            </a:spcBef>
            <a:spcAft>
              <a:spcPct val="15000"/>
            </a:spcAft>
            <a:buChar char="•"/>
          </a:pPr>
          <a:r>
            <a:rPr lang="en-GB" sz="3200" kern="1200" dirty="0"/>
            <a:t>Test statistic is right of the critical value</a:t>
          </a:r>
        </a:p>
        <a:p>
          <a:pPr marL="285750" lvl="1" indent="-285750" algn="l" defTabSz="1422400">
            <a:lnSpc>
              <a:spcPct val="90000"/>
            </a:lnSpc>
            <a:spcBef>
              <a:spcPct val="0"/>
            </a:spcBef>
            <a:spcAft>
              <a:spcPct val="15000"/>
            </a:spcAft>
            <a:buChar char="•"/>
          </a:pPr>
          <a:r>
            <a:rPr lang="en-GB" sz="3200" kern="1200" dirty="0"/>
            <a:t>Reject H</a:t>
          </a:r>
          <a:r>
            <a:rPr lang="en-GB" sz="3200" kern="1200" baseline="-25000" dirty="0"/>
            <a:t>0</a:t>
          </a:r>
        </a:p>
      </dsp:txBody>
      <dsp:txXfrm>
        <a:off x="0" y="2848087"/>
        <a:ext cx="8218487" cy="1827000"/>
      </dsp:txXfrm>
    </dsp:sp>
    <dsp:sp modelId="{C36A81A7-CD65-4542-B05E-5D438525A4A9}">
      <dsp:nvSpPr>
        <dsp:cNvPr id="0" name=""/>
        <dsp:cNvSpPr/>
      </dsp:nvSpPr>
      <dsp:spPr>
        <a:xfrm>
          <a:off x="410924" y="2476831"/>
          <a:ext cx="5752940" cy="856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447" tIns="0" rIns="217447" bIns="0" numCol="1" spcCol="1270" anchor="ctr" anchorCtr="0">
          <a:noAutofit/>
        </a:bodyPr>
        <a:lstStyle/>
        <a:p>
          <a:pPr marL="0" lvl="0" indent="0" algn="l" defTabSz="1289050">
            <a:lnSpc>
              <a:spcPct val="90000"/>
            </a:lnSpc>
            <a:spcBef>
              <a:spcPct val="0"/>
            </a:spcBef>
            <a:spcAft>
              <a:spcPct val="35000"/>
            </a:spcAft>
            <a:buNone/>
          </a:pPr>
          <a:r>
            <a:rPr lang="en-GB" sz="2900" kern="1200">
              <a:latin typeface="+mn-lt"/>
            </a:rPr>
            <a:t>If </a:t>
          </a:r>
          <a:r>
            <a:rPr lang="en-GB" sz="2900" kern="1200" dirty="0">
              <a:latin typeface="+mn-lt"/>
            </a:rPr>
            <a:t>p-value &lt; </a:t>
          </a:r>
          <a:r>
            <a:rPr lang="el-GR" sz="2900" kern="1200" dirty="0">
              <a:latin typeface="+mn-lt"/>
            </a:rPr>
            <a:t>α</a:t>
          </a:r>
          <a:endParaRPr lang="en-GB" sz="2900" kern="1200"/>
        </a:p>
      </dsp:txBody>
      <dsp:txXfrm>
        <a:off x="452714" y="2518621"/>
        <a:ext cx="5669360" cy="772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28871-E927-46FB-A078-3A90952D48B8}">
      <dsp:nvSpPr>
        <dsp:cNvPr id="0" name=""/>
        <dsp:cNvSpPr/>
      </dsp:nvSpPr>
      <dsp:spPr>
        <a:xfrm>
          <a:off x="0" y="662522"/>
          <a:ext cx="8218487" cy="17356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7846" tIns="541528" rIns="637846" bIns="184912" numCol="1" spcCol="1270" anchor="t" anchorCtr="0">
          <a:noAutofit/>
        </a:bodyPr>
        <a:lstStyle/>
        <a:p>
          <a:pPr marL="228600" lvl="1" indent="-228600" algn="l" defTabSz="1155700">
            <a:lnSpc>
              <a:spcPct val="90000"/>
            </a:lnSpc>
            <a:spcBef>
              <a:spcPct val="0"/>
            </a:spcBef>
            <a:spcAft>
              <a:spcPct val="15000"/>
            </a:spcAft>
            <a:buChar char="•"/>
          </a:pPr>
          <a:r>
            <a:rPr lang="el-GR" sz="2600" kern="1200" dirty="0">
              <a:latin typeface="Century Gothic"/>
            </a:rPr>
            <a:t>α</a:t>
          </a:r>
          <a:r>
            <a:rPr lang="en-GB" sz="2600" kern="1200" dirty="0">
              <a:latin typeface="Perpetua" panose="02020502060401020303" pitchFamily="18" charset="0"/>
            </a:rPr>
            <a:t> is less than the p-value (in the unshaded region)</a:t>
          </a:r>
        </a:p>
        <a:p>
          <a:pPr marL="228600" lvl="1" indent="-228600" algn="l" defTabSz="1155700">
            <a:lnSpc>
              <a:spcPct val="90000"/>
            </a:lnSpc>
            <a:spcBef>
              <a:spcPct val="0"/>
            </a:spcBef>
            <a:spcAft>
              <a:spcPct val="15000"/>
            </a:spcAft>
            <a:buChar char="•"/>
          </a:pPr>
          <a:r>
            <a:rPr lang="en-GB" sz="2600" kern="1200" dirty="0"/>
            <a:t>Do not reject H</a:t>
          </a:r>
          <a:r>
            <a:rPr lang="en-GB" sz="2600" kern="1200" baseline="-25000" dirty="0"/>
            <a:t>0</a:t>
          </a:r>
        </a:p>
      </dsp:txBody>
      <dsp:txXfrm>
        <a:off x="0" y="662522"/>
        <a:ext cx="8218487" cy="1735650"/>
      </dsp:txXfrm>
    </dsp:sp>
    <dsp:sp modelId="{38ACCA20-CB51-46EF-ACF7-54F98FAAACB7}">
      <dsp:nvSpPr>
        <dsp:cNvPr id="0" name=""/>
        <dsp:cNvSpPr/>
      </dsp:nvSpPr>
      <dsp:spPr>
        <a:xfrm>
          <a:off x="410924" y="234482"/>
          <a:ext cx="5752940" cy="856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447" tIns="0" rIns="217447" bIns="0" numCol="1" spcCol="1270" anchor="ctr" anchorCtr="0">
          <a:noAutofit/>
        </a:bodyPr>
        <a:lstStyle/>
        <a:p>
          <a:pPr marL="0" lvl="0" indent="0" algn="l" defTabSz="1155700">
            <a:lnSpc>
              <a:spcPct val="90000"/>
            </a:lnSpc>
            <a:spcBef>
              <a:spcPct val="0"/>
            </a:spcBef>
            <a:spcAft>
              <a:spcPct val="35000"/>
            </a:spcAft>
            <a:buNone/>
          </a:pPr>
          <a:r>
            <a:rPr lang="en-GB" sz="2600" kern="1200" dirty="0"/>
            <a:t>If test statistic is &lt; critical value</a:t>
          </a:r>
          <a:endParaRPr lang="en-GB" sz="2600" kern="1200" dirty="0">
            <a:latin typeface="+mn-lt"/>
          </a:endParaRPr>
        </a:p>
      </dsp:txBody>
      <dsp:txXfrm>
        <a:off x="452714" y="276272"/>
        <a:ext cx="5669360" cy="772500"/>
      </dsp:txXfrm>
    </dsp:sp>
    <dsp:sp modelId="{BE67DECC-46D5-41F0-889D-97AC3107FD63}">
      <dsp:nvSpPr>
        <dsp:cNvPr id="0" name=""/>
        <dsp:cNvSpPr/>
      </dsp:nvSpPr>
      <dsp:spPr>
        <a:xfrm>
          <a:off x="0" y="2982812"/>
          <a:ext cx="8218487" cy="153409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7846" tIns="541528" rIns="637846" bIns="184912" numCol="1" spcCol="1270" anchor="t" anchorCtr="0">
          <a:noAutofit/>
        </a:bodyPr>
        <a:lstStyle/>
        <a:p>
          <a:pPr marL="228600" lvl="1" indent="-228600" algn="l" defTabSz="1155700">
            <a:lnSpc>
              <a:spcPct val="90000"/>
            </a:lnSpc>
            <a:spcBef>
              <a:spcPct val="0"/>
            </a:spcBef>
            <a:spcAft>
              <a:spcPct val="15000"/>
            </a:spcAft>
            <a:buChar char="•"/>
          </a:pPr>
          <a:r>
            <a:rPr lang="en-GB" sz="2600" kern="1200" dirty="0"/>
            <a:t>Test statistic is left of the critical value</a:t>
          </a:r>
        </a:p>
        <a:p>
          <a:pPr marL="228600" lvl="1" indent="-228600" algn="l" defTabSz="1155700">
            <a:lnSpc>
              <a:spcPct val="90000"/>
            </a:lnSpc>
            <a:spcBef>
              <a:spcPct val="0"/>
            </a:spcBef>
            <a:spcAft>
              <a:spcPct val="15000"/>
            </a:spcAft>
            <a:buChar char="•"/>
          </a:pPr>
          <a:r>
            <a:rPr lang="en-GB" sz="2600" kern="1200" dirty="0"/>
            <a:t>Do not reject H</a:t>
          </a:r>
          <a:r>
            <a:rPr lang="en-GB" sz="2600" kern="1200" baseline="-25000" dirty="0"/>
            <a:t>0</a:t>
          </a:r>
        </a:p>
      </dsp:txBody>
      <dsp:txXfrm>
        <a:off x="0" y="2982812"/>
        <a:ext cx="8218487" cy="1534091"/>
      </dsp:txXfrm>
    </dsp:sp>
    <dsp:sp modelId="{F8B03408-05D2-472A-BB0B-3C235ABD05E4}">
      <dsp:nvSpPr>
        <dsp:cNvPr id="0" name=""/>
        <dsp:cNvSpPr/>
      </dsp:nvSpPr>
      <dsp:spPr>
        <a:xfrm>
          <a:off x="410924" y="2554772"/>
          <a:ext cx="5752940" cy="856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447" tIns="0" rIns="217447" bIns="0" numCol="1" spcCol="1270" anchor="ctr" anchorCtr="0">
          <a:noAutofit/>
        </a:bodyPr>
        <a:lstStyle/>
        <a:p>
          <a:pPr marL="0" lvl="0" indent="0" algn="l" defTabSz="1155700">
            <a:lnSpc>
              <a:spcPct val="90000"/>
            </a:lnSpc>
            <a:spcBef>
              <a:spcPct val="0"/>
            </a:spcBef>
            <a:spcAft>
              <a:spcPct val="35000"/>
            </a:spcAft>
            <a:buNone/>
          </a:pPr>
          <a:r>
            <a:rPr lang="en-GB" sz="2600" kern="1200">
              <a:latin typeface="+mn-lt"/>
            </a:rPr>
            <a:t>If </a:t>
          </a:r>
          <a:r>
            <a:rPr lang="en-GB" sz="2600" kern="1200" dirty="0">
              <a:latin typeface="+mn-lt"/>
            </a:rPr>
            <a:t>p-value &gt; </a:t>
          </a:r>
          <a:r>
            <a:rPr lang="el-GR" sz="2600" kern="1200" dirty="0">
              <a:latin typeface="+mn-lt"/>
            </a:rPr>
            <a:t>α</a:t>
          </a:r>
          <a:endParaRPr lang="en-GB" sz="2600" kern="1200"/>
        </a:p>
      </dsp:txBody>
      <dsp:txXfrm>
        <a:off x="452714" y="2596562"/>
        <a:ext cx="5669360" cy="772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956DF-E224-4BF6-A819-8E1A10A44B05}">
      <dsp:nvSpPr>
        <dsp:cNvPr id="0" name=""/>
        <dsp:cNvSpPr/>
      </dsp:nvSpPr>
      <dsp:spPr>
        <a:xfrm>
          <a:off x="0" y="4198136"/>
          <a:ext cx="8218487" cy="551003"/>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6)  Compare the obtained probability with the specified significance level, reject or do not reject the null hypothesis on the basis of the comparison</a:t>
          </a:r>
          <a:endParaRPr lang="en-US" sz="1800" kern="1200" dirty="0"/>
        </a:p>
      </dsp:txBody>
      <dsp:txXfrm>
        <a:off x="0" y="4198136"/>
        <a:ext cx="8218487" cy="551003"/>
      </dsp:txXfrm>
    </dsp:sp>
    <dsp:sp modelId="{CCECA4B5-3342-483F-BFFE-0680C896AEEA}">
      <dsp:nvSpPr>
        <dsp:cNvPr id="0" name=""/>
        <dsp:cNvSpPr/>
      </dsp:nvSpPr>
      <dsp:spPr>
        <a:xfrm rot="10800000">
          <a:off x="0" y="3358958"/>
          <a:ext cx="8218487" cy="847442"/>
        </a:xfrm>
        <a:prstGeom prst="upArrowCallou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5)  Determine probability of the test statistic under the null hypothesis using the sampling distribution in step 2 (p-value)</a:t>
          </a:r>
          <a:endParaRPr lang="en-US" sz="1800" kern="1200" dirty="0"/>
        </a:p>
      </dsp:txBody>
      <dsp:txXfrm rot="10800000">
        <a:off x="0" y="3358958"/>
        <a:ext cx="8218487" cy="550642"/>
      </dsp:txXfrm>
    </dsp:sp>
    <dsp:sp modelId="{4D266F80-F10F-4170-ADB0-ADCB0644DB16}">
      <dsp:nvSpPr>
        <dsp:cNvPr id="0" name=""/>
        <dsp:cNvSpPr/>
      </dsp:nvSpPr>
      <dsp:spPr>
        <a:xfrm rot="10800000">
          <a:off x="0" y="2519780"/>
          <a:ext cx="8218487" cy="847442"/>
        </a:xfrm>
        <a:prstGeom prst="upArrowCallou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4)  Compute the value of the test statistic from collected data that is appropriate for the sampling distribution</a:t>
          </a:r>
          <a:endParaRPr lang="en-US" sz="1800" kern="1200" dirty="0"/>
        </a:p>
      </dsp:txBody>
      <dsp:txXfrm rot="10800000">
        <a:off x="0" y="2519780"/>
        <a:ext cx="8218487" cy="550642"/>
      </dsp:txXfrm>
    </dsp:sp>
    <dsp:sp modelId="{D20D59F6-E945-4860-A385-F62F31129679}">
      <dsp:nvSpPr>
        <dsp:cNvPr id="0" name=""/>
        <dsp:cNvSpPr/>
      </dsp:nvSpPr>
      <dsp:spPr>
        <a:xfrm rot="10800000">
          <a:off x="0" y="1680603"/>
          <a:ext cx="8218487" cy="847442"/>
        </a:xfrm>
        <a:prstGeom prst="upArrowCallou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3)  Specify the significance level (alpha) for the problem being investigated (decision rule)</a:t>
          </a:r>
          <a:endParaRPr lang="en-US" sz="1800" kern="1200" dirty="0"/>
        </a:p>
      </dsp:txBody>
      <dsp:txXfrm rot="10800000">
        <a:off x="0" y="1680603"/>
        <a:ext cx="8218487" cy="550642"/>
      </dsp:txXfrm>
    </dsp:sp>
    <dsp:sp modelId="{34141CD6-FB3F-410C-9BFC-21143C29B235}">
      <dsp:nvSpPr>
        <dsp:cNvPr id="0" name=""/>
        <dsp:cNvSpPr/>
      </dsp:nvSpPr>
      <dsp:spPr>
        <a:xfrm rot="10800000">
          <a:off x="0" y="841425"/>
          <a:ext cx="8218487" cy="847442"/>
        </a:xfrm>
        <a:prstGeom prst="upArrowCallou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2)  Choose appropriate statistical test, considering research design, and sampling  distribution for the test statistic</a:t>
          </a:r>
          <a:endParaRPr lang="en-US" sz="1800" kern="1200" dirty="0"/>
        </a:p>
      </dsp:txBody>
      <dsp:txXfrm rot="10800000">
        <a:off x="0" y="841425"/>
        <a:ext cx="8218487" cy="550642"/>
      </dsp:txXfrm>
    </dsp:sp>
    <dsp:sp modelId="{A21CDA7A-10CD-4E0A-B792-E43C732308B0}">
      <dsp:nvSpPr>
        <dsp:cNvPr id="0" name=""/>
        <dsp:cNvSpPr/>
      </dsp:nvSpPr>
      <dsp:spPr>
        <a:xfrm rot="10800000">
          <a:off x="0" y="2247"/>
          <a:ext cx="8218487" cy="847442"/>
        </a:xfrm>
        <a:prstGeom prst="upArrowCallou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1)  Specify Null and Alternative Hypotheses after analyzing the research problem</a:t>
          </a:r>
          <a:endParaRPr lang="en-US" sz="1800" kern="1200" dirty="0"/>
        </a:p>
      </dsp:txBody>
      <dsp:txXfrm rot="10800000">
        <a:off x="0" y="2247"/>
        <a:ext cx="8218487" cy="5506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682CE-8E6B-462D-BDC7-8AEF8FFC5DF1}">
      <dsp:nvSpPr>
        <dsp:cNvPr id="0" name=""/>
        <dsp:cNvSpPr/>
      </dsp:nvSpPr>
      <dsp:spPr>
        <a:xfrm>
          <a:off x="4515073" y="2865648"/>
          <a:ext cx="2326741" cy="369105"/>
        </a:xfrm>
        <a:custGeom>
          <a:avLst/>
          <a:gdLst/>
          <a:ahLst/>
          <a:cxnLst/>
          <a:rect l="0" t="0" r="0" b="0"/>
          <a:pathLst>
            <a:path>
              <a:moveTo>
                <a:pt x="0" y="0"/>
              </a:moveTo>
              <a:lnTo>
                <a:pt x="0" y="251534"/>
              </a:lnTo>
              <a:lnTo>
                <a:pt x="2326741" y="251534"/>
              </a:lnTo>
              <a:lnTo>
                <a:pt x="2326741" y="3691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6864EF-46D7-481A-A946-4885E8CEFDCB}">
      <dsp:nvSpPr>
        <dsp:cNvPr id="0" name=""/>
        <dsp:cNvSpPr/>
      </dsp:nvSpPr>
      <dsp:spPr>
        <a:xfrm>
          <a:off x="4515073" y="2865648"/>
          <a:ext cx="775580" cy="369105"/>
        </a:xfrm>
        <a:custGeom>
          <a:avLst/>
          <a:gdLst/>
          <a:ahLst/>
          <a:cxnLst/>
          <a:rect l="0" t="0" r="0" b="0"/>
          <a:pathLst>
            <a:path>
              <a:moveTo>
                <a:pt x="0" y="0"/>
              </a:moveTo>
              <a:lnTo>
                <a:pt x="0" y="251534"/>
              </a:lnTo>
              <a:lnTo>
                <a:pt x="775580" y="251534"/>
              </a:lnTo>
              <a:lnTo>
                <a:pt x="775580" y="3691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B65DE3-A7F3-4A1C-A67D-6363B2AA55E6}">
      <dsp:nvSpPr>
        <dsp:cNvPr id="0" name=""/>
        <dsp:cNvSpPr/>
      </dsp:nvSpPr>
      <dsp:spPr>
        <a:xfrm>
          <a:off x="3739492" y="2865648"/>
          <a:ext cx="775580" cy="369105"/>
        </a:xfrm>
        <a:custGeom>
          <a:avLst/>
          <a:gdLst/>
          <a:ahLst/>
          <a:cxnLst/>
          <a:rect l="0" t="0" r="0" b="0"/>
          <a:pathLst>
            <a:path>
              <a:moveTo>
                <a:pt x="775580" y="0"/>
              </a:moveTo>
              <a:lnTo>
                <a:pt x="775580" y="251534"/>
              </a:lnTo>
              <a:lnTo>
                <a:pt x="0" y="251534"/>
              </a:lnTo>
              <a:lnTo>
                <a:pt x="0" y="3691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17A881-9316-4221-AFEE-CFF74201C0B7}">
      <dsp:nvSpPr>
        <dsp:cNvPr id="0" name=""/>
        <dsp:cNvSpPr/>
      </dsp:nvSpPr>
      <dsp:spPr>
        <a:xfrm>
          <a:off x="2188331" y="2865648"/>
          <a:ext cx="2326741" cy="369105"/>
        </a:xfrm>
        <a:custGeom>
          <a:avLst/>
          <a:gdLst/>
          <a:ahLst/>
          <a:cxnLst/>
          <a:rect l="0" t="0" r="0" b="0"/>
          <a:pathLst>
            <a:path>
              <a:moveTo>
                <a:pt x="2326741" y="0"/>
              </a:moveTo>
              <a:lnTo>
                <a:pt x="2326741" y="251534"/>
              </a:lnTo>
              <a:lnTo>
                <a:pt x="0" y="251534"/>
              </a:lnTo>
              <a:lnTo>
                <a:pt x="0" y="3691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ACD632-F805-416C-87ED-28F92057057A}">
      <dsp:nvSpPr>
        <dsp:cNvPr id="0" name=""/>
        <dsp:cNvSpPr/>
      </dsp:nvSpPr>
      <dsp:spPr>
        <a:xfrm>
          <a:off x="2576121" y="1690643"/>
          <a:ext cx="1938951" cy="369105"/>
        </a:xfrm>
        <a:custGeom>
          <a:avLst/>
          <a:gdLst/>
          <a:ahLst/>
          <a:cxnLst/>
          <a:rect l="0" t="0" r="0" b="0"/>
          <a:pathLst>
            <a:path>
              <a:moveTo>
                <a:pt x="0" y="0"/>
              </a:moveTo>
              <a:lnTo>
                <a:pt x="0" y="251534"/>
              </a:lnTo>
              <a:lnTo>
                <a:pt x="1938951" y="251534"/>
              </a:lnTo>
              <a:lnTo>
                <a:pt x="1938951" y="3691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E3FEA0-7324-40C0-A760-37405C45517F}">
      <dsp:nvSpPr>
        <dsp:cNvPr id="0" name=""/>
        <dsp:cNvSpPr/>
      </dsp:nvSpPr>
      <dsp:spPr>
        <a:xfrm>
          <a:off x="591450" y="2865648"/>
          <a:ext cx="91440" cy="369105"/>
        </a:xfrm>
        <a:custGeom>
          <a:avLst/>
          <a:gdLst/>
          <a:ahLst/>
          <a:cxnLst/>
          <a:rect l="0" t="0" r="0" b="0"/>
          <a:pathLst>
            <a:path>
              <a:moveTo>
                <a:pt x="45720" y="0"/>
              </a:moveTo>
              <a:lnTo>
                <a:pt x="45720" y="3691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912B38-3EC4-4E4D-B48F-79AD5103498A}">
      <dsp:nvSpPr>
        <dsp:cNvPr id="0" name=""/>
        <dsp:cNvSpPr/>
      </dsp:nvSpPr>
      <dsp:spPr>
        <a:xfrm>
          <a:off x="637170" y="1690643"/>
          <a:ext cx="1938951" cy="369105"/>
        </a:xfrm>
        <a:custGeom>
          <a:avLst/>
          <a:gdLst/>
          <a:ahLst/>
          <a:cxnLst/>
          <a:rect l="0" t="0" r="0" b="0"/>
          <a:pathLst>
            <a:path>
              <a:moveTo>
                <a:pt x="1938951" y="0"/>
              </a:moveTo>
              <a:lnTo>
                <a:pt x="1938951" y="251534"/>
              </a:lnTo>
              <a:lnTo>
                <a:pt x="0" y="251534"/>
              </a:lnTo>
              <a:lnTo>
                <a:pt x="0" y="3691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9A968F-2661-4BAC-8FF7-E275FDF2730C}">
      <dsp:nvSpPr>
        <dsp:cNvPr id="0" name=""/>
        <dsp:cNvSpPr/>
      </dsp:nvSpPr>
      <dsp:spPr>
        <a:xfrm>
          <a:off x="1941555" y="884745"/>
          <a:ext cx="1269131" cy="8058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ECBDCC-E882-48A8-B088-7744371BE127}">
      <dsp:nvSpPr>
        <dsp:cNvPr id="0" name=""/>
        <dsp:cNvSpPr/>
      </dsp:nvSpPr>
      <dsp:spPr>
        <a:xfrm>
          <a:off x="2082570" y="1018709"/>
          <a:ext cx="1269131" cy="8058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Hypothesis Tests</a:t>
          </a:r>
        </a:p>
      </dsp:txBody>
      <dsp:txXfrm>
        <a:off x="2106174" y="1042313"/>
        <a:ext cx="1221923" cy="758690"/>
      </dsp:txXfrm>
    </dsp:sp>
    <dsp:sp modelId="{84158B82-E9A7-4397-8CFF-ECE247E3B73B}">
      <dsp:nvSpPr>
        <dsp:cNvPr id="0" name=""/>
        <dsp:cNvSpPr/>
      </dsp:nvSpPr>
      <dsp:spPr>
        <a:xfrm>
          <a:off x="2604" y="2059749"/>
          <a:ext cx="1269131" cy="8058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F51C3B-E720-4AE9-9ACF-D7C3AA8942B3}">
      <dsp:nvSpPr>
        <dsp:cNvPr id="0" name=""/>
        <dsp:cNvSpPr/>
      </dsp:nvSpPr>
      <dsp:spPr>
        <a:xfrm>
          <a:off x="143619" y="2193713"/>
          <a:ext cx="1269131" cy="805898"/>
        </a:xfrm>
        <a:prstGeom prst="roundRect">
          <a:avLst>
            <a:gd name="adj" fmla="val 10000"/>
          </a:avLst>
        </a:prstGeom>
        <a:solidFill>
          <a:srgbClr val="FFFF0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Tests of Association</a:t>
          </a:r>
        </a:p>
      </dsp:txBody>
      <dsp:txXfrm>
        <a:off x="167223" y="2217317"/>
        <a:ext cx="1221923" cy="758690"/>
      </dsp:txXfrm>
    </dsp:sp>
    <dsp:sp modelId="{16C7ED63-698D-4632-84B6-AEDB5941B058}">
      <dsp:nvSpPr>
        <dsp:cNvPr id="0" name=""/>
        <dsp:cNvSpPr/>
      </dsp:nvSpPr>
      <dsp:spPr>
        <a:xfrm>
          <a:off x="2604" y="3234754"/>
          <a:ext cx="1269131" cy="8058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549417-3A0F-4238-B1CD-6B90DE945990}">
      <dsp:nvSpPr>
        <dsp:cNvPr id="0" name=""/>
        <dsp:cNvSpPr/>
      </dsp:nvSpPr>
      <dsp:spPr>
        <a:xfrm>
          <a:off x="143619" y="3368718"/>
          <a:ext cx="1269131" cy="805898"/>
        </a:xfrm>
        <a:prstGeom prst="roundRect">
          <a:avLst>
            <a:gd name="adj" fmla="val 10000"/>
          </a:avLst>
        </a:prstGeom>
        <a:solidFill>
          <a:srgbClr val="FFFF0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Chi-Square</a:t>
          </a:r>
        </a:p>
      </dsp:txBody>
      <dsp:txXfrm>
        <a:off x="167223" y="3392322"/>
        <a:ext cx="1221923" cy="758690"/>
      </dsp:txXfrm>
    </dsp:sp>
    <dsp:sp modelId="{866F8E4E-C7D3-4156-8871-909B38597589}">
      <dsp:nvSpPr>
        <dsp:cNvPr id="0" name=""/>
        <dsp:cNvSpPr/>
      </dsp:nvSpPr>
      <dsp:spPr>
        <a:xfrm>
          <a:off x="3880507" y="2059749"/>
          <a:ext cx="1269131" cy="8058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A1885C-2B81-43AE-BAC8-BB5C338D4B22}">
      <dsp:nvSpPr>
        <dsp:cNvPr id="0" name=""/>
        <dsp:cNvSpPr/>
      </dsp:nvSpPr>
      <dsp:spPr>
        <a:xfrm>
          <a:off x="4021521" y="2193713"/>
          <a:ext cx="1269131" cy="8058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Tests of Differences</a:t>
          </a:r>
        </a:p>
      </dsp:txBody>
      <dsp:txXfrm>
        <a:off x="4045125" y="2217317"/>
        <a:ext cx="1221923" cy="758690"/>
      </dsp:txXfrm>
    </dsp:sp>
    <dsp:sp modelId="{8A7C2396-BE5C-4E1C-A0BA-513552D28CC0}">
      <dsp:nvSpPr>
        <dsp:cNvPr id="0" name=""/>
        <dsp:cNvSpPr/>
      </dsp:nvSpPr>
      <dsp:spPr>
        <a:xfrm>
          <a:off x="1553765" y="3234754"/>
          <a:ext cx="1269131" cy="8058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90BD26-8429-4B69-A795-1D4FA8C01E20}">
      <dsp:nvSpPr>
        <dsp:cNvPr id="0" name=""/>
        <dsp:cNvSpPr/>
      </dsp:nvSpPr>
      <dsp:spPr>
        <a:xfrm>
          <a:off x="1694780" y="3368718"/>
          <a:ext cx="1269131" cy="8058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Single Mean</a:t>
          </a:r>
        </a:p>
      </dsp:txBody>
      <dsp:txXfrm>
        <a:off x="1718384" y="3392322"/>
        <a:ext cx="1221923" cy="758690"/>
      </dsp:txXfrm>
    </dsp:sp>
    <dsp:sp modelId="{D21C69C4-8E7B-4B08-83AE-E050819A19D1}">
      <dsp:nvSpPr>
        <dsp:cNvPr id="0" name=""/>
        <dsp:cNvSpPr/>
      </dsp:nvSpPr>
      <dsp:spPr>
        <a:xfrm>
          <a:off x="3104926" y="3234754"/>
          <a:ext cx="1269131" cy="8058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22BB39-382E-479C-AEEA-3BE3F4669544}">
      <dsp:nvSpPr>
        <dsp:cNvPr id="0" name=""/>
        <dsp:cNvSpPr/>
      </dsp:nvSpPr>
      <dsp:spPr>
        <a:xfrm>
          <a:off x="3245941" y="3368718"/>
          <a:ext cx="1269131" cy="8058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2 Means with independent samples</a:t>
          </a:r>
        </a:p>
      </dsp:txBody>
      <dsp:txXfrm>
        <a:off x="3269545" y="3392322"/>
        <a:ext cx="1221923" cy="758690"/>
      </dsp:txXfrm>
    </dsp:sp>
    <dsp:sp modelId="{BCB682C9-358D-414B-8EDE-3B5A6B93D00A}">
      <dsp:nvSpPr>
        <dsp:cNvPr id="0" name=""/>
        <dsp:cNvSpPr/>
      </dsp:nvSpPr>
      <dsp:spPr>
        <a:xfrm>
          <a:off x="4656087" y="3234754"/>
          <a:ext cx="1269131" cy="8058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0ACC6C-8968-4173-AFBD-04428312EEA3}">
      <dsp:nvSpPr>
        <dsp:cNvPr id="0" name=""/>
        <dsp:cNvSpPr/>
      </dsp:nvSpPr>
      <dsp:spPr>
        <a:xfrm>
          <a:off x="4797102" y="3368718"/>
          <a:ext cx="1269131" cy="8058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2 Means with dependent samples</a:t>
          </a:r>
        </a:p>
      </dsp:txBody>
      <dsp:txXfrm>
        <a:off x="4820706" y="3392322"/>
        <a:ext cx="1221923" cy="758690"/>
      </dsp:txXfrm>
    </dsp:sp>
    <dsp:sp modelId="{C4BE4B56-0FE2-4178-AD73-73BD5998EA2C}">
      <dsp:nvSpPr>
        <dsp:cNvPr id="0" name=""/>
        <dsp:cNvSpPr/>
      </dsp:nvSpPr>
      <dsp:spPr>
        <a:xfrm>
          <a:off x="6207249" y="3234754"/>
          <a:ext cx="1269131" cy="8058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6C7FE8-4259-47F0-9D3B-3B447F9FBB67}">
      <dsp:nvSpPr>
        <dsp:cNvPr id="0" name=""/>
        <dsp:cNvSpPr/>
      </dsp:nvSpPr>
      <dsp:spPr>
        <a:xfrm>
          <a:off x="6348263" y="3368718"/>
          <a:ext cx="1269131" cy="8058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More than 2 means</a:t>
          </a:r>
        </a:p>
      </dsp:txBody>
      <dsp:txXfrm>
        <a:off x="6371867" y="3392322"/>
        <a:ext cx="1221923" cy="7586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715B6-EBC7-4FA9-BEAF-2920A1BC6B02}">
      <dsp:nvSpPr>
        <dsp:cNvPr id="0" name=""/>
        <dsp:cNvSpPr/>
      </dsp:nvSpPr>
      <dsp:spPr>
        <a:xfrm>
          <a:off x="0" y="337776"/>
          <a:ext cx="7690048" cy="197312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6833" tIns="458216" rIns="596833"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Similar?</a:t>
          </a:r>
          <a:endParaRPr lang="en-GB" sz="1800" b="0" kern="1200" dirty="0">
            <a:solidFill>
              <a:schemeClr val="tx1"/>
            </a:solidFill>
          </a:endParaRPr>
        </a:p>
        <a:p>
          <a:pPr marL="342900" lvl="2" indent="-171450" algn="l" defTabSz="800100">
            <a:lnSpc>
              <a:spcPct val="90000"/>
            </a:lnSpc>
            <a:spcBef>
              <a:spcPct val="0"/>
            </a:spcBef>
            <a:spcAft>
              <a:spcPct val="15000"/>
            </a:spcAft>
            <a:buChar char="•"/>
          </a:pPr>
          <a:r>
            <a:rPr lang="en-GB" sz="1800" b="0" kern="1200" dirty="0">
              <a:solidFill>
                <a:schemeClr val="bg1"/>
              </a:solidFill>
            </a:rPr>
            <a:t>Both fall on a distribution</a:t>
          </a:r>
        </a:p>
        <a:p>
          <a:pPr marL="171450" lvl="1" indent="-171450" algn="l" defTabSz="800100">
            <a:lnSpc>
              <a:spcPct val="90000"/>
            </a:lnSpc>
            <a:spcBef>
              <a:spcPct val="0"/>
            </a:spcBef>
            <a:spcAft>
              <a:spcPct val="15000"/>
            </a:spcAft>
            <a:buChar char="•"/>
          </a:pPr>
          <a:r>
            <a:rPr lang="en-GB" sz="1800" kern="1200" dirty="0">
              <a:solidFill>
                <a:schemeClr val="tx1"/>
              </a:solidFill>
            </a:rPr>
            <a:t>Different?</a:t>
          </a:r>
        </a:p>
        <a:p>
          <a:pPr marL="342900" lvl="2" indent="-171450" algn="l" defTabSz="800100">
            <a:lnSpc>
              <a:spcPct val="90000"/>
            </a:lnSpc>
            <a:spcBef>
              <a:spcPct val="0"/>
            </a:spcBef>
            <a:spcAft>
              <a:spcPct val="15000"/>
            </a:spcAft>
            <a:buChar char="•"/>
          </a:pPr>
          <a:r>
            <a:rPr lang="en-GB" sz="1800" kern="1200" dirty="0">
              <a:solidFill>
                <a:schemeClr val="bg1"/>
              </a:solidFill>
            </a:rPr>
            <a:t>One comes from data</a:t>
          </a:r>
          <a:r>
            <a:rPr lang="en-GB" sz="1800" kern="1200" baseline="0" dirty="0">
              <a:solidFill>
                <a:schemeClr val="bg1"/>
              </a:solidFill>
            </a:rPr>
            <a:t>, the other from the distribution of the statistic</a:t>
          </a:r>
          <a:endParaRPr lang="en-GB" sz="1800" kern="1200" dirty="0">
            <a:solidFill>
              <a:schemeClr val="bg1"/>
            </a:solidFill>
          </a:endParaRPr>
        </a:p>
      </dsp:txBody>
      <dsp:txXfrm>
        <a:off x="0" y="337776"/>
        <a:ext cx="7690048" cy="1973121"/>
      </dsp:txXfrm>
    </dsp:sp>
    <dsp:sp modelId="{6D0BFDB3-A7D9-4516-8BFE-A064DEF5F643}">
      <dsp:nvSpPr>
        <dsp:cNvPr id="0" name=""/>
        <dsp:cNvSpPr/>
      </dsp:nvSpPr>
      <dsp:spPr>
        <a:xfrm>
          <a:off x="384502" y="13373"/>
          <a:ext cx="5383033" cy="648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466" tIns="0" rIns="203466" bIns="0" numCol="1" spcCol="1270" anchor="ctr" anchorCtr="0">
          <a:noAutofit/>
        </a:bodyPr>
        <a:lstStyle/>
        <a:p>
          <a:pPr marL="0" lvl="0" indent="0" algn="l" defTabSz="800100">
            <a:lnSpc>
              <a:spcPct val="90000"/>
            </a:lnSpc>
            <a:spcBef>
              <a:spcPct val="0"/>
            </a:spcBef>
            <a:spcAft>
              <a:spcPct val="35000"/>
            </a:spcAft>
            <a:buNone/>
          </a:pPr>
          <a:r>
            <a:rPr lang="en-GB" sz="1800" kern="1200" dirty="0"/>
            <a:t>What makes the test statistic and critical value…</a:t>
          </a:r>
        </a:p>
      </dsp:txBody>
      <dsp:txXfrm>
        <a:off x="416174" y="45045"/>
        <a:ext cx="5319689" cy="585461"/>
      </dsp:txXfrm>
    </dsp:sp>
    <dsp:sp modelId="{C04503B4-E9A4-4086-8129-649F4D640B4D}">
      <dsp:nvSpPr>
        <dsp:cNvPr id="0" name=""/>
        <dsp:cNvSpPr/>
      </dsp:nvSpPr>
      <dsp:spPr>
        <a:xfrm>
          <a:off x="0" y="2753984"/>
          <a:ext cx="7690048" cy="133561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6833" tIns="458216" rIns="596833"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Similar? </a:t>
          </a:r>
          <a:r>
            <a:rPr lang="en-GB" sz="1800" kern="1200" dirty="0">
              <a:solidFill>
                <a:schemeClr val="bg1"/>
              </a:solidFill>
            </a:rPr>
            <a:t>Both measure area under the curve</a:t>
          </a:r>
        </a:p>
        <a:p>
          <a:pPr marL="171450" lvl="1" indent="-171450" algn="l" defTabSz="800100">
            <a:lnSpc>
              <a:spcPct val="90000"/>
            </a:lnSpc>
            <a:spcBef>
              <a:spcPct val="0"/>
            </a:spcBef>
            <a:spcAft>
              <a:spcPct val="15000"/>
            </a:spcAft>
            <a:buChar char="•"/>
          </a:pPr>
          <a:r>
            <a:rPr lang="en-GB" sz="1800" kern="1200" dirty="0"/>
            <a:t>Different? </a:t>
          </a:r>
          <a:r>
            <a:rPr lang="en-GB" sz="1800" kern="1200" dirty="0">
              <a:solidFill>
                <a:schemeClr val="bg1"/>
              </a:solidFill>
            </a:rPr>
            <a:t>One measure area</a:t>
          </a:r>
          <a:r>
            <a:rPr lang="en-GB" sz="1800" kern="1200" baseline="0" dirty="0">
              <a:solidFill>
                <a:schemeClr val="bg1"/>
              </a:solidFill>
            </a:rPr>
            <a:t> from test statistic (p-value) and the other measures the area from the critical value (</a:t>
          </a:r>
          <a:r>
            <a:rPr lang="el-GR" sz="1800" kern="1200" baseline="0" dirty="0">
              <a:solidFill>
                <a:schemeClr val="bg1"/>
              </a:solidFill>
            </a:rPr>
            <a:t>α</a:t>
          </a:r>
          <a:r>
            <a:rPr lang="en-GB" sz="1800" kern="1200" baseline="0" dirty="0">
              <a:solidFill>
                <a:schemeClr val="bg1"/>
              </a:solidFill>
            </a:rPr>
            <a:t>)</a:t>
          </a:r>
          <a:endParaRPr lang="en-GB" sz="1800" kern="1200" dirty="0">
            <a:solidFill>
              <a:schemeClr val="bg1"/>
            </a:solidFill>
          </a:endParaRPr>
        </a:p>
        <a:p>
          <a:pPr marL="285750" lvl="1" indent="-285750" algn="l" defTabSz="1600200">
            <a:lnSpc>
              <a:spcPct val="90000"/>
            </a:lnSpc>
            <a:spcBef>
              <a:spcPct val="0"/>
            </a:spcBef>
            <a:spcAft>
              <a:spcPct val="15000"/>
            </a:spcAft>
            <a:buChar char="•"/>
          </a:pPr>
          <a:endParaRPr lang="en-GB" sz="3600" kern="1200" dirty="0"/>
        </a:p>
      </dsp:txBody>
      <dsp:txXfrm>
        <a:off x="0" y="2753984"/>
        <a:ext cx="7690048" cy="1335610"/>
      </dsp:txXfrm>
    </dsp:sp>
    <dsp:sp modelId="{D90269B4-823D-4479-84E1-BA64901DCD4C}">
      <dsp:nvSpPr>
        <dsp:cNvPr id="0" name=""/>
        <dsp:cNvSpPr/>
      </dsp:nvSpPr>
      <dsp:spPr>
        <a:xfrm>
          <a:off x="384502" y="2429581"/>
          <a:ext cx="5383033" cy="648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466" tIns="0" rIns="203466" bIns="0" numCol="1" spcCol="1270" anchor="ctr" anchorCtr="0">
          <a:noAutofit/>
        </a:bodyPr>
        <a:lstStyle/>
        <a:p>
          <a:pPr marL="0" lvl="0" indent="0" algn="l" defTabSz="889000">
            <a:lnSpc>
              <a:spcPct val="90000"/>
            </a:lnSpc>
            <a:spcBef>
              <a:spcPct val="0"/>
            </a:spcBef>
            <a:spcAft>
              <a:spcPct val="35000"/>
            </a:spcAft>
            <a:buNone/>
          </a:pPr>
          <a:r>
            <a:rPr lang="en-GB" sz="2000" kern="1200" dirty="0"/>
            <a:t>What makes the p-value &amp; </a:t>
          </a:r>
          <a:r>
            <a:rPr lang="el-GR" sz="2000" kern="1200" dirty="0">
              <a:latin typeface="Calibri"/>
            </a:rPr>
            <a:t>α</a:t>
          </a:r>
          <a:r>
            <a:rPr lang="en-GB" sz="2000" kern="1200" dirty="0">
              <a:latin typeface="Calibri"/>
            </a:rPr>
            <a:t> …</a:t>
          </a:r>
          <a:endParaRPr lang="en-GB" sz="2000" kern="1200" dirty="0"/>
        </a:p>
      </dsp:txBody>
      <dsp:txXfrm>
        <a:off x="416174" y="2461253"/>
        <a:ext cx="5319689" cy="5854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682CE-8E6B-462D-BDC7-8AEF8FFC5DF1}">
      <dsp:nvSpPr>
        <dsp:cNvPr id="0" name=""/>
        <dsp:cNvSpPr/>
      </dsp:nvSpPr>
      <dsp:spPr>
        <a:xfrm>
          <a:off x="4515073" y="2865648"/>
          <a:ext cx="2326741" cy="369105"/>
        </a:xfrm>
        <a:custGeom>
          <a:avLst/>
          <a:gdLst/>
          <a:ahLst/>
          <a:cxnLst/>
          <a:rect l="0" t="0" r="0" b="0"/>
          <a:pathLst>
            <a:path>
              <a:moveTo>
                <a:pt x="0" y="0"/>
              </a:moveTo>
              <a:lnTo>
                <a:pt x="0" y="251534"/>
              </a:lnTo>
              <a:lnTo>
                <a:pt x="2326741" y="251534"/>
              </a:lnTo>
              <a:lnTo>
                <a:pt x="2326741" y="3691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6864EF-46D7-481A-A946-4885E8CEFDCB}">
      <dsp:nvSpPr>
        <dsp:cNvPr id="0" name=""/>
        <dsp:cNvSpPr/>
      </dsp:nvSpPr>
      <dsp:spPr>
        <a:xfrm>
          <a:off x="4515073" y="2865648"/>
          <a:ext cx="775580" cy="369105"/>
        </a:xfrm>
        <a:custGeom>
          <a:avLst/>
          <a:gdLst/>
          <a:ahLst/>
          <a:cxnLst/>
          <a:rect l="0" t="0" r="0" b="0"/>
          <a:pathLst>
            <a:path>
              <a:moveTo>
                <a:pt x="0" y="0"/>
              </a:moveTo>
              <a:lnTo>
                <a:pt x="0" y="251534"/>
              </a:lnTo>
              <a:lnTo>
                <a:pt x="775580" y="251534"/>
              </a:lnTo>
              <a:lnTo>
                <a:pt x="775580" y="3691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B65DE3-A7F3-4A1C-A67D-6363B2AA55E6}">
      <dsp:nvSpPr>
        <dsp:cNvPr id="0" name=""/>
        <dsp:cNvSpPr/>
      </dsp:nvSpPr>
      <dsp:spPr>
        <a:xfrm>
          <a:off x="3739492" y="2865648"/>
          <a:ext cx="775580" cy="369105"/>
        </a:xfrm>
        <a:custGeom>
          <a:avLst/>
          <a:gdLst/>
          <a:ahLst/>
          <a:cxnLst/>
          <a:rect l="0" t="0" r="0" b="0"/>
          <a:pathLst>
            <a:path>
              <a:moveTo>
                <a:pt x="775580" y="0"/>
              </a:moveTo>
              <a:lnTo>
                <a:pt x="775580" y="251534"/>
              </a:lnTo>
              <a:lnTo>
                <a:pt x="0" y="251534"/>
              </a:lnTo>
              <a:lnTo>
                <a:pt x="0" y="3691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17A881-9316-4221-AFEE-CFF74201C0B7}">
      <dsp:nvSpPr>
        <dsp:cNvPr id="0" name=""/>
        <dsp:cNvSpPr/>
      </dsp:nvSpPr>
      <dsp:spPr>
        <a:xfrm>
          <a:off x="2188331" y="2865648"/>
          <a:ext cx="2326741" cy="369105"/>
        </a:xfrm>
        <a:custGeom>
          <a:avLst/>
          <a:gdLst/>
          <a:ahLst/>
          <a:cxnLst/>
          <a:rect l="0" t="0" r="0" b="0"/>
          <a:pathLst>
            <a:path>
              <a:moveTo>
                <a:pt x="2326741" y="0"/>
              </a:moveTo>
              <a:lnTo>
                <a:pt x="2326741" y="251534"/>
              </a:lnTo>
              <a:lnTo>
                <a:pt x="0" y="251534"/>
              </a:lnTo>
              <a:lnTo>
                <a:pt x="0" y="3691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ACD632-F805-416C-87ED-28F92057057A}">
      <dsp:nvSpPr>
        <dsp:cNvPr id="0" name=""/>
        <dsp:cNvSpPr/>
      </dsp:nvSpPr>
      <dsp:spPr>
        <a:xfrm>
          <a:off x="2576121" y="1690643"/>
          <a:ext cx="1938951" cy="369105"/>
        </a:xfrm>
        <a:custGeom>
          <a:avLst/>
          <a:gdLst/>
          <a:ahLst/>
          <a:cxnLst/>
          <a:rect l="0" t="0" r="0" b="0"/>
          <a:pathLst>
            <a:path>
              <a:moveTo>
                <a:pt x="0" y="0"/>
              </a:moveTo>
              <a:lnTo>
                <a:pt x="0" y="251534"/>
              </a:lnTo>
              <a:lnTo>
                <a:pt x="1938951" y="251534"/>
              </a:lnTo>
              <a:lnTo>
                <a:pt x="1938951" y="3691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E3FEA0-7324-40C0-A760-37405C45517F}">
      <dsp:nvSpPr>
        <dsp:cNvPr id="0" name=""/>
        <dsp:cNvSpPr/>
      </dsp:nvSpPr>
      <dsp:spPr>
        <a:xfrm>
          <a:off x="591450" y="2865648"/>
          <a:ext cx="91440" cy="369105"/>
        </a:xfrm>
        <a:custGeom>
          <a:avLst/>
          <a:gdLst/>
          <a:ahLst/>
          <a:cxnLst/>
          <a:rect l="0" t="0" r="0" b="0"/>
          <a:pathLst>
            <a:path>
              <a:moveTo>
                <a:pt x="45720" y="0"/>
              </a:moveTo>
              <a:lnTo>
                <a:pt x="45720" y="36910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912B38-3EC4-4E4D-B48F-79AD5103498A}">
      <dsp:nvSpPr>
        <dsp:cNvPr id="0" name=""/>
        <dsp:cNvSpPr/>
      </dsp:nvSpPr>
      <dsp:spPr>
        <a:xfrm>
          <a:off x="637170" y="1690643"/>
          <a:ext cx="1938951" cy="369105"/>
        </a:xfrm>
        <a:custGeom>
          <a:avLst/>
          <a:gdLst/>
          <a:ahLst/>
          <a:cxnLst/>
          <a:rect l="0" t="0" r="0" b="0"/>
          <a:pathLst>
            <a:path>
              <a:moveTo>
                <a:pt x="1938951" y="0"/>
              </a:moveTo>
              <a:lnTo>
                <a:pt x="1938951" y="251534"/>
              </a:lnTo>
              <a:lnTo>
                <a:pt x="0" y="251534"/>
              </a:lnTo>
              <a:lnTo>
                <a:pt x="0" y="36910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9A968F-2661-4BAC-8FF7-E275FDF2730C}">
      <dsp:nvSpPr>
        <dsp:cNvPr id="0" name=""/>
        <dsp:cNvSpPr/>
      </dsp:nvSpPr>
      <dsp:spPr>
        <a:xfrm>
          <a:off x="1941555" y="884745"/>
          <a:ext cx="1269131" cy="8058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ECBDCC-E882-48A8-B088-7744371BE127}">
      <dsp:nvSpPr>
        <dsp:cNvPr id="0" name=""/>
        <dsp:cNvSpPr/>
      </dsp:nvSpPr>
      <dsp:spPr>
        <a:xfrm>
          <a:off x="2082570" y="1018709"/>
          <a:ext cx="1269131" cy="8058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Hypothesis Tests</a:t>
          </a:r>
        </a:p>
      </dsp:txBody>
      <dsp:txXfrm>
        <a:off x="2106174" y="1042313"/>
        <a:ext cx="1221923" cy="758690"/>
      </dsp:txXfrm>
    </dsp:sp>
    <dsp:sp modelId="{84158B82-E9A7-4397-8CFF-ECE247E3B73B}">
      <dsp:nvSpPr>
        <dsp:cNvPr id="0" name=""/>
        <dsp:cNvSpPr/>
      </dsp:nvSpPr>
      <dsp:spPr>
        <a:xfrm>
          <a:off x="2604" y="2059749"/>
          <a:ext cx="1269131" cy="8058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F51C3B-E720-4AE9-9ACF-D7C3AA8942B3}">
      <dsp:nvSpPr>
        <dsp:cNvPr id="0" name=""/>
        <dsp:cNvSpPr/>
      </dsp:nvSpPr>
      <dsp:spPr>
        <a:xfrm>
          <a:off x="143619" y="2193713"/>
          <a:ext cx="1269131" cy="8058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Tests of Association</a:t>
          </a:r>
        </a:p>
      </dsp:txBody>
      <dsp:txXfrm>
        <a:off x="167223" y="2217317"/>
        <a:ext cx="1221923" cy="758690"/>
      </dsp:txXfrm>
    </dsp:sp>
    <dsp:sp modelId="{16C7ED63-698D-4632-84B6-AEDB5941B058}">
      <dsp:nvSpPr>
        <dsp:cNvPr id="0" name=""/>
        <dsp:cNvSpPr/>
      </dsp:nvSpPr>
      <dsp:spPr>
        <a:xfrm>
          <a:off x="2604" y="3234754"/>
          <a:ext cx="1269131" cy="8058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549417-3A0F-4238-B1CD-6B90DE945990}">
      <dsp:nvSpPr>
        <dsp:cNvPr id="0" name=""/>
        <dsp:cNvSpPr/>
      </dsp:nvSpPr>
      <dsp:spPr>
        <a:xfrm>
          <a:off x="143619" y="3368718"/>
          <a:ext cx="1269131" cy="8058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Chi-Square</a:t>
          </a:r>
        </a:p>
      </dsp:txBody>
      <dsp:txXfrm>
        <a:off x="167223" y="3392322"/>
        <a:ext cx="1221923" cy="758690"/>
      </dsp:txXfrm>
    </dsp:sp>
    <dsp:sp modelId="{866F8E4E-C7D3-4156-8871-909B38597589}">
      <dsp:nvSpPr>
        <dsp:cNvPr id="0" name=""/>
        <dsp:cNvSpPr/>
      </dsp:nvSpPr>
      <dsp:spPr>
        <a:xfrm>
          <a:off x="3880507" y="2059749"/>
          <a:ext cx="1269131" cy="8058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A1885C-2B81-43AE-BAC8-BB5C338D4B22}">
      <dsp:nvSpPr>
        <dsp:cNvPr id="0" name=""/>
        <dsp:cNvSpPr/>
      </dsp:nvSpPr>
      <dsp:spPr>
        <a:xfrm>
          <a:off x="4021521" y="2193713"/>
          <a:ext cx="1269131" cy="8058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Tests of Differences</a:t>
          </a:r>
        </a:p>
      </dsp:txBody>
      <dsp:txXfrm>
        <a:off x="4045125" y="2217317"/>
        <a:ext cx="1221923" cy="758690"/>
      </dsp:txXfrm>
    </dsp:sp>
    <dsp:sp modelId="{8A7C2396-BE5C-4E1C-A0BA-513552D28CC0}">
      <dsp:nvSpPr>
        <dsp:cNvPr id="0" name=""/>
        <dsp:cNvSpPr/>
      </dsp:nvSpPr>
      <dsp:spPr>
        <a:xfrm>
          <a:off x="1553765" y="3234754"/>
          <a:ext cx="1269131" cy="8058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90BD26-8429-4B69-A795-1D4FA8C01E20}">
      <dsp:nvSpPr>
        <dsp:cNvPr id="0" name=""/>
        <dsp:cNvSpPr/>
      </dsp:nvSpPr>
      <dsp:spPr>
        <a:xfrm>
          <a:off x="1694780" y="3368718"/>
          <a:ext cx="1269131" cy="8058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Single Mean</a:t>
          </a:r>
        </a:p>
      </dsp:txBody>
      <dsp:txXfrm>
        <a:off x="1718384" y="3392322"/>
        <a:ext cx="1221923" cy="758690"/>
      </dsp:txXfrm>
    </dsp:sp>
    <dsp:sp modelId="{D21C69C4-8E7B-4B08-83AE-E050819A19D1}">
      <dsp:nvSpPr>
        <dsp:cNvPr id="0" name=""/>
        <dsp:cNvSpPr/>
      </dsp:nvSpPr>
      <dsp:spPr>
        <a:xfrm>
          <a:off x="3104926" y="3234754"/>
          <a:ext cx="1269131" cy="8058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22BB39-382E-479C-AEEA-3BE3F4669544}">
      <dsp:nvSpPr>
        <dsp:cNvPr id="0" name=""/>
        <dsp:cNvSpPr/>
      </dsp:nvSpPr>
      <dsp:spPr>
        <a:xfrm>
          <a:off x="3245941" y="3368718"/>
          <a:ext cx="1269131" cy="8058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2 Means with independent samples</a:t>
          </a:r>
        </a:p>
      </dsp:txBody>
      <dsp:txXfrm>
        <a:off x="3269545" y="3392322"/>
        <a:ext cx="1221923" cy="758690"/>
      </dsp:txXfrm>
    </dsp:sp>
    <dsp:sp modelId="{BCB682C9-358D-414B-8EDE-3B5A6B93D00A}">
      <dsp:nvSpPr>
        <dsp:cNvPr id="0" name=""/>
        <dsp:cNvSpPr/>
      </dsp:nvSpPr>
      <dsp:spPr>
        <a:xfrm>
          <a:off x="4656087" y="3234754"/>
          <a:ext cx="1269131" cy="8058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0ACC6C-8968-4173-AFBD-04428312EEA3}">
      <dsp:nvSpPr>
        <dsp:cNvPr id="0" name=""/>
        <dsp:cNvSpPr/>
      </dsp:nvSpPr>
      <dsp:spPr>
        <a:xfrm>
          <a:off x="4797102" y="3368718"/>
          <a:ext cx="1269131" cy="8058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2 Means with dependent samples</a:t>
          </a:r>
        </a:p>
      </dsp:txBody>
      <dsp:txXfrm>
        <a:off x="4820706" y="3392322"/>
        <a:ext cx="1221923" cy="758690"/>
      </dsp:txXfrm>
    </dsp:sp>
    <dsp:sp modelId="{C4BE4B56-0FE2-4178-AD73-73BD5998EA2C}">
      <dsp:nvSpPr>
        <dsp:cNvPr id="0" name=""/>
        <dsp:cNvSpPr/>
      </dsp:nvSpPr>
      <dsp:spPr>
        <a:xfrm>
          <a:off x="6207249" y="3234754"/>
          <a:ext cx="1269131" cy="8058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6C7FE8-4259-47F0-9D3B-3B447F9FBB67}">
      <dsp:nvSpPr>
        <dsp:cNvPr id="0" name=""/>
        <dsp:cNvSpPr/>
      </dsp:nvSpPr>
      <dsp:spPr>
        <a:xfrm>
          <a:off x="6348263" y="3368718"/>
          <a:ext cx="1269131" cy="805898"/>
        </a:xfrm>
        <a:prstGeom prst="roundRect">
          <a:avLst>
            <a:gd name="adj" fmla="val 10000"/>
          </a:avLst>
        </a:prstGeom>
        <a:solidFill>
          <a:schemeClr val="accent4">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bg1"/>
              </a:solidFill>
            </a:rPr>
            <a:t>More than 2 means</a:t>
          </a:r>
        </a:p>
      </dsp:txBody>
      <dsp:txXfrm>
        <a:off x="6371867" y="3392322"/>
        <a:ext cx="1221923" cy="75869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A2A279-0DFD-486C-909D-5C8350FAF3AD}">
      <dsp:nvSpPr>
        <dsp:cNvPr id="0" name=""/>
        <dsp:cNvSpPr/>
      </dsp:nvSpPr>
      <dsp:spPr>
        <a:xfrm>
          <a:off x="0" y="519507"/>
          <a:ext cx="7772400"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EA7DFA-8792-438A-B19D-C713FA0B9151}">
      <dsp:nvSpPr>
        <dsp:cNvPr id="0" name=""/>
        <dsp:cNvSpPr/>
      </dsp:nvSpPr>
      <dsp:spPr>
        <a:xfrm>
          <a:off x="388620" y="61947"/>
          <a:ext cx="5440680"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800100">
            <a:lnSpc>
              <a:spcPct val="90000"/>
            </a:lnSpc>
            <a:spcBef>
              <a:spcPct val="0"/>
            </a:spcBef>
            <a:spcAft>
              <a:spcPct val="35000"/>
            </a:spcAft>
            <a:buNone/>
          </a:pPr>
          <a:r>
            <a:rPr lang="en-US" sz="1800" kern="1200" dirty="0"/>
            <a:t>Do the various segments (urban vs. rural or men vs. women) differ in terms of the volume of product consumed? </a:t>
          </a:r>
          <a:endParaRPr lang="en-GB" sz="1800" kern="1200" dirty="0"/>
        </a:p>
      </dsp:txBody>
      <dsp:txXfrm>
        <a:off x="433292" y="106619"/>
        <a:ext cx="5351336" cy="825776"/>
      </dsp:txXfrm>
    </dsp:sp>
    <dsp:sp modelId="{F37BA202-DA2A-4BB1-B721-59DB43221E57}">
      <dsp:nvSpPr>
        <dsp:cNvPr id="0" name=""/>
        <dsp:cNvSpPr/>
      </dsp:nvSpPr>
      <dsp:spPr>
        <a:xfrm>
          <a:off x="0" y="1925667"/>
          <a:ext cx="7772400"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914911-796A-44A3-8932-4FD7D742B922}">
      <dsp:nvSpPr>
        <dsp:cNvPr id="0" name=""/>
        <dsp:cNvSpPr/>
      </dsp:nvSpPr>
      <dsp:spPr>
        <a:xfrm>
          <a:off x="388620" y="1468107"/>
          <a:ext cx="5440680"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800100">
            <a:lnSpc>
              <a:spcPct val="90000"/>
            </a:lnSpc>
            <a:spcBef>
              <a:spcPct val="0"/>
            </a:spcBef>
            <a:spcAft>
              <a:spcPct val="35000"/>
            </a:spcAft>
            <a:buNone/>
          </a:pPr>
          <a:r>
            <a:rPr lang="en-US" sz="1800" kern="1200" dirty="0"/>
            <a:t>Do the brand evaluations of groups exposed to different commercials differ? </a:t>
          </a:r>
        </a:p>
      </dsp:txBody>
      <dsp:txXfrm>
        <a:off x="433292" y="1512779"/>
        <a:ext cx="5351336" cy="825776"/>
      </dsp:txXfrm>
    </dsp:sp>
    <dsp:sp modelId="{11243798-B041-48B6-A847-CC1345CB342E}">
      <dsp:nvSpPr>
        <dsp:cNvPr id="0" name=""/>
        <dsp:cNvSpPr/>
      </dsp:nvSpPr>
      <dsp:spPr>
        <a:xfrm>
          <a:off x="0" y="3331828"/>
          <a:ext cx="7772400" cy="78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66F07E-7872-4EAD-B2D9-A51AB28FA404}">
      <dsp:nvSpPr>
        <dsp:cNvPr id="0" name=""/>
        <dsp:cNvSpPr/>
      </dsp:nvSpPr>
      <dsp:spPr>
        <a:xfrm>
          <a:off x="388620" y="2874268"/>
          <a:ext cx="5440680" cy="9151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645" tIns="0" rIns="205645" bIns="0" numCol="1" spcCol="1270" anchor="ctr" anchorCtr="0">
          <a:noAutofit/>
        </a:bodyPr>
        <a:lstStyle/>
        <a:p>
          <a:pPr marL="0" lvl="0" indent="0" algn="l" defTabSz="800100">
            <a:lnSpc>
              <a:spcPct val="90000"/>
            </a:lnSpc>
            <a:spcBef>
              <a:spcPct val="0"/>
            </a:spcBef>
            <a:spcAft>
              <a:spcPct val="35000"/>
            </a:spcAft>
            <a:buNone/>
          </a:pPr>
          <a:r>
            <a:rPr lang="en-US" sz="1800" kern="1200" dirty="0"/>
            <a:t>What is the effect of consumers' familiarity with the store (measured as high, medium, and low) on preference for the store?</a:t>
          </a:r>
        </a:p>
      </dsp:txBody>
      <dsp:txXfrm>
        <a:off x="433292" y="2918940"/>
        <a:ext cx="5351336" cy="82577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4CAF47-604A-4586-B056-6E348BBDE138}" type="datetimeFigureOut">
              <a:rPr lang="en-GB" smtClean="0"/>
              <a:t>01/10/2021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0E2544-4566-44B4-ADE3-70DFD24473FC}" type="slidenum">
              <a:rPr lang="en-GB" smtClean="0"/>
              <a:t>‹#›</a:t>
            </a:fld>
            <a:endParaRPr lang="en-GB"/>
          </a:p>
        </p:txBody>
      </p:sp>
    </p:spTree>
    <p:extLst>
      <p:ext uri="{BB962C8B-B14F-4D97-AF65-F5344CB8AC3E}">
        <p14:creationId xmlns:p14="http://schemas.microsoft.com/office/powerpoint/2010/main" val="209140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In this session we aim to answer questions 3 , 4 &amp; 5 from 'National Insurance questions’</a:t>
            </a:r>
          </a:p>
          <a:p>
            <a:endParaRPr lang="en-GB" dirty="0"/>
          </a:p>
        </p:txBody>
      </p:sp>
      <p:sp>
        <p:nvSpPr>
          <p:cNvPr id="4" name="Slide Number Placeholder 3"/>
          <p:cNvSpPr>
            <a:spLocks noGrp="1"/>
          </p:cNvSpPr>
          <p:nvPr>
            <p:ph type="sldNum" sz="quarter" idx="5"/>
          </p:nvPr>
        </p:nvSpPr>
        <p:spPr/>
        <p:txBody>
          <a:bodyPr/>
          <a:lstStyle/>
          <a:p>
            <a:fld id="{B80E2544-4566-44B4-ADE3-70DFD24473FC}" type="slidenum">
              <a:rPr lang="en-GB" smtClean="0"/>
              <a:t>2</a:t>
            </a:fld>
            <a:endParaRPr lang="en-GB"/>
          </a:p>
        </p:txBody>
      </p:sp>
    </p:spTree>
    <p:extLst>
      <p:ext uri="{BB962C8B-B14F-4D97-AF65-F5344CB8AC3E}">
        <p14:creationId xmlns:p14="http://schemas.microsoft.com/office/powerpoint/2010/main" val="1568310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11</a:t>
            </a:fld>
            <a:endParaRPr lang="en-GB" dirty="0"/>
          </a:p>
        </p:txBody>
      </p:sp>
    </p:spTree>
    <p:extLst>
      <p:ext uri="{BB962C8B-B14F-4D97-AF65-F5344CB8AC3E}">
        <p14:creationId xmlns:p14="http://schemas.microsoft.com/office/powerpoint/2010/main" val="1369810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12</a:t>
            </a:fld>
            <a:endParaRPr lang="en-GB" dirty="0"/>
          </a:p>
        </p:txBody>
      </p:sp>
    </p:spTree>
    <p:extLst>
      <p:ext uri="{BB962C8B-B14F-4D97-AF65-F5344CB8AC3E}">
        <p14:creationId xmlns:p14="http://schemas.microsoft.com/office/powerpoint/2010/main" val="2337865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47E74C5-025D-4D14-8E23-B61BF1A5C89D}" type="slidenum">
              <a:rPr lang="en-GB" smtClean="0"/>
              <a:t>13</a:t>
            </a:fld>
            <a:endParaRPr lang="en-GB" dirty="0"/>
          </a:p>
        </p:txBody>
      </p:sp>
    </p:spTree>
    <p:extLst>
      <p:ext uri="{BB962C8B-B14F-4D97-AF65-F5344CB8AC3E}">
        <p14:creationId xmlns:p14="http://schemas.microsoft.com/office/powerpoint/2010/main" val="320085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lvl="0" indent="-228600">
              <a:buFont typeface="Arial" panose="020B0604020202020204" pitchFamily="34" charset="0"/>
              <a:buChar char="•"/>
            </a:pPr>
            <a:r>
              <a:rPr lang="en-GB" dirty="0"/>
              <a:t>Two-tailed hypothesis</a:t>
            </a:r>
          </a:p>
          <a:p>
            <a:pPr marL="685800" lvl="1" indent="-228600">
              <a:buFont typeface="Arial" panose="020B0604020202020204" pitchFamily="34" charset="0"/>
              <a:buChar char="•"/>
            </a:pPr>
            <a:r>
              <a:rPr lang="en-GB" dirty="0"/>
              <a:t>Is one where you have predicted that there will be a relationship between variables or a difference between conditions, but you have not predicted the direction of the relationship between the variables or the difference between the conditions. It is also called a bi-directional hypothesis.</a:t>
            </a:r>
          </a:p>
          <a:p>
            <a:endParaRPr lang="en-US" altLang="en-US" dirty="0"/>
          </a:p>
          <a:p>
            <a:pPr marL="228600" lvl="0" indent="-228600">
              <a:buFont typeface="Arial" panose="020B0604020202020204" pitchFamily="34" charset="0"/>
              <a:buChar char="•"/>
            </a:pPr>
            <a:r>
              <a:rPr lang="en-GB" dirty="0"/>
              <a:t>One-tailed hypothesis</a:t>
            </a:r>
          </a:p>
          <a:p>
            <a:pPr marL="685800" lvl="1" indent="-228600">
              <a:buFont typeface="Arial" panose="020B0604020202020204" pitchFamily="34" charset="0"/>
              <a:buChar char="•"/>
            </a:pPr>
            <a:r>
              <a:rPr lang="en-GB" dirty="0"/>
              <a:t>Is one where you have specified the direction of the relationship between the variables or the difference between two conditions. It is also called a directional hypothesis.</a:t>
            </a:r>
          </a:p>
          <a:p>
            <a:pPr marL="228600" indent="-228600">
              <a:buFont typeface="Arial" panose="020B0604020202020204" pitchFamily="34" charset="0"/>
              <a:buChar char="•"/>
            </a:pPr>
            <a:endParaRPr lang="en-US" altLang="en-US" dirty="0"/>
          </a:p>
        </p:txBody>
      </p:sp>
    </p:spTree>
    <p:extLst>
      <p:ext uri="{BB962C8B-B14F-4D97-AF65-F5344CB8AC3E}">
        <p14:creationId xmlns:p14="http://schemas.microsoft.com/office/powerpoint/2010/main" val="1863728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example of the model of probabilities for the normal distribution.</a:t>
            </a:r>
          </a:p>
          <a:p>
            <a:r>
              <a:rPr lang="en-GB" dirty="0"/>
              <a:t>This would be used for a Z statistic.</a:t>
            </a:r>
          </a:p>
        </p:txBody>
      </p:sp>
      <p:sp>
        <p:nvSpPr>
          <p:cNvPr id="4" name="Slide Number Placeholder 3"/>
          <p:cNvSpPr>
            <a:spLocks noGrp="1"/>
          </p:cNvSpPr>
          <p:nvPr>
            <p:ph type="sldNum" sz="quarter" idx="10"/>
          </p:nvPr>
        </p:nvSpPr>
        <p:spPr/>
        <p:txBody>
          <a:bodyPr/>
          <a:lstStyle/>
          <a:p>
            <a:fld id="{E47E74C5-025D-4D14-8E23-B61BF1A5C89D}" type="slidenum">
              <a:rPr lang="en-GB" smtClean="0"/>
              <a:t>15</a:t>
            </a:fld>
            <a:endParaRPr lang="en-GB" dirty="0"/>
          </a:p>
        </p:txBody>
      </p:sp>
    </p:spTree>
    <p:extLst>
      <p:ext uri="{BB962C8B-B14F-4D97-AF65-F5344CB8AC3E}">
        <p14:creationId xmlns:p14="http://schemas.microsoft.com/office/powerpoint/2010/main" val="2295243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another example of the model of probabilities </a:t>
            </a:r>
          </a:p>
          <a:p>
            <a:r>
              <a:rPr lang="en-GB" dirty="0"/>
              <a:t>This is for the Chi-square statistic.</a:t>
            </a:r>
          </a:p>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16</a:t>
            </a:fld>
            <a:endParaRPr lang="en-GB" dirty="0"/>
          </a:p>
        </p:txBody>
      </p:sp>
    </p:spTree>
    <p:extLst>
      <p:ext uri="{BB962C8B-B14F-4D97-AF65-F5344CB8AC3E}">
        <p14:creationId xmlns:p14="http://schemas.microsoft.com/office/powerpoint/2010/main" val="1371574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17</a:t>
            </a:fld>
            <a:endParaRPr lang="en-GB" dirty="0"/>
          </a:p>
        </p:txBody>
      </p:sp>
    </p:spTree>
    <p:extLst>
      <p:ext uri="{BB962C8B-B14F-4D97-AF65-F5344CB8AC3E}">
        <p14:creationId xmlns:p14="http://schemas.microsoft.com/office/powerpoint/2010/main" val="2812199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47E74C5-025D-4D14-8E23-B61BF1A5C89D}" type="slidenum">
              <a:rPr lang="en-GB" smtClean="0"/>
              <a:t>18</a:t>
            </a:fld>
            <a:endParaRPr lang="en-GB" dirty="0"/>
          </a:p>
        </p:txBody>
      </p:sp>
    </p:spTree>
    <p:extLst>
      <p:ext uri="{BB962C8B-B14F-4D97-AF65-F5344CB8AC3E}">
        <p14:creationId xmlns:p14="http://schemas.microsoft.com/office/powerpoint/2010/main" val="1957771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19</a:t>
            </a:fld>
            <a:endParaRPr lang="en-GB" dirty="0"/>
          </a:p>
        </p:txBody>
      </p:sp>
    </p:spTree>
    <p:extLst>
      <p:ext uri="{BB962C8B-B14F-4D97-AF65-F5344CB8AC3E}">
        <p14:creationId xmlns:p14="http://schemas.microsoft.com/office/powerpoint/2010/main" val="523012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47E74C5-025D-4D14-8E23-B61BF1A5C89D}" type="slidenum">
              <a:rPr lang="en-GB" smtClean="0"/>
              <a:t>20</a:t>
            </a:fld>
            <a:endParaRPr lang="en-GB" dirty="0"/>
          </a:p>
        </p:txBody>
      </p:sp>
    </p:spTree>
    <p:extLst>
      <p:ext uri="{BB962C8B-B14F-4D97-AF65-F5344CB8AC3E}">
        <p14:creationId xmlns:p14="http://schemas.microsoft.com/office/powerpoint/2010/main" val="17228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It is unlikely we’ll get to ANOVA today,</a:t>
            </a:r>
            <a:r>
              <a:rPr lang="en-US" baseline="0" dirty="0"/>
              <a:t> but will finish this topic next week. </a:t>
            </a:r>
            <a:endParaRPr lang="en-US" dirty="0"/>
          </a:p>
        </p:txBody>
      </p:sp>
      <p:sp>
        <p:nvSpPr>
          <p:cNvPr id="4" name="Slide Number Placeholder 3"/>
          <p:cNvSpPr>
            <a:spLocks noGrp="1"/>
          </p:cNvSpPr>
          <p:nvPr>
            <p:ph type="sldNum" sz="quarter" idx="10"/>
          </p:nvPr>
        </p:nvSpPr>
        <p:spPr/>
        <p:txBody>
          <a:bodyPr/>
          <a:lstStyle/>
          <a:p>
            <a:fld id="{F26FE0DB-DC18-4D9B-BCBF-9526928B32BD}" type="slidenum">
              <a:rPr lang="en-US" smtClean="0"/>
              <a:pPr/>
              <a:t>3</a:t>
            </a:fld>
            <a:endParaRPr lang="en-US" dirty="0"/>
          </a:p>
        </p:txBody>
      </p:sp>
    </p:spTree>
    <p:extLst>
      <p:ext uri="{BB962C8B-B14F-4D97-AF65-F5344CB8AC3E}">
        <p14:creationId xmlns:p14="http://schemas.microsoft.com/office/powerpoint/2010/main" val="3945038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Arial" panose="020B0604020202020204" pitchFamily="34" charset="0"/>
              <a:buChar char="•"/>
            </a:pPr>
            <a:r>
              <a:rPr lang="en-GB" dirty="0"/>
              <a:t>A null hypothesis is a statement of the status quo, one of no difference or no effect.  If the null hypothesis is not rejected, no changes will be made.  </a:t>
            </a:r>
          </a:p>
          <a:p>
            <a:pPr marL="228600" indent="-228600">
              <a:buFont typeface="Arial" panose="020B0604020202020204" pitchFamily="34" charset="0"/>
              <a:buChar char="•"/>
            </a:pPr>
            <a:r>
              <a:rPr lang="en-GB" dirty="0"/>
              <a:t>An alternative hypothesis is one in which some difference or effect is expected.  Accepting the alternative hypothesis will lead to changes in opinions or actions.  </a:t>
            </a:r>
          </a:p>
          <a:p>
            <a:pPr marL="228600" indent="-228600">
              <a:buFont typeface="Arial" panose="020B0604020202020204" pitchFamily="34" charset="0"/>
              <a:buChar char="•"/>
            </a:pPr>
            <a:r>
              <a:rPr lang="en-GB" dirty="0"/>
              <a:t>The null hypothesis refers to a specified value of the population parameter (e.g., mean, standard deviation, correlation), not a sample statistic (e.g., average, sample standard deviation, r). </a:t>
            </a:r>
          </a:p>
          <a:p>
            <a:pPr marL="228600" indent="-228600">
              <a:buFont typeface="Arial" panose="020B0604020202020204" pitchFamily="34" charset="0"/>
              <a:buChar char="•"/>
            </a:pPr>
            <a:r>
              <a:rPr lang="en-GB" dirty="0"/>
              <a:t>The test statistic measures how close the sample has come to the null hypothesis.  </a:t>
            </a:r>
          </a:p>
          <a:p>
            <a:pPr marL="228600" indent="-228600">
              <a:buFont typeface="Arial" panose="020B0604020202020204" pitchFamily="34" charset="0"/>
              <a:buChar char="•"/>
            </a:pPr>
            <a:r>
              <a:rPr lang="en-GB" dirty="0"/>
              <a:t>The test statistic often follows a well-known distribution, such as the normal, t, or chi-square distribution. </a:t>
            </a:r>
            <a:endParaRPr lang="en-US" dirty="0"/>
          </a:p>
        </p:txBody>
      </p:sp>
      <p:sp>
        <p:nvSpPr>
          <p:cNvPr id="4" name="Slide Number Placeholder 3"/>
          <p:cNvSpPr>
            <a:spLocks noGrp="1"/>
          </p:cNvSpPr>
          <p:nvPr>
            <p:ph type="sldNum" sz="quarter" idx="10"/>
          </p:nvPr>
        </p:nvSpPr>
        <p:spPr/>
        <p:txBody>
          <a:bodyPr/>
          <a:lstStyle/>
          <a:p>
            <a:pPr>
              <a:defRPr/>
            </a:pPr>
            <a:fld id="{FBDDF3C0-4B2D-4E22-B37D-B58286FCB5D8}" type="slidenum">
              <a:rPr lang="en-US" smtClean="0"/>
              <a:pPr>
                <a:defRPr/>
              </a:pPr>
              <a:t>21</a:t>
            </a:fld>
            <a:endParaRPr lang="en-US" dirty="0"/>
          </a:p>
        </p:txBody>
      </p:sp>
    </p:spTree>
    <p:extLst>
      <p:ext uri="{BB962C8B-B14F-4D97-AF65-F5344CB8AC3E}">
        <p14:creationId xmlns:p14="http://schemas.microsoft.com/office/powerpoint/2010/main" val="1947718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Tahoma" pitchFamily="34" charset="0"/>
              </a:defRPr>
            </a:lvl1pPr>
            <a:lvl2pPr marL="742950" indent="-285750" eaLnBrk="0" hangingPunct="0">
              <a:defRPr sz="3600" b="1">
                <a:solidFill>
                  <a:schemeClr val="tx1"/>
                </a:solidFill>
                <a:latin typeface="Tahoma" pitchFamily="34" charset="0"/>
              </a:defRPr>
            </a:lvl2pPr>
            <a:lvl3pPr marL="1143000" indent="-228600" eaLnBrk="0" hangingPunct="0">
              <a:defRPr sz="3600" b="1">
                <a:solidFill>
                  <a:schemeClr val="tx1"/>
                </a:solidFill>
                <a:latin typeface="Tahoma" pitchFamily="34" charset="0"/>
              </a:defRPr>
            </a:lvl3pPr>
            <a:lvl4pPr marL="1600200" indent="-228600" eaLnBrk="0" hangingPunct="0">
              <a:defRPr sz="3600" b="1">
                <a:solidFill>
                  <a:schemeClr val="tx1"/>
                </a:solidFill>
                <a:latin typeface="Tahoma" pitchFamily="34" charset="0"/>
              </a:defRPr>
            </a:lvl4pPr>
            <a:lvl5pPr marL="2057400" indent="-228600" eaLnBrk="0" hangingPunct="0">
              <a:defRPr sz="3600" b="1">
                <a:solidFill>
                  <a:schemeClr val="tx1"/>
                </a:solidFill>
                <a:latin typeface="Tahoma" pitchFamily="34" charset="0"/>
              </a:defRPr>
            </a:lvl5pPr>
            <a:lvl6pPr marL="2514600" indent="-228600" algn="ctr" eaLnBrk="0" fontAlgn="base" hangingPunct="0">
              <a:spcBef>
                <a:spcPct val="0"/>
              </a:spcBef>
              <a:spcAft>
                <a:spcPct val="0"/>
              </a:spcAft>
              <a:defRPr sz="3600" b="1">
                <a:solidFill>
                  <a:schemeClr val="tx1"/>
                </a:solidFill>
                <a:latin typeface="Tahoma" pitchFamily="34" charset="0"/>
              </a:defRPr>
            </a:lvl6pPr>
            <a:lvl7pPr marL="2971800" indent="-228600" algn="ctr" eaLnBrk="0" fontAlgn="base" hangingPunct="0">
              <a:spcBef>
                <a:spcPct val="0"/>
              </a:spcBef>
              <a:spcAft>
                <a:spcPct val="0"/>
              </a:spcAft>
              <a:defRPr sz="3600" b="1">
                <a:solidFill>
                  <a:schemeClr val="tx1"/>
                </a:solidFill>
                <a:latin typeface="Tahoma" pitchFamily="34" charset="0"/>
              </a:defRPr>
            </a:lvl7pPr>
            <a:lvl8pPr marL="3429000" indent="-228600" algn="ctr" eaLnBrk="0" fontAlgn="base" hangingPunct="0">
              <a:spcBef>
                <a:spcPct val="0"/>
              </a:spcBef>
              <a:spcAft>
                <a:spcPct val="0"/>
              </a:spcAft>
              <a:defRPr sz="3600" b="1">
                <a:solidFill>
                  <a:schemeClr val="tx1"/>
                </a:solidFill>
                <a:latin typeface="Tahoma" pitchFamily="34" charset="0"/>
              </a:defRPr>
            </a:lvl8pPr>
            <a:lvl9pPr marL="3886200" indent="-228600" algn="ctr" eaLnBrk="0" fontAlgn="base" hangingPunct="0">
              <a:spcBef>
                <a:spcPct val="0"/>
              </a:spcBef>
              <a:spcAft>
                <a:spcPct val="0"/>
              </a:spcAft>
              <a:defRPr sz="3600" b="1">
                <a:solidFill>
                  <a:schemeClr val="tx1"/>
                </a:solidFill>
                <a:latin typeface="Tahoma" pitchFamily="34" charset="0"/>
              </a:defRPr>
            </a:lvl9pPr>
          </a:lstStyle>
          <a:p>
            <a:pPr eaLnBrk="1" hangingPunct="1"/>
            <a:fld id="{2715180E-5949-43D5-9694-D6C7E833BC45}" type="slidenum">
              <a:rPr lang="en-US" altLang="en-US" sz="1200" b="0" smtClean="0">
                <a:latin typeface="Times New Roman" pitchFamily="18" charset="0"/>
              </a:rPr>
              <a:pPr eaLnBrk="1" hangingPunct="1"/>
              <a:t>22</a:t>
            </a:fld>
            <a:endParaRPr lang="en-US" altLang="en-US" sz="1200" b="0" dirty="0">
              <a:latin typeface="Times New Roman" pitchFamily="18"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p>
        </p:txBody>
      </p:sp>
    </p:spTree>
    <p:extLst>
      <p:ext uri="{BB962C8B-B14F-4D97-AF65-F5344CB8AC3E}">
        <p14:creationId xmlns:p14="http://schemas.microsoft.com/office/powerpoint/2010/main" val="1654841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24</a:t>
            </a:fld>
            <a:endParaRPr lang="en-GB" dirty="0"/>
          </a:p>
        </p:txBody>
      </p:sp>
    </p:spTree>
    <p:extLst>
      <p:ext uri="{BB962C8B-B14F-4D97-AF65-F5344CB8AC3E}">
        <p14:creationId xmlns:p14="http://schemas.microsoft.com/office/powerpoint/2010/main" val="647021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82870" indent="-182870">
              <a:buFont typeface="Arial" pitchFamily="34" charset="0"/>
              <a:buChar char="•"/>
            </a:pPr>
            <a:r>
              <a:rPr lang="en-US" sz="1000" dirty="0"/>
              <a:t>Commonly called ‘Crosstabs’</a:t>
            </a:r>
          </a:p>
          <a:p>
            <a:pPr marL="182870" indent="-182870">
              <a:buFont typeface="Arial" pitchFamily="34" charset="0"/>
              <a:buChar char="•"/>
            </a:pPr>
            <a:r>
              <a:rPr lang="en-US" sz="1000" dirty="0"/>
              <a:t>Most common data analysis tool in market research</a:t>
            </a:r>
          </a:p>
          <a:p>
            <a:pPr marL="182870" lvl="1" indent="-182870">
              <a:buFont typeface="Arial" pitchFamily="34" charset="0"/>
              <a:buChar char="•"/>
            </a:pPr>
            <a:r>
              <a:rPr lang="en-US" sz="1000" dirty="0"/>
              <a:t>Easy to understand</a:t>
            </a:r>
          </a:p>
          <a:p>
            <a:pPr marL="182870" indent="-182870">
              <a:buFont typeface="Arial" pitchFamily="34" charset="0"/>
              <a:buChar char="•"/>
            </a:pPr>
            <a:r>
              <a:rPr lang="en-US" sz="1000" dirty="0"/>
              <a:t>Frequency distribution with &gt;1 variables</a:t>
            </a:r>
          </a:p>
          <a:p>
            <a:pPr marL="182870" indent="-182870">
              <a:buFont typeface="Arial" pitchFamily="34" charset="0"/>
              <a:buChar char="•"/>
            </a:pPr>
            <a:r>
              <a:rPr lang="en-US" sz="1000" dirty="0"/>
              <a:t>Used for nominal data</a:t>
            </a:r>
          </a:p>
          <a:p>
            <a:pPr marL="640045" lvl="2" indent="-182870">
              <a:buFont typeface="Arial" pitchFamily="34" charset="0"/>
              <a:buChar char="•"/>
            </a:pPr>
            <a:r>
              <a:rPr lang="en-US" sz="1000" dirty="0"/>
              <a:t>Convert ordinal, interval, and ratio to nominal</a:t>
            </a:r>
          </a:p>
          <a:p>
            <a:pPr marL="182870" lvl="1" indent="-182870">
              <a:buFont typeface="Arial" pitchFamily="34" charset="0"/>
              <a:buChar char="•"/>
            </a:pPr>
            <a:r>
              <a:rPr lang="en-US" sz="1000" dirty="0"/>
              <a:t>Typically for cross tabulations</a:t>
            </a:r>
          </a:p>
          <a:p>
            <a:pPr marL="640045" lvl="2" indent="-182870">
              <a:buFont typeface="Arial" pitchFamily="34" charset="0"/>
              <a:buChar char="•"/>
            </a:pPr>
            <a:r>
              <a:rPr lang="en-US" sz="1000" dirty="0"/>
              <a:t>Descriptor variables (demographic, etc.)</a:t>
            </a:r>
          </a:p>
          <a:p>
            <a:pPr marL="640045" lvl="2" indent="-182870">
              <a:buFont typeface="Arial" pitchFamily="34" charset="0"/>
              <a:buChar char="•"/>
            </a:pPr>
            <a:r>
              <a:rPr lang="en-US" sz="1000" dirty="0"/>
              <a:t>Behavioral variables</a:t>
            </a:r>
          </a:p>
          <a:p>
            <a:pPr marL="182870" indent="-182870">
              <a:buFont typeface="Arial" pitchFamily="34" charset="0"/>
              <a:buChar char="•"/>
            </a:pPr>
            <a:r>
              <a:rPr lang="en-US" sz="1000" dirty="0"/>
              <a:t>Usually interested in percent of descriptor variable</a:t>
            </a:r>
          </a:p>
          <a:p>
            <a:pPr marL="182870" indent="-182870"/>
            <a:endParaRPr lang="en-US" sz="1000" dirty="0"/>
          </a:p>
          <a:p>
            <a:pPr marL="182870" indent="-182870">
              <a:buFont typeface="Arial" pitchFamily="34" charset="0"/>
              <a:buChar char="•"/>
            </a:pPr>
            <a:r>
              <a:rPr lang="en-US" sz="1000" dirty="0"/>
              <a:t>Descriptor Variables</a:t>
            </a:r>
          </a:p>
          <a:p>
            <a:pPr marL="640045" lvl="1" indent="-182870">
              <a:buFont typeface="Arial" pitchFamily="34" charset="0"/>
              <a:buChar char="•"/>
            </a:pPr>
            <a:r>
              <a:rPr lang="en-US" sz="1000" dirty="0"/>
              <a:t>Used to identify or categorize individuals</a:t>
            </a:r>
          </a:p>
          <a:p>
            <a:pPr marL="1097219" lvl="3" indent="-182870">
              <a:buFont typeface="Arial" pitchFamily="34" charset="0"/>
              <a:buChar char="•"/>
            </a:pPr>
            <a:r>
              <a:rPr lang="en-US" sz="1000" dirty="0"/>
              <a:t>Demographic (Geo-demographic)</a:t>
            </a:r>
          </a:p>
          <a:p>
            <a:pPr marL="1097219" lvl="3" indent="-182870">
              <a:buFont typeface="Arial" pitchFamily="34" charset="0"/>
              <a:buChar char="•"/>
            </a:pPr>
            <a:r>
              <a:rPr lang="en-US" sz="1000" dirty="0"/>
              <a:t>Socioeconomic</a:t>
            </a:r>
          </a:p>
          <a:p>
            <a:pPr marL="1097219" lvl="3" indent="-182870">
              <a:buFont typeface="Arial" pitchFamily="34" charset="0"/>
              <a:buChar char="•"/>
            </a:pPr>
            <a:r>
              <a:rPr lang="en-US" sz="1000" dirty="0"/>
              <a:t>Personality</a:t>
            </a:r>
          </a:p>
          <a:p>
            <a:pPr marL="1097219" lvl="3" indent="-182870">
              <a:buFont typeface="Arial" pitchFamily="34" charset="0"/>
              <a:buChar char="•"/>
            </a:pPr>
            <a:r>
              <a:rPr lang="en-US" sz="1000" dirty="0"/>
              <a:t>Psychographics </a:t>
            </a:r>
          </a:p>
          <a:p>
            <a:pPr marL="640045" lvl="1" indent="-182870">
              <a:buFont typeface="Arial" pitchFamily="34" charset="0"/>
              <a:buChar char="•"/>
            </a:pPr>
            <a:r>
              <a:rPr lang="en-US" sz="1000" dirty="0"/>
              <a:t>Can be thought of as independent variables</a:t>
            </a:r>
          </a:p>
          <a:p>
            <a:pPr marL="182870" indent="-182870"/>
            <a:endParaRPr lang="en-US" sz="1000" dirty="0"/>
          </a:p>
          <a:p>
            <a:pPr marL="182870" indent="-182870">
              <a:buFont typeface="Arial" pitchFamily="34" charset="0"/>
              <a:buChar char="•"/>
            </a:pPr>
            <a:r>
              <a:rPr lang="en-US" sz="1000" dirty="0"/>
              <a:t>Behavioral Variables</a:t>
            </a:r>
          </a:p>
          <a:p>
            <a:pPr marL="640045" lvl="1" indent="-182870">
              <a:buFont typeface="Arial" pitchFamily="34" charset="0"/>
              <a:buChar char="•"/>
            </a:pPr>
            <a:r>
              <a:rPr lang="en-US" sz="1000" dirty="0"/>
              <a:t>Behaviors of interest to us, typically towards our brand, company, or industry</a:t>
            </a:r>
          </a:p>
          <a:p>
            <a:pPr marL="1097219" lvl="3" indent="-182870">
              <a:buFont typeface="Arial" pitchFamily="34" charset="0"/>
              <a:buChar char="•"/>
            </a:pPr>
            <a:r>
              <a:rPr lang="en-US" sz="1000" dirty="0"/>
              <a:t>Brand choice</a:t>
            </a:r>
          </a:p>
          <a:p>
            <a:pPr marL="1097219" lvl="3" indent="-182870">
              <a:buFont typeface="Arial" pitchFamily="34" charset="0"/>
              <a:buChar char="•"/>
            </a:pPr>
            <a:r>
              <a:rPr lang="en-US" sz="1000" dirty="0"/>
              <a:t>Attitude</a:t>
            </a:r>
          </a:p>
          <a:p>
            <a:pPr marL="1097219" lvl="3" indent="-182870">
              <a:buFont typeface="Arial" pitchFamily="34" charset="0"/>
              <a:buChar char="•"/>
            </a:pPr>
            <a:r>
              <a:rPr lang="en-US" sz="1000" dirty="0"/>
              <a:t>Familiarity</a:t>
            </a:r>
          </a:p>
          <a:p>
            <a:pPr marL="1097219" lvl="3" indent="-182870">
              <a:buFont typeface="Arial" pitchFamily="34" charset="0"/>
              <a:buChar char="•"/>
            </a:pPr>
            <a:r>
              <a:rPr lang="en-US" sz="1000" dirty="0"/>
              <a:t>Likelihood of purchase</a:t>
            </a:r>
          </a:p>
          <a:p>
            <a:pPr marL="1097219" lvl="3" indent="-182870">
              <a:buFont typeface="Arial" pitchFamily="34" charset="0"/>
              <a:buChar char="•"/>
            </a:pPr>
            <a:r>
              <a:rPr lang="en-US" sz="1000" dirty="0"/>
              <a:t>Frequency of purchase</a:t>
            </a:r>
          </a:p>
          <a:p>
            <a:pPr marL="640045" lvl="1" indent="-182870">
              <a:buFont typeface="Arial" pitchFamily="34" charset="0"/>
              <a:buChar char="•"/>
            </a:pPr>
            <a:r>
              <a:rPr lang="en-US" sz="1000" dirty="0"/>
              <a:t>Can be thought of as dependent variables</a:t>
            </a:r>
          </a:p>
          <a:p>
            <a:pPr marL="182870" indent="-182870">
              <a:buFont typeface="Arial" pitchFamily="34" charset="0"/>
              <a:buChar char="•"/>
            </a:pPr>
            <a:endParaRPr lang="en-US" sz="1000" dirty="0"/>
          </a:p>
          <a:p>
            <a:pPr marL="182870" indent="-182870">
              <a:buFont typeface="Arial" pitchFamily="34" charset="0"/>
              <a:buChar char="•"/>
            </a:pPr>
            <a:endParaRPr lang="en-US" sz="1000" dirty="0"/>
          </a:p>
          <a:p>
            <a:pPr marL="182870" indent="-182870">
              <a:buFont typeface="Arial" pitchFamily="34" charset="0"/>
              <a:buChar char="•"/>
            </a:pPr>
            <a:endParaRPr lang="en-US" sz="1000" dirty="0"/>
          </a:p>
          <a:p>
            <a:pPr marL="182870" indent="-182870">
              <a:buFont typeface="Arial" pitchFamily="34" charset="0"/>
              <a:buChar char="•"/>
            </a:pPr>
            <a:endParaRPr lang="en-US" sz="1000" dirty="0"/>
          </a:p>
          <a:p>
            <a:pPr marL="182870" indent="-182870">
              <a:buFont typeface="Arial" pitchFamily="34" charset="0"/>
              <a:buChar char="•"/>
            </a:pPr>
            <a:endParaRPr lang="en-US" sz="1000" dirty="0"/>
          </a:p>
        </p:txBody>
      </p:sp>
      <p:sp>
        <p:nvSpPr>
          <p:cNvPr id="4" name="Slide Number Placeholder 3"/>
          <p:cNvSpPr>
            <a:spLocks noGrp="1"/>
          </p:cNvSpPr>
          <p:nvPr>
            <p:ph type="sldNum" sz="quarter" idx="10"/>
          </p:nvPr>
        </p:nvSpPr>
        <p:spPr/>
        <p:txBody>
          <a:bodyPr/>
          <a:lstStyle/>
          <a:p>
            <a:fld id="{A6532687-34AE-4BFE-A4A9-1267836025E1}" type="slidenum">
              <a:rPr lang="en-US" smtClean="0"/>
              <a:pPr/>
              <a:t>25</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A6532687-34AE-4BFE-A4A9-1267836025E1}" type="slidenum">
              <a:rPr lang="en-US" smtClean="0"/>
              <a:pPr/>
              <a:t>26</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6532687-34AE-4BFE-A4A9-1267836025E1}" type="slidenum">
              <a:rPr lang="en-US" smtClean="0"/>
              <a:pPr/>
              <a:t>27</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28</a:t>
            </a:fld>
            <a:endParaRPr lang="en-GB" dirty="0"/>
          </a:p>
        </p:txBody>
      </p:sp>
    </p:spTree>
    <p:extLst>
      <p:ext uri="{BB962C8B-B14F-4D97-AF65-F5344CB8AC3E}">
        <p14:creationId xmlns:p14="http://schemas.microsoft.com/office/powerpoint/2010/main" val="883062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GB" dirty="0"/>
              <a:t>Do not</a:t>
            </a:r>
            <a:r>
              <a:rPr lang="en-GB" baseline="0" dirty="0"/>
              <a:t> r</a:t>
            </a:r>
            <a:r>
              <a:rPr lang="en-GB" dirty="0"/>
              <a:t>eject null hypothesis</a:t>
            </a:r>
          </a:p>
          <a:p>
            <a:pPr marL="228600" indent="-228600">
              <a:buFont typeface="Arial" panose="020B0604020202020204" pitchFamily="34" charset="0"/>
              <a:buChar char="•"/>
            </a:pPr>
            <a:r>
              <a:rPr lang="en-GB" dirty="0"/>
              <a:t>Service</a:t>
            </a:r>
            <a:r>
              <a:rPr lang="en-GB" baseline="0" dirty="0"/>
              <a:t> quality perception is not associated with gender</a:t>
            </a:r>
          </a:p>
          <a:p>
            <a:pPr marL="228600" indent="-228600">
              <a:buFont typeface="Arial" panose="020B0604020202020204" pitchFamily="34" charset="0"/>
              <a:buChar char="•"/>
            </a:pPr>
            <a:r>
              <a:rPr lang="en-GB" baseline="0" dirty="0"/>
              <a:t>No need to worry that men (versus women) perceive better or worse service</a:t>
            </a:r>
            <a:endParaRPr lang="en-GB" dirty="0"/>
          </a:p>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29</a:t>
            </a:fld>
            <a:endParaRPr lang="en-GB" dirty="0"/>
          </a:p>
        </p:txBody>
      </p:sp>
    </p:spTree>
    <p:extLst>
      <p:ext uri="{BB962C8B-B14F-4D97-AF65-F5344CB8AC3E}">
        <p14:creationId xmlns:p14="http://schemas.microsoft.com/office/powerpoint/2010/main" val="1411534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GB" dirty="0"/>
              <a:t>From the Cross Tab dialog box</a:t>
            </a:r>
            <a:r>
              <a:rPr lang="en-GB" baseline="0" dirty="0"/>
              <a:t> select Statistics</a:t>
            </a:r>
          </a:p>
          <a:p>
            <a:pPr marL="228600" indent="-228600">
              <a:buFont typeface="Arial" panose="020B0604020202020204" pitchFamily="34" charset="0"/>
              <a:buChar char="•"/>
            </a:pPr>
            <a:r>
              <a:rPr lang="en-GB" baseline="0" dirty="0"/>
              <a:t>Tick box for Chi Square</a:t>
            </a:r>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30</a:t>
            </a:fld>
            <a:endParaRPr lang="en-GB" dirty="0"/>
          </a:p>
        </p:txBody>
      </p:sp>
    </p:spTree>
    <p:extLst>
      <p:ext uri="{BB962C8B-B14F-4D97-AF65-F5344CB8AC3E}">
        <p14:creationId xmlns:p14="http://schemas.microsoft.com/office/powerpoint/2010/main" val="12824203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sig</a:t>
            </a:r>
            <a:r>
              <a:rPr lang="en-GB" baseline="0" dirty="0"/>
              <a:t> (significance) in SPSS is the same as p-value in Excel</a:t>
            </a:r>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31</a:t>
            </a:fld>
            <a:endParaRPr lang="en-GB" dirty="0"/>
          </a:p>
        </p:txBody>
      </p:sp>
    </p:spTree>
    <p:extLst>
      <p:ext uri="{BB962C8B-B14F-4D97-AF65-F5344CB8AC3E}">
        <p14:creationId xmlns:p14="http://schemas.microsoft.com/office/powerpoint/2010/main" val="149417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4</a:t>
            </a:fld>
            <a:endParaRPr lang="en-GB" dirty="0"/>
          </a:p>
        </p:txBody>
      </p:sp>
    </p:spTree>
    <p:extLst>
      <p:ext uri="{BB962C8B-B14F-4D97-AF65-F5344CB8AC3E}">
        <p14:creationId xmlns:p14="http://schemas.microsoft.com/office/powerpoint/2010/main" val="1809366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32</a:t>
            </a:fld>
            <a:endParaRPr lang="en-GB" dirty="0"/>
          </a:p>
        </p:txBody>
      </p:sp>
    </p:spTree>
    <p:extLst>
      <p:ext uri="{BB962C8B-B14F-4D97-AF65-F5344CB8AC3E}">
        <p14:creationId xmlns:p14="http://schemas.microsoft.com/office/powerpoint/2010/main" val="724046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33</a:t>
            </a:fld>
            <a:endParaRPr lang="en-GB" dirty="0"/>
          </a:p>
        </p:txBody>
      </p:sp>
    </p:spTree>
    <p:extLst>
      <p:ext uri="{BB962C8B-B14F-4D97-AF65-F5344CB8AC3E}">
        <p14:creationId xmlns:p14="http://schemas.microsoft.com/office/powerpoint/2010/main" val="9894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34</a:t>
            </a:fld>
            <a:endParaRPr lang="en-GB" dirty="0"/>
          </a:p>
        </p:txBody>
      </p:sp>
    </p:spTree>
    <p:extLst>
      <p:ext uri="{BB962C8B-B14F-4D97-AF65-F5344CB8AC3E}">
        <p14:creationId xmlns:p14="http://schemas.microsoft.com/office/powerpoint/2010/main" val="1738394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Exact Tests provides two additional methods for calculating significance levels for the statistics available through the Crosstabs and Nonparametric Tests procedures. These methods, the exact and Monte Carlo methods, provide a means for obtaining accurate results when your data fail to meet any of the underlying assumptions necessary for reliable results using the standard asymptotic method. Available only if you have purchased the Exact Tests Options.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Asymptotic results obtained from small datasets or sparse or unbalanced tables can be misleading. Exact tests enable you to obtain an accurate significance level without relying on assumptions that might not be met by your data. For example, results of an entrance exam for 20 fire fighters in a small township show that all five white applicants received a pass result, whereas the results for Black, Asian and Hispanic applicants are mixed. A Pearson chi-square testing the null hypothesis that results are independent of race produces an asymptotic significance level of 0.07. This result leads to the conclusion that exam results are independent of the race of the examinee. However, because the data contain only 20 cases and the cells have expected frequencies of less than 5, this result is not trustworthy. The exact significance of the Pearson chi-square is 0.04, which leads to the opposite conclusion. Based on the exact significance, you would conclude that exam results and race of the examinee are related. This demonstrates the importance of obtaining exact results when the assumptions of the asymptotic method cannot be met. The exact significance is always reliable, regardless of the size, distribution, sparseness, or balance of the data.</a:t>
            </a:r>
          </a:p>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35</a:t>
            </a:fld>
            <a:endParaRPr lang="en-GB" dirty="0"/>
          </a:p>
        </p:txBody>
      </p:sp>
    </p:spTree>
    <p:extLst>
      <p:ext uri="{BB962C8B-B14F-4D97-AF65-F5344CB8AC3E}">
        <p14:creationId xmlns:p14="http://schemas.microsoft.com/office/powerpoint/2010/main" val="3399137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47E74C5-025D-4D14-8E23-B61BF1A5C89D}" type="slidenum">
              <a:rPr lang="en-GB" smtClean="0"/>
              <a:t>36</a:t>
            </a:fld>
            <a:endParaRPr lang="en-GB" dirty="0"/>
          </a:p>
        </p:txBody>
      </p:sp>
    </p:spTree>
    <p:extLst>
      <p:ext uri="{BB962C8B-B14F-4D97-AF65-F5344CB8AC3E}">
        <p14:creationId xmlns:p14="http://schemas.microsoft.com/office/powerpoint/2010/main" val="26195045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28600" indent="-228600" eaLnBrk="1" hangingPunct="1">
                  <a:buClr>
                    <a:srgbClr val="CC0000"/>
                  </a:buClr>
                  <a:buFont typeface="Arial" panose="020B0604020202020204" pitchFamily="34" charset="0"/>
                  <a:buChar char="•"/>
                  <a:defRPr/>
                </a:pPr>
                <a:r>
                  <a:rPr lang="en-US" sz="1100" dirty="0"/>
                  <a:t>Thes</a:t>
                </a:r>
                <a:r>
                  <a:rPr lang="en-US" sz="1100" baseline="0" dirty="0"/>
                  <a:t>e statistics measure the strength of the association between the variables. They can be obtained by ticking the appropriate boxes on the Statistics menu from the Cross Tab dialog box.</a:t>
                </a:r>
              </a:p>
              <a:p>
                <a:pPr marL="228600" indent="-228600" eaLnBrk="1" hangingPunct="1">
                  <a:buClr>
                    <a:srgbClr val="CC0000"/>
                  </a:buClr>
                  <a:buFont typeface="Arial" panose="020B0604020202020204" pitchFamily="34" charset="0"/>
                  <a:buChar char="•"/>
                  <a:defRPr/>
                </a:pPr>
                <a:endParaRPr lang="en-US" sz="1100" baseline="0" dirty="0"/>
              </a:p>
              <a:p>
                <a:pPr marL="228600" indent="-228600" eaLnBrk="1" hangingPunct="1">
                  <a:buClr>
                    <a:srgbClr val="CC0000"/>
                  </a:buClr>
                  <a:buFont typeface="Arial" panose="020B0604020202020204" pitchFamily="34" charset="0"/>
                  <a:buChar char="•"/>
                  <a:defRPr/>
                </a:pPr>
                <a:r>
                  <a:rPr lang="en-US" sz="1100" dirty="0"/>
                  <a:t>The</a:t>
                </a:r>
                <a:r>
                  <a:rPr lang="en-US" sz="1100" dirty="0">
                    <a:solidFill>
                      <a:srgbClr val="CC0000"/>
                    </a:solidFill>
                  </a:rPr>
                  <a:t> </a:t>
                </a:r>
                <a:r>
                  <a:rPr lang="en-US" sz="1100" b="1" dirty="0">
                    <a:solidFill>
                      <a:srgbClr val="800080"/>
                    </a:solidFill>
                  </a:rPr>
                  <a:t>phi coefficient</a:t>
                </a:r>
                <a:r>
                  <a:rPr lang="en-US" sz="1100" dirty="0">
                    <a:solidFill>
                      <a:srgbClr val="CC0000"/>
                    </a:solidFill>
                  </a:rPr>
                  <a:t> </a:t>
                </a:r>
                <a:r>
                  <a:rPr lang="en-US" sz="1100" dirty="0"/>
                  <a:t>(</a:t>
                </a:r>
                <a:r>
                  <a:rPr lang="az-Cyrl-AZ" sz="1100" dirty="0"/>
                  <a:t>Ф</a:t>
                </a:r>
                <a:r>
                  <a:rPr lang="en-US" sz="1100" dirty="0"/>
                  <a:t>) is used as a measure of the strength of association in the special case of a table with two rows and two columns (a 2 x 2 table).  </a:t>
                </a:r>
              </a:p>
              <a:p>
                <a:pPr marL="228600" indent="-228600" eaLnBrk="1" hangingPunct="1">
                  <a:buClr>
                    <a:srgbClr val="CC0000"/>
                  </a:buClr>
                  <a:buFont typeface="Arial" panose="020B0604020202020204" pitchFamily="34" charset="0"/>
                  <a:buChar char="•"/>
                  <a:defRPr/>
                </a:pPr>
                <a:r>
                  <a:rPr lang="en-US" sz="1100" dirty="0"/>
                  <a:t>The phi coefficient is proportional to the square root of the chi-square statistic</a:t>
                </a:r>
              </a:p>
              <a:p>
                <a:pPr marL="228600" indent="-228600" eaLnBrk="1" hangingPunct="1">
                  <a:buClr>
                    <a:srgbClr val="CC0000"/>
                  </a:buClr>
                  <a:buFont typeface="Arial" panose="020B0604020202020204" pitchFamily="34" charset="0"/>
                  <a:buChar char="•"/>
                  <a:defRPr/>
                </a:pPr>
                <a14:m>
                  <m:oMath xmlns:m="http://schemas.openxmlformats.org/officeDocument/2006/math">
                    <m:r>
                      <a:rPr lang="en-US" sz="1100" i="1" smtClean="0">
                        <a:latin typeface="Cambria Math"/>
                        <a:ea typeface="Cambria Math"/>
                      </a:rPr>
                      <m:t>𝜙</m:t>
                    </m:r>
                    <m:r>
                      <a:rPr lang="en-GB" sz="1100" b="0" i="1" smtClean="0">
                        <a:latin typeface="Cambria Math"/>
                        <a:ea typeface="Cambria Math"/>
                      </a:rPr>
                      <m:t>=</m:t>
                    </m:r>
                    <m:rad>
                      <m:radPr>
                        <m:degHide m:val="on"/>
                        <m:ctrlPr>
                          <a:rPr lang="en-GB" sz="1100" b="0" i="1" smtClean="0">
                            <a:latin typeface="Cambria Math" panose="02040503050406030204" pitchFamily="18" charset="0"/>
                            <a:ea typeface="Cambria Math"/>
                          </a:rPr>
                        </m:ctrlPr>
                      </m:radPr>
                      <m:deg/>
                      <m:e>
                        <m:f>
                          <m:fPr>
                            <m:ctrlPr>
                              <a:rPr lang="en-GB" sz="1100" b="0" i="1" smtClean="0">
                                <a:latin typeface="Cambria Math" panose="02040503050406030204" pitchFamily="18" charset="0"/>
                                <a:ea typeface="Cambria Math"/>
                              </a:rPr>
                            </m:ctrlPr>
                          </m:fPr>
                          <m:num>
                            <m:sSup>
                              <m:sSupPr>
                                <m:ctrlPr>
                                  <a:rPr lang="en-GB" sz="1100" b="0" i="1" smtClean="0">
                                    <a:latin typeface="Cambria Math" panose="02040503050406030204" pitchFamily="18" charset="0"/>
                                    <a:ea typeface="Cambria Math"/>
                                  </a:rPr>
                                </m:ctrlPr>
                              </m:sSupPr>
                              <m:e>
                                <m:r>
                                  <a:rPr lang="en-GB" sz="1100" b="0" i="1" smtClean="0">
                                    <a:latin typeface="Cambria Math"/>
                                    <a:ea typeface="Cambria Math"/>
                                  </a:rPr>
                                  <m:t>𝑥</m:t>
                                </m:r>
                              </m:e>
                              <m:sup>
                                <m:r>
                                  <a:rPr lang="en-GB" sz="1100" b="0" i="1" smtClean="0">
                                    <a:latin typeface="Cambria Math"/>
                                    <a:ea typeface="Cambria Math"/>
                                  </a:rPr>
                                  <m:t>2</m:t>
                                </m:r>
                              </m:sup>
                            </m:sSup>
                          </m:num>
                          <m:den>
                            <m:r>
                              <a:rPr lang="en-GB" sz="1100" b="0" i="1" smtClean="0">
                                <a:latin typeface="Cambria Math"/>
                                <a:ea typeface="Cambria Math"/>
                              </a:rPr>
                              <m:t>𝑛</m:t>
                            </m:r>
                          </m:den>
                        </m:f>
                      </m:e>
                    </m:rad>
                  </m:oMath>
                </a14:m>
                <a:endParaRPr lang="en-US" sz="1100" dirty="0"/>
              </a:p>
              <a:p>
                <a:pPr marL="228600" indent="-228600" eaLnBrk="1" hangingPunct="1">
                  <a:buClr>
                    <a:srgbClr val="CC0000"/>
                  </a:buClr>
                  <a:buFont typeface="Arial" panose="020B0604020202020204" pitchFamily="34" charset="0"/>
                  <a:buChar char="•"/>
                  <a:defRPr/>
                </a:pPr>
                <a:r>
                  <a:rPr lang="en-US" sz="1100" dirty="0"/>
                  <a:t>It takes the value of 0 when there is no association, which would be indicated by a chi-square value of 0 as well;</a:t>
                </a:r>
                <a:r>
                  <a:rPr lang="en-US" sz="1100" baseline="0" dirty="0"/>
                  <a:t> </a:t>
                </a:r>
                <a:r>
                  <a:rPr lang="en-US" sz="1100" dirty="0"/>
                  <a:t>When the variables are perfectly associated, phi assumes the value of 1 and all the observations fall just on the main or minor diagonal. </a:t>
                </a:r>
              </a:p>
              <a:p>
                <a:pPr marL="228600" indent="-228600" eaLnBrk="1" hangingPunct="1">
                  <a:buClr>
                    <a:srgbClr val="CC0000"/>
                  </a:buClr>
                  <a:buFont typeface="Arial" panose="020B0604020202020204" pitchFamily="34" charset="0"/>
                  <a:buChar char="•"/>
                  <a:defRPr/>
                </a:pPr>
                <a:endParaRPr lang="en-US" sz="1100" dirty="0"/>
              </a:p>
              <a:p>
                <a:pPr marL="228600" indent="-228600" eaLnBrk="1" hangingPunct="1">
                  <a:lnSpc>
                    <a:spcPct val="90000"/>
                  </a:lnSpc>
                  <a:buClr>
                    <a:srgbClr val="CC0000"/>
                  </a:buClr>
                  <a:buFont typeface="Arial" panose="020B0604020202020204" pitchFamily="34" charset="0"/>
                  <a:buChar char="•"/>
                  <a:defRPr/>
                </a:pPr>
                <a:r>
                  <a:rPr lang="en-US" sz="1100" dirty="0"/>
                  <a:t>While the phi coefficient is specific to a 2 x 2 table, the </a:t>
                </a:r>
                <a:r>
                  <a:rPr lang="en-US" sz="1100" b="1" dirty="0">
                    <a:solidFill>
                      <a:srgbClr val="800080"/>
                    </a:solidFill>
                  </a:rPr>
                  <a:t>contingency coefficient</a:t>
                </a:r>
                <a:r>
                  <a:rPr lang="en-US" sz="1100" dirty="0">
                    <a:solidFill>
                      <a:srgbClr val="CC0000"/>
                    </a:solidFill>
                  </a:rPr>
                  <a:t> </a:t>
                </a:r>
                <a:r>
                  <a:rPr lang="en-US" sz="1100" i="1" dirty="0"/>
                  <a:t>(C)</a:t>
                </a:r>
                <a:r>
                  <a:rPr lang="en-US" sz="1100" dirty="0"/>
                  <a:t> can be used to assess the strength of association in a table of any size. </a:t>
                </a:r>
              </a:p>
              <a:p>
                <a:pPr marL="228600" indent="-228600" eaLnBrk="1" hangingPunct="1">
                  <a:lnSpc>
                    <a:spcPct val="90000"/>
                  </a:lnSpc>
                  <a:buClr>
                    <a:srgbClr val="CC0000"/>
                  </a:buClr>
                  <a:buFont typeface="Arial" panose="020B0604020202020204" pitchFamily="34" charset="0"/>
                  <a:buChar char="•"/>
                  <a:defRPr/>
                </a:pPr>
                <a:r>
                  <a:rPr lang="en-US" sz="1100" dirty="0"/>
                  <a:t>The contingency coefficient varies between 0 and 1.  </a:t>
                </a:r>
              </a:p>
              <a:p>
                <a:pPr marL="228600" indent="-228600" eaLnBrk="1" hangingPunct="1">
                  <a:lnSpc>
                    <a:spcPct val="90000"/>
                  </a:lnSpc>
                  <a:buClr>
                    <a:srgbClr val="CC0000"/>
                  </a:buClr>
                  <a:buFont typeface="Arial" panose="020B0604020202020204" pitchFamily="34" charset="0"/>
                  <a:buChar char="•"/>
                  <a:defRPr/>
                </a:pPr>
                <a14:m>
                  <m:oMath xmlns:m="http://schemas.openxmlformats.org/officeDocument/2006/math">
                    <m:r>
                      <a:rPr lang="en-GB" sz="1100" b="0" i="1" smtClean="0">
                        <a:latin typeface="Cambria Math"/>
                      </a:rPr>
                      <m:t>𝐶</m:t>
                    </m:r>
                    <m:r>
                      <a:rPr lang="en-GB" sz="1100" b="0" i="1" smtClean="0">
                        <a:latin typeface="Cambria Math"/>
                      </a:rPr>
                      <m:t>=</m:t>
                    </m:r>
                    <m:rad>
                      <m:radPr>
                        <m:degHide m:val="on"/>
                        <m:ctrlPr>
                          <a:rPr lang="en-GB" sz="1100" b="0" i="1" smtClean="0">
                            <a:latin typeface="Cambria Math" panose="02040503050406030204" pitchFamily="18" charset="0"/>
                          </a:rPr>
                        </m:ctrlPr>
                      </m:radPr>
                      <m:deg/>
                      <m:e>
                        <m:f>
                          <m:fPr>
                            <m:ctrlPr>
                              <a:rPr lang="en-GB" sz="1100" b="0" i="1" smtClean="0">
                                <a:latin typeface="Cambria Math" panose="02040503050406030204" pitchFamily="18" charset="0"/>
                              </a:rPr>
                            </m:ctrlPr>
                          </m:fPr>
                          <m:num>
                            <m:sSup>
                              <m:sSupPr>
                                <m:ctrlPr>
                                  <a:rPr lang="en-GB" sz="1100" b="0" i="1" smtClean="0">
                                    <a:latin typeface="Cambria Math" panose="02040503050406030204" pitchFamily="18" charset="0"/>
                                  </a:rPr>
                                </m:ctrlPr>
                              </m:sSupPr>
                              <m:e>
                                <m:r>
                                  <a:rPr lang="en-GB" sz="1100" b="0" i="1" smtClean="0">
                                    <a:latin typeface="Cambria Math"/>
                                  </a:rPr>
                                  <m:t>𝑥</m:t>
                                </m:r>
                              </m:e>
                              <m:sup>
                                <m:r>
                                  <a:rPr lang="en-GB" sz="1100" b="0" i="1" smtClean="0">
                                    <a:latin typeface="Cambria Math"/>
                                  </a:rPr>
                                  <m:t>2</m:t>
                                </m:r>
                              </m:sup>
                            </m:sSup>
                          </m:num>
                          <m:den>
                            <m:sSup>
                              <m:sSupPr>
                                <m:ctrlPr>
                                  <a:rPr lang="en-GB" sz="1100" b="0" i="1" smtClean="0">
                                    <a:latin typeface="Cambria Math" panose="02040503050406030204" pitchFamily="18" charset="0"/>
                                  </a:rPr>
                                </m:ctrlPr>
                              </m:sSupPr>
                              <m:e>
                                <m:r>
                                  <a:rPr lang="en-GB" sz="1100" b="0" i="1" smtClean="0">
                                    <a:latin typeface="Cambria Math"/>
                                  </a:rPr>
                                  <m:t>𝑥</m:t>
                                </m:r>
                              </m:e>
                              <m:sup>
                                <m:r>
                                  <a:rPr lang="en-GB" sz="1100" b="0" i="1" smtClean="0">
                                    <a:latin typeface="Cambria Math"/>
                                  </a:rPr>
                                  <m:t>2</m:t>
                                </m:r>
                              </m:sup>
                            </m:sSup>
                            <m:r>
                              <a:rPr lang="en-GB" sz="1100" b="0" i="1" smtClean="0">
                                <a:latin typeface="Cambria Math"/>
                              </a:rPr>
                              <m:t>+</m:t>
                            </m:r>
                            <m:r>
                              <a:rPr lang="en-GB" sz="1100" b="0" i="1" smtClean="0">
                                <a:latin typeface="Cambria Math"/>
                              </a:rPr>
                              <m:t>𝑛</m:t>
                            </m:r>
                          </m:den>
                        </m:f>
                      </m:e>
                    </m:rad>
                  </m:oMath>
                </a14:m>
                <a:endParaRPr lang="en-US" sz="1100" dirty="0"/>
              </a:p>
              <a:p>
                <a:pPr marL="228600" indent="-228600" eaLnBrk="1" hangingPunct="1">
                  <a:lnSpc>
                    <a:spcPct val="90000"/>
                  </a:lnSpc>
                  <a:buClr>
                    <a:srgbClr val="CC0000"/>
                  </a:buClr>
                  <a:buFont typeface="Arial" panose="020B0604020202020204" pitchFamily="34" charset="0"/>
                  <a:buChar char="•"/>
                  <a:defRPr/>
                </a:pPr>
                <a:r>
                  <a:rPr lang="en-US" sz="1100" dirty="0"/>
                  <a:t>The maximum value of the contingency coefficient depends on the size of the table (number of rows and number of columns).  For this reason, it should be used only to compare tables of the same size. </a:t>
                </a:r>
              </a:p>
              <a:p>
                <a:pPr marL="228600" indent="-228600" eaLnBrk="1" hangingPunct="1">
                  <a:lnSpc>
                    <a:spcPct val="90000"/>
                  </a:lnSpc>
                  <a:buClr>
                    <a:srgbClr val="CC0000"/>
                  </a:buClr>
                  <a:buFont typeface="Arial" panose="020B0604020202020204" pitchFamily="34" charset="0"/>
                  <a:buChar char="•"/>
                  <a:defRPr/>
                </a:pPr>
                <a:endParaRPr lang="en-US" sz="1100" dirty="0"/>
              </a:p>
              <a:p>
                <a:pPr marL="228600" indent="-228600" eaLnBrk="1" hangingPunct="1">
                  <a:buClr>
                    <a:srgbClr val="CC0000"/>
                  </a:buClr>
                  <a:buFont typeface="Arial" panose="020B0604020202020204" pitchFamily="34" charset="0"/>
                  <a:buChar char="•"/>
                  <a:defRPr/>
                </a:pPr>
                <a:r>
                  <a:rPr lang="en-US" sz="1100" b="1" dirty="0">
                    <a:solidFill>
                      <a:srgbClr val="800080"/>
                    </a:solidFill>
                  </a:rPr>
                  <a:t>Cramer's </a:t>
                </a:r>
                <a:r>
                  <a:rPr lang="en-US" sz="1100" b="1" i="1" dirty="0">
                    <a:solidFill>
                      <a:srgbClr val="800080"/>
                    </a:solidFill>
                  </a:rPr>
                  <a:t>V</a:t>
                </a:r>
                <a:r>
                  <a:rPr lang="en-US" sz="1100" dirty="0">
                    <a:solidFill>
                      <a:srgbClr val="800080"/>
                    </a:solidFill>
                  </a:rPr>
                  <a:t> </a:t>
                </a:r>
                <a:r>
                  <a:rPr lang="en-US" sz="1100" dirty="0"/>
                  <a:t>is a modified version of the phi correlation coefficient</a:t>
                </a:r>
                <a:r>
                  <a:rPr lang="en-US" sz="1100" baseline="0" dirty="0"/>
                  <a:t> and </a:t>
                </a:r>
                <a:r>
                  <a:rPr lang="en-US" sz="1100" dirty="0"/>
                  <a:t>is used in tables larger than 2 x 2</a:t>
                </a:r>
              </a:p>
              <a:p>
                <a:pPr marL="228600" indent="-228600" eaLnBrk="1" hangingPunct="1">
                  <a:buClr>
                    <a:srgbClr val="CC0000"/>
                  </a:buClr>
                  <a:buFont typeface="Arial" panose="020B0604020202020204" pitchFamily="34" charset="0"/>
                  <a:buChar char="•"/>
                  <a:defRPr/>
                </a:pPr>
                <a14:m>
                  <m:oMath xmlns:m="http://schemas.openxmlformats.org/officeDocument/2006/math">
                    <m:r>
                      <a:rPr lang="en-GB" sz="1100" b="0" i="1" smtClean="0">
                        <a:latin typeface="Cambria Math"/>
                      </a:rPr>
                      <m:t>𝑉</m:t>
                    </m:r>
                    <m:r>
                      <a:rPr lang="en-GB" sz="1100" b="0" i="1" smtClean="0">
                        <a:latin typeface="Cambria Math"/>
                      </a:rPr>
                      <m:t>=</m:t>
                    </m:r>
                    <m:rad>
                      <m:radPr>
                        <m:degHide m:val="on"/>
                        <m:ctrlPr>
                          <a:rPr lang="en-GB" sz="1100" b="0" i="1" smtClean="0">
                            <a:latin typeface="Cambria Math" panose="02040503050406030204" pitchFamily="18" charset="0"/>
                          </a:rPr>
                        </m:ctrlPr>
                      </m:radPr>
                      <m:deg/>
                      <m:e>
                        <m:f>
                          <m:fPr>
                            <m:ctrlPr>
                              <a:rPr lang="en-GB" sz="1100" b="0" i="1" smtClean="0">
                                <a:latin typeface="Cambria Math" panose="02040503050406030204" pitchFamily="18" charset="0"/>
                              </a:rPr>
                            </m:ctrlPr>
                          </m:fPr>
                          <m:num>
                            <m:sSup>
                              <m:sSupPr>
                                <m:ctrlPr>
                                  <a:rPr lang="en-GB" sz="1100" b="0" i="1" smtClean="0">
                                    <a:latin typeface="Cambria Math" panose="02040503050406030204" pitchFamily="18" charset="0"/>
                                  </a:rPr>
                                </m:ctrlPr>
                              </m:sSupPr>
                              <m:e>
                                <m:r>
                                  <a:rPr lang="en-GB" sz="1100" b="0" i="1" smtClean="0">
                                    <a:latin typeface="Cambria Math"/>
                                    <a:ea typeface="Cambria Math"/>
                                  </a:rPr>
                                  <m:t>𝜙</m:t>
                                </m:r>
                              </m:e>
                              <m:sup>
                                <m:r>
                                  <a:rPr lang="en-GB" sz="1100" b="0" i="1" smtClean="0">
                                    <a:latin typeface="Cambria Math"/>
                                  </a:rPr>
                                  <m:t>2</m:t>
                                </m:r>
                              </m:sup>
                            </m:sSup>
                          </m:num>
                          <m:den>
                            <m:func>
                              <m:funcPr>
                                <m:ctrlPr>
                                  <a:rPr lang="en-GB" sz="1100" b="0" i="1" smtClean="0">
                                    <a:latin typeface="Cambria Math" panose="02040503050406030204" pitchFamily="18" charset="0"/>
                                  </a:rPr>
                                </m:ctrlPr>
                              </m:funcPr>
                              <m:fName>
                                <m:r>
                                  <m:rPr>
                                    <m:sty m:val="p"/>
                                  </m:rPr>
                                  <a:rPr lang="en-GB" sz="1100" b="0" i="0" smtClean="0">
                                    <a:latin typeface="Cambria Math"/>
                                  </a:rPr>
                                  <m:t>min</m:t>
                                </m:r>
                                <m:r>
                                  <a:rPr lang="en-GB" sz="1100" b="0" i="0" smtClean="0">
                                    <a:latin typeface="Cambria Math"/>
                                  </a:rPr>
                                  <m:t>(</m:t>
                                </m:r>
                              </m:fName>
                              <m:e>
                                <m:d>
                                  <m:dPr>
                                    <m:ctrlPr>
                                      <a:rPr lang="en-GB" sz="1100" b="0" i="1" smtClean="0">
                                        <a:latin typeface="Cambria Math" panose="02040503050406030204" pitchFamily="18" charset="0"/>
                                      </a:rPr>
                                    </m:ctrlPr>
                                  </m:dPr>
                                  <m:e>
                                    <m:r>
                                      <a:rPr lang="en-GB" sz="1100" b="0" i="1" smtClean="0">
                                        <a:latin typeface="Cambria Math"/>
                                      </a:rPr>
                                      <m:t>𝑟</m:t>
                                    </m:r>
                                    <m:r>
                                      <a:rPr lang="en-GB" sz="1100" b="0" i="1" smtClean="0">
                                        <a:latin typeface="Cambria Math"/>
                                      </a:rPr>
                                      <m:t>−1</m:t>
                                    </m:r>
                                  </m:e>
                                </m:d>
                              </m:e>
                            </m:func>
                            <m:r>
                              <a:rPr lang="en-GB" sz="1100" b="0" i="1" smtClean="0">
                                <a:latin typeface="Cambria Math"/>
                              </a:rPr>
                              <m:t>,(</m:t>
                            </m:r>
                            <m:r>
                              <a:rPr lang="en-GB" sz="1100" b="0" i="1" smtClean="0">
                                <a:latin typeface="Cambria Math"/>
                              </a:rPr>
                              <m:t>𝑐</m:t>
                            </m:r>
                            <m:r>
                              <a:rPr lang="en-GB" sz="1100" b="0" i="1" smtClean="0">
                                <a:latin typeface="Cambria Math"/>
                              </a:rPr>
                              <m:t>−1))</m:t>
                            </m:r>
                          </m:den>
                        </m:f>
                      </m:e>
                    </m:rad>
                  </m:oMath>
                </a14:m>
                <a:endParaRPr lang="en-US" sz="1100" dirty="0"/>
              </a:p>
              <a:p>
                <a:pPr marL="228600" indent="-228600" eaLnBrk="1" hangingPunct="1">
                  <a:lnSpc>
                    <a:spcPct val="90000"/>
                  </a:lnSpc>
                  <a:buClr>
                    <a:srgbClr val="CC0000"/>
                  </a:buClr>
                  <a:buFont typeface="Arial" panose="020B0604020202020204" pitchFamily="34" charset="0"/>
                  <a:buChar char="•"/>
                  <a:defRPr/>
                </a:pPr>
                <a:endParaRPr lang="en-US" sz="1100" dirty="0"/>
              </a:p>
              <a:p>
                <a:pPr marL="228600" indent="-228600" eaLnBrk="1" hangingPunct="1">
                  <a:buClr>
                    <a:srgbClr val="CC0000"/>
                  </a:buClr>
                  <a:buFont typeface="Arial" panose="020B0604020202020204" pitchFamily="34" charset="0"/>
                  <a:buChar char="•"/>
                  <a:defRPr/>
                </a:pPr>
                <a:endParaRPr lang="en-US" sz="1100" dirty="0"/>
              </a:p>
              <a:p>
                <a:endParaRPr lang="en-GB" sz="1100" dirty="0"/>
              </a:p>
              <a:p>
                <a:endParaRPr lang="en-GB" sz="1100" dirty="0"/>
              </a:p>
            </p:txBody>
          </p:sp>
        </mc:Choice>
        <mc:Fallback xmlns="">
          <p:sp>
            <p:nvSpPr>
              <p:cNvPr id="3" name="Notes Placeholder 2"/>
              <p:cNvSpPr>
                <a:spLocks noGrp="1"/>
              </p:cNvSpPr>
              <p:nvPr>
                <p:ph type="body" idx="1"/>
              </p:nvPr>
            </p:nvSpPr>
            <p:spPr/>
            <p:txBody>
              <a:bodyPr/>
              <a:lstStyle/>
              <a:p>
                <a:pPr marL="228600" indent="-228600" eaLnBrk="1" hangingPunct="1">
                  <a:buClr>
                    <a:srgbClr val="CC0000"/>
                  </a:buClr>
                  <a:buFont typeface="Arial" panose="020B0604020202020204" pitchFamily="34" charset="0"/>
                  <a:buChar char="•"/>
                  <a:defRPr/>
                </a:pPr>
                <a:r>
                  <a:rPr lang="en-US" sz="1100" dirty="0" smtClean="0"/>
                  <a:t>Thes</a:t>
                </a:r>
                <a:r>
                  <a:rPr lang="en-US" sz="1100" baseline="0" dirty="0" smtClean="0"/>
                  <a:t>e statistics measure the strength of the association between the variables. They can be obtained by ticking the appropriate boxes on the Statistics menu from the Cross Tab dialog box.</a:t>
                </a:r>
              </a:p>
              <a:p>
                <a:pPr marL="228600" indent="-228600" eaLnBrk="1" hangingPunct="1">
                  <a:buClr>
                    <a:srgbClr val="CC0000"/>
                  </a:buClr>
                  <a:buFont typeface="Arial" panose="020B0604020202020204" pitchFamily="34" charset="0"/>
                  <a:buChar char="•"/>
                  <a:defRPr/>
                </a:pPr>
                <a:r>
                  <a:rPr lang="en-US" sz="1100" baseline="0" dirty="0" smtClean="0"/>
                  <a:t>See pages 638 – </a:t>
                </a:r>
                <a:r>
                  <a:rPr lang="en-US" sz="1100" baseline="0" dirty="0" smtClean="0"/>
                  <a:t>639 of Malhotra, Birks, and Wills (2012).</a:t>
                </a:r>
                <a:endParaRPr lang="en-US" sz="1100" baseline="0" dirty="0" smtClean="0"/>
              </a:p>
              <a:p>
                <a:pPr marL="228600" indent="-228600" eaLnBrk="1" hangingPunct="1">
                  <a:buClr>
                    <a:srgbClr val="CC0000"/>
                  </a:buClr>
                  <a:buFont typeface="Arial" panose="020B0604020202020204" pitchFamily="34" charset="0"/>
                  <a:buChar char="•"/>
                  <a:defRPr/>
                </a:pPr>
                <a:endParaRPr lang="en-US" sz="1100" baseline="0" dirty="0" smtClean="0"/>
              </a:p>
              <a:p>
                <a:pPr marL="228600" indent="-228600" eaLnBrk="1" hangingPunct="1">
                  <a:buClr>
                    <a:srgbClr val="CC0000"/>
                  </a:buClr>
                  <a:buFont typeface="Arial" panose="020B0604020202020204" pitchFamily="34" charset="0"/>
                  <a:buChar char="•"/>
                  <a:defRPr/>
                </a:pPr>
                <a:r>
                  <a:rPr lang="en-US" sz="1100" dirty="0" smtClean="0"/>
                  <a:t>The</a:t>
                </a:r>
                <a:r>
                  <a:rPr lang="en-US" sz="1100" dirty="0" smtClean="0">
                    <a:solidFill>
                      <a:srgbClr val="CC0000"/>
                    </a:solidFill>
                  </a:rPr>
                  <a:t> </a:t>
                </a:r>
                <a:r>
                  <a:rPr lang="en-US" sz="1100" b="1" dirty="0" smtClean="0">
                    <a:solidFill>
                      <a:srgbClr val="800080"/>
                    </a:solidFill>
                  </a:rPr>
                  <a:t>phi coefficient</a:t>
                </a:r>
                <a:r>
                  <a:rPr lang="en-US" sz="1100" dirty="0" smtClean="0">
                    <a:solidFill>
                      <a:srgbClr val="CC0000"/>
                    </a:solidFill>
                  </a:rPr>
                  <a:t> </a:t>
                </a:r>
                <a:r>
                  <a:rPr lang="en-US" sz="1100" dirty="0" smtClean="0"/>
                  <a:t>(</a:t>
                </a:r>
                <a:r>
                  <a:rPr lang="az-Cyrl-AZ" sz="1100" dirty="0" smtClean="0"/>
                  <a:t>Ф</a:t>
                </a:r>
                <a:r>
                  <a:rPr lang="en-US" sz="1100" dirty="0" smtClean="0"/>
                  <a:t>) is used as a measure of the strength of association in the special case of a table with two rows and two columns (a 2 x 2 table).  </a:t>
                </a:r>
              </a:p>
              <a:p>
                <a:pPr marL="228600" indent="-228600" eaLnBrk="1" hangingPunct="1">
                  <a:buClr>
                    <a:srgbClr val="CC0000"/>
                  </a:buClr>
                  <a:buFont typeface="Arial" panose="020B0604020202020204" pitchFamily="34" charset="0"/>
                  <a:buChar char="•"/>
                  <a:defRPr/>
                </a:pPr>
                <a:r>
                  <a:rPr lang="en-US" sz="1100" dirty="0" smtClean="0"/>
                  <a:t>The phi coefficient is proportional to the square root of the chi-square statistic</a:t>
                </a:r>
              </a:p>
              <a:p>
                <a:pPr marL="228600" indent="-228600" eaLnBrk="1" hangingPunct="1">
                  <a:buClr>
                    <a:srgbClr val="CC0000"/>
                  </a:buClr>
                  <a:buFont typeface="Arial" panose="020B0604020202020204" pitchFamily="34" charset="0"/>
                  <a:buChar char="•"/>
                  <a:defRPr/>
                </a:pPr>
                <a:r>
                  <a:rPr lang="en-US" sz="1100" i="0" smtClean="0">
                    <a:ea typeface="Cambria Math"/>
                  </a:rPr>
                  <a:t>𝜙</a:t>
                </a:r>
                <a:r>
                  <a:rPr lang="en-GB" sz="1100" b="0" i="0" smtClean="0">
                    <a:ea typeface="Cambria Math"/>
                  </a:rPr>
                  <a:t>=√(𝑥^2/𝑛)</a:t>
                </a:r>
                <a:endParaRPr lang="en-US" sz="1100" dirty="0" smtClean="0"/>
              </a:p>
              <a:p>
                <a:pPr marL="228600" indent="-228600" eaLnBrk="1" hangingPunct="1">
                  <a:buClr>
                    <a:srgbClr val="CC0000"/>
                  </a:buClr>
                  <a:buFont typeface="Arial" panose="020B0604020202020204" pitchFamily="34" charset="0"/>
                  <a:buChar char="•"/>
                  <a:defRPr/>
                </a:pPr>
                <a:r>
                  <a:rPr lang="en-US" sz="1100" dirty="0" smtClean="0"/>
                  <a:t>It takes the value of 0 when there is no association, which would be indicated by a chi-square value of 0 as well;</a:t>
                </a:r>
                <a:r>
                  <a:rPr lang="en-US" sz="1100" baseline="0" dirty="0" smtClean="0"/>
                  <a:t> </a:t>
                </a:r>
                <a:r>
                  <a:rPr lang="en-US" sz="1100" dirty="0" smtClean="0"/>
                  <a:t>When the variables are perfectly associated, phi assumes the value of 1 and all the observations fall just on the main or minor diagonal. </a:t>
                </a:r>
              </a:p>
              <a:p>
                <a:pPr marL="228600" indent="-228600" eaLnBrk="1" hangingPunct="1">
                  <a:buClr>
                    <a:srgbClr val="CC0000"/>
                  </a:buClr>
                  <a:buFont typeface="Arial" panose="020B0604020202020204" pitchFamily="34" charset="0"/>
                  <a:buChar char="•"/>
                  <a:defRPr/>
                </a:pPr>
                <a:endParaRPr lang="en-US" sz="1100" dirty="0" smtClean="0"/>
              </a:p>
              <a:p>
                <a:pPr marL="228600" indent="-228600" eaLnBrk="1" hangingPunct="1">
                  <a:lnSpc>
                    <a:spcPct val="90000"/>
                  </a:lnSpc>
                  <a:buClr>
                    <a:srgbClr val="CC0000"/>
                  </a:buClr>
                  <a:buFont typeface="Arial" panose="020B0604020202020204" pitchFamily="34" charset="0"/>
                  <a:buChar char="•"/>
                  <a:defRPr/>
                </a:pPr>
                <a:r>
                  <a:rPr lang="en-US" sz="1100" dirty="0" smtClean="0"/>
                  <a:t>While the phi coefficient is specific to a 2 x 2 table, the </a:t>
                </a:r>
                <a:r>
                  <a:rPr lang="en-US" sz="1100" b="1" dirty="0" smtClean="0">
                    <a:solidFill>
                      <a:srgbClr val="800080"/>
                    </a:solidFill>
                  </a:rPr>
                  <a:t>contingency coefficient</a:t>
                </a:r>
                <a:r>
                  <a:rPr lang="en-US" sz="1100" dirty="0" smtClean="0">
                    <a:solidFill>
                      <a:srgbClr val="CC0000"/>
                    </a:solidFill>
                  </a:rPr>
                  <a:t> </a:t>
                </a:r>
                <a:r>
                  <a:rPr lang="en-US" sz="1100" i="1" dirty="0" smtClean="0"/>
                  <a:t>(C)</a:t>
                </a:r>
                <a:r>
                  <a:rPr lang="en-US" sz="1100" dirty="0" smtClean="0"/>
                  <a:t> can be used to assess the strength of association in a table of any size. </a:t>
                </a:r>
              </a:p>
              <a:p>
                <a:pPr marL="228600" indent="-228600" eaLnBrk="1" hangingPunct="1">
                  <a:lnSpc>
                    <a:spcPct val="90000"/>
                  </a:lnSpc>
                  <a:buClr>
                    <a:srgbClr val="CC0000"/>
                  </a:buClr>
                  <a:buFont typeface="Arial" panose="020B0604020202020204" pitchFamily="34" charset="0"/>
                  <a:buChar char="•"/>
                  <a:defRPr/>
                </a:pPr>
                <a:r>
                  <a:rPr lang="en-US" sz="1100" dirty="0" smtClean="0"/>
                  <a:t>The contingency coefficient varies between 0 and 1.  </a:t>
                </a:r>
              </a:p>
              <a:p>
                <a:pPr marL="228600" indent="-228600" eaLnBrk="1" hangingPunct="1">
                  <a:lnSpc>
                    <a:spcPct val="90000"/>
                  </a:lnSpc>
                  <a:buClr>
                    <a:srgbClr val="CC0000"/>
                  </a:buClr>
                  <a:buFont typeface="Arial" panose="020B0604020202020204" pitchFamily="34" charset="0"/>
                  <a:buChar char="•"/>
                  <a:defRPr/>
                </a:pPr>
                <a:r>
                  <a:rPr lang="en-GB" sz="1100" b="0" i="0" smtClean="0"/>
                  <a:t>𝐶=√(𝑥^2/(𝑥^2+𝑛))</a:t>
                </a:r>
                <a:endParaRPr lang="en-US" sz="1100" dirty="0" smtClean="0"/>
              </a:p>
              <a:p>
                <a:pPr marL="228600" indent="-228600" eaLnBrk="1" hangingPunct="1">
                  <a:lnSpc>
                    <a:spcPct val="90000"/>
                  </a:lnSpc>
                  <a:buClr>
                    <a:srgbClr val="CC0000"/>
                  </a:buClr>
                  <a:buFont typeface="Arial" panose="020B0604020202020204" pitchFamily="34" charset="0"/>
                  <a:buChar char="•"/>
                  <a:defRPr/>
                </a:pPr>
                <a:r>
                  <a:rPr lang="en-US" sz="1100" dirty="0" smtClean="0"/>
                  <a:t>The maximum value of the contingency coefficient depends on the size of the table (number of rows and number of columns).  For this reason, it should be used only to compare tables of the same size. </a:t>
                </a:r>
              </a:p>
              <a:p>
                <a:pPr marL="228600" indent="-228600" eaLnBrk="1" hangingPunct="1">
                  <a:lnSpc>
                    <a:spcPct val="90000"/>
                  </a:lnSpc>
                  <a:buClr>
                    <a:srgbClr val="CC0000"/>
                  </a:buClr>
                  <a:buFont typeface="Arial" panose="020B0604020202020204" pitchFamily="34" charset="0"/>
                  <a:buChar char="•"/>
                  <a:defRPr/>
                </a:pPr>
                <a:endParaRPr lang="en-US" sz="1100" dirty="0" smtClean="0"/>
              </a:p>
              <a:p>
                <a:pPr marL="228600" indent="-228600" eaLnBrk="1" hangingPunct="1">
                  <a:buClr>
                    <a:srgbClr val="CC0000"/>
                  </a:buClr>
                  <a:buFont typeface="Arial" panose="020B0604020202020204" pitchFamily="34" charset="0"/>
                  <a:buChar char="•"/>
                  <a:defRPr/>
                </a:pPr>
                <a:r>
                  <a:rPr lang="en-US" sz="1100" b="1" dirty="0" smtClean="0">
                    <a:solidFill>
                      <a:srgbClr val="800080"/>
                    </a:solidFill>
                  </a:rPr>
                  <a:t>Cramer's </a:t>
                </a:r>
                <a:r>
                  <a:rPr lang="en-US" sz="1100" b="1" i="1" dirty="0" smtClean="0">
                    <a:solidFill>
                      <a:srgbClr val="800080"/>
                    </a:solidFill>
                  </a:rPr>
                  <a:t>V</a:t>
                </a:r>
                <a:r>
                  <a:rPr lang="en-US" sz="1100" dirty="0" smtClean="0">
                    <a:solidFill>
                      <a:srgbClr val="800080"/>
                    </a:solidFill>
                  </a:rPr>
                  <a:t> </a:t>
                </a:r>
                <a:r>
                  <a:rPr lang="en-US" sz="1100" dirty="0" smtClean="0"/>
                  <a:t>is a modified version of the phi correlation coefficient</a:t>
                </a:r>
                <a:r>
                  <a:rPr lang="en-US" sz="1100" baseline="0" dirty="0" smtClean="0"/>
                  <a:t> and </a:t>
                </a:r>
                <a:r>
                  <a:rPr lang="en-US" sz="1100" dirty="0" smtClean="0"/>
                  <a:t>is used in tables larger than 2 x 2</a:t>
                </a:r>
              </a:p>
              <a:p>
                <a:pPr marL="228600" indent="-228600" eaLnBrk="1" hangingPunct="1">
                  <a:buClr>
                    <a:srgbClr val="CC0000"/>
                  </a:buClr>
                  <a:buFont typeface="Arial" panose="020B0604020202020204" pitchFamily="34" charset="0"/>
                  <a:buChar char="•"/>
                  <a:defRPr/>
                </a:pPr>
                <a:r>
                  <a:rPr lang="en-GB" sz="1100" b="0" i="0" smtClean="0"/>
                  <a:t>𝑉=√(</a:t>
                </a:r>
                <a:r>
                  <a:rPr lang="en-GB" sz="1100" b="0" i="0" smtClean="0">
                    <a:ea typeface="Cambria Math"/>
                  </a:rPr>
                  <a:t>𝜙^</a:t>
                </a:r>
                <a:r>
                  <a:rPr lang="en-GB" sz="1100" b="0" i="0" smtClean="0"/>
                  <a:t>2/(〖min(〗⁡(𝑟−1),(𝑐−1))))</a:t>
                </a:r>
                <a:endParaRPr lang="en-US" sz="1100" dirty="0" smtClean="0"/>
              </a:p>
              <a:p>
                <a:pPr marL="228600" indent="-228600" eaLnBrk="1" hangingPunct="1">
                  <a:lnSpc>
                    <a:spcPct val="90000"/>
                  </a:lnSpc>
                  <a:buClr>
                    <a:srgbClr val="CC0000"/>
                  </a:buClr>
                  <a:buFont typeface="Arial" panose="020B0604020202020204" pitchFamily="34" charset="0"/>
                  <a:buChar char="•"/>
                  <a:defRPr/>
                </a:pPr>
                <a:endParaRPr lang="en-US" sz="1100" dirty="0" smtClean="0"/>
              </a:p>
              <a:p>
                <a:pPr marL="228600" indent="-228600" eaLnBrk="1" hangingPunct="1">
                  <a:buClr>
                    <a:srgbClr val="CC0000"/>
                  </a:buClr>
                  <a:buFont typeface="Arial" panose="020B0604020202020204" pitchFamily="34" charset="0"/>
                  <a:buChar char="•"/>
                  <a:defRPr/>
                </a:pPr>
                <a:endParaRPr lang="en-US" sz="1100" dirty="0" smtClean="0"/>
              </a:p>
              <a:p>
                <a:endParaRPr lang="en-GB" sz="1100" dirty="0"/>
              </a:p>
              <a:p>
                <a:endParaRPr lang="en-GB" sz="1100" dirty="0"/>
              </a:p>
            </p:txBody>
          </p:sp>
        </mc:Fallback>
      </mc:AlternateContent>
      <p:sp>
        <p:nvSpPr>
          <p:cNvPr id="4" name="Slide Number Placeholder 3"/>
          <p:cNvSpPr>
            <a:spLocks noGrp="1"/>
          </p:cNvSpPr>
          <p:nvPr>
            <p:ph type="sldNum" sz="quarter" idx="10"/>
          </p:nvPr>
        </p:nvSpPr>
        <p:spPr/>
        <p:txBody>
          <a:bodyPr/>
          <a:lstStyle/>
          <a:p>
            <a:fld id="{E47E74C5-025D-4D14-8E23-B61BF1A5C89D}" type="slidenum">
              <a:rPr lang="en-GB" smtClean="0"/>
              <a:t>37</a:t>
            </a:fld>
            <a:endParaRPr lang="en-GB" dirty="0"/>
          </a:p>
        </p:txBody>
      </p:sp>
    </p:spTree>
    <p:extLst>
      <p:ext uri="{BB962C8B-B14F-4D97-AF65-F5344CB8AC3E}">
        <p14:creationId xmlns:p14="http://schemas.microsoft.com/office/powerpoint/2010/main" val="42481102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Clr>
                <a:srgbClr val="CC0000"/>
              </a:buClr>
              <a:defRPr/>
            </a:pPr>
            <a:endParaRPr lang="en-US" sz="1200" dirty="0"/>
          </a:p>
        </p:txBody>
      </p:sp>
      <p:sp>
        <p:nvSpPr>
          <p:cNvPr id="4" name="Slide Number Placeholder 3"/>
          <p:cNvSpPr>
            <a:spLocks noGrp="1"/>
          </p:cNvSpPr>
          <p:nvPr>
            <p:ph type="sldNum" sz="quarter" idx="10"/>
          </p:nvPr>
        </p:nvSpPr>
        <p:spPr/>
        <p:txBody>
          <a:bodyPr/>
          <a:lstStyle/>
          <a:p>
            <a:fld id="{E47E74C5-025D-4D14-8E23-B61BF1A5C89D}" type="slidenum">
              <a:rPr lang="en-GB" smtClean="0"/>
              <a:t>38</a:t>
            </a:fld>
            <a:endParaRPr lang="en-GB" dirty="0"/>
          </a:p>
        </p:txBody>
      </p:sp>
    </p:spTree>
    <p:extLst>
      <p:ext uri="{BB962C8B-B14F-4D97-AF65-F5344CB8AC3E}">
        <p14:creationId xmlns:p14="http://schemas.microsoft.com/office/powerpoint/2010/main" val="14851179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Null: Mean = 5</a:t>
            </a:r>
          </a:p>
          <a:p>
            <a:pPr algn="l"/>
            <a:r>
              <a:rPr lang="en-GB" dirty="0"/>
              <a:t>Alternative: Mean ≠ 5</a:t>
            </a:r>
          </a:p>
          <a:p>
            <a:pPr algn="l"/>
            <a:endParaRPr lang="en-GB" dirty="0"/>
          </a:p>
          <a:p>
            <a:pPr algn="l"/>
            <a:r>
              <a:rPr lang="en-GB" dirty="0"/>
              <a:t>The correct sampling</a:t>
            </a:r>
            <a:r>
              <a:rPr lang="en-GB" baseline="0" dirty="0"/>
              <a:t> </a:t>
            </a:r>
            <a:r>
              <a:rPr lang="en-GB" dirty="0"/>
              <a:t>distribution</a:t>
            </a:r>
            <a:r>
              <a:rPr lang="en-GB" baseline="0" dirty="0"/>
              <a:t> </a:t>
            </a:r>
            <a:r>
              <a:rPr lang="en-GB" dirty="0"/>
              <a:t>for tests</a:t>
            </a:r>
            <a:r>
              <a:rPr lang="en-GB" baseline="0" dirty="0"/>
              <a:t> of means, is the t-distribution. However, w</a:t>
            </a:r>
            <a:r>
              <a:rPr lang="en-GB" dirty="0"/>
              <a:t>hen sample sizes are greater than 25,</a:t>
            </a:r>
            <a:r>
              <a:rPr lang="en-GB" baseline="0" dirty="0"/>
              <a:t> the Z-statistic is often used because the t-distribution closely resembles the standard normal curve.</a:t>
            </a:r>
            <a:endParaRPr lang="en-GB" dirty="0"/>
          </a:p>
        </p:txBody>
      </p:sp>
      <p:sp>
        <p:nvSpPr>
          <p:cNvPr id="4" name="Slide Number Placeholder 3"/>
          <p:cNvSpPr>
            <a:spLocks noGrp="1"/>
          </p:cNvSpPr>
          <p:nvPr>
            <p:ph type="sldNum" sz="quarter" idx="10"/>
          </p:nvPr>
        </p:nvSpPr>
        <p:spPr/>
        <p:txBody>
          <a:bodyPr/>
          <a:lstStyle/>
          <a:p>
            <a:fld id="{24BF3766-54F3-4478-8036-10666CBE7700}" type="slidenum">
              <a:rPr lang="en-GB" smtClean="0"/>
              <a:t>40</a:t>
            </a:fld>
            <a:endParaRPr lang="en-GB" dirty="0"/>
          </a:p>
        </p:txBody>
      </p:sp>
    </p:spTree>
    <p:extLst>
      <p:ext uri="{BB962C8B-B14F-4D97-AF65-F5344CB8AC3E}">
        <p14:creationId xmlns:p14="http://schemas.microsoft.com/office/powerpoint/2010/main" val="39637189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Analyse</a:t>
            </a:r>
          </a:p>
          <a:p>
            <a:pPr marL="228600" indent="-228600">
              <a:buFont typeface="+mj-lt"/>
              <a:buAutoNum type="arabicPeriod"/>
            </a:pPr>
            <a:r>
              <a:rPr lang="en-GB" dirty="0"/>
              <a:t>Compare Means</a:t>
            </a:r>
          </a:p>
          <a:p>
            <a:pPr marL="228600" indent="-228600">
              <a:buFont typeface="+mj-lt"/>
              <a:buAutoNum type="arabicPeriod"/>
            </a:pPr>
            <a:r>
              <a:rPr lang="en-GB" dirty="0"/>
              <a:t>One-sample</a:t>
            </a:r>
            <a:r>
              <a:rPr lang="en-GB" baseline="0" dirty="0"/>
              <a:t> t-test</a:t>
            </a:r>
          </a:p>
          <a:p>
            <a:pPr marL="228600" indent="-228600">
              <a:buFont typeface="+mj-lt"/>
              <a:buAutoNum type="arabicPeriod"/>
            </a:pPr>
            <a:endParaRPr lang="en-GB" baseline="0" dirty="0"/>
          </a:p>
          <a:p>
            <a:pPr marL="0" indent="0">
              <a:buFont typeface="+mj-lt"/>
              <a:buNone/>
            </a:pPr>
            <a:r>
              <a:rPr lang="en-GB" baseline="0" dirty="0"/>
              <a:t>In dialog box:</a:t>
            </a:r>
          </a:p>
          <a:p>
            <a:pPr marL="228600" indent="-228600">
              <a:buFont typeface="+mj-lt"/>
              <a:buAutoNum type="arabicPeriod"/>
            </a:pPr>
            <a:r>
              <a:rPr lang="en-GB" baseline="0" dirty="0"/>
              <a:t>Insert Service quality (On a scale of 1 to 10…) in Test variables box</a:t>
            </a:r>
          </a:p>
          <a:p>
            <a:pPr marL="228600" indent="-228600">
              <a:buFont typeface="+mj-lt"/>
              <a:buAutoNum type="arabicPeriod"/>
            </a:pPr>
            <a:r>
              <a:rPr lang="en-GB" baseline="0" dirty="0"/>
              <a:t>Insert 5 into the Test value box</a:t>
            </a:r>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41</a:t>
            </a:fld>
            <a:endParaRPr lang="en-GB" dirty="0"/>
          </a:p>
        </p:txBody>
      </p:sp>
    </p:spTree>
    <p:extLst>
      <p:ext uri="{BB962C8B-B14F-4D97-AF65-F5344CB8AC3E}">
        <p14:creationId xmlns:p14="http://schemas.microsoft.com/office/powerpoint/2010/main" val="3116904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42</a:t>
            </a:fld>
            <a:endParaRPr lang="en-GB" dirty="0"/>
          </a:p>
        </p:txBody>
      </p:sp>
    </p:spTree>
    <p:extLst>
      <p:ext uri="{BB962C8B-B14F-4D97-AF65-F5344CB8AC3E}">
        <p14:creationId xmlns:p14="http://schemas.microsoft.com/office/powerpoint/2010/main" val="1442933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47E74C5-025D-4D14-8E23-B61BF1A5C89D}" type="slidenum">
              <a:rPr lang="en-GB" smtClean="0"/>
              <a:t>5</a:t>
            </a:fld>
            <a:endParaRPr lang="en-GB" dirty="0"/>
          </a:p>
        </p:txBody>
      </p:sp>
    </p:spTree>
    <p:extLst>
      <p:ext uri="{BB962C8B-B14F-4D97-AF65-F5344CB8AC3E}">
        <p14:creationId xmlns:p14="http://schemas.microsoft.com/office/powerpoint/2010/main" val="33100575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Null: </a:t>
            </a:r>
          </a:p>
          <a:p>
            <a:pPr marL="228600" indent="-228600" algn="l">
              <a:buFont typeface="Arial" panose="020B0604020202020204" pitchFamily="34" charset="0"/>
              <a:buChar char="•"/>
            </a:pPr>
            <a:r>
              <a:rPr lang="en-GB" dirty="0"/>
              <a:t>Mean for</a:t>
            </a:r>
            <a:r>
              <a:rPr lang="en-GB" baseline="0" dirty="0"/>
              <a:t> men </a:t>
            </a:r>
            <a:r>
              <a:rPr lang="en-GB" dirty="0"/>
              <a:t>= Mean</a:t>
            </a:r>
            <a:r>
              <a:rPr lang="en-GB" baseline="0" dirty="0"/>
              <a:t> for women</a:t>
            </a:r>
          </a:p>
          <a:p>
            <a:pPr marL="228600" indent="-228600" algn="l">
              <a:buFont typeface="Arial" panose="020B0604020202020204" pitchFamily="34" charset="0"/>
              <a:buChar char="•"/>
            </a:pPr>
            <a:r>
              <a:rPr lang="en-GB" baseline="0" dirty="0"/>
              <a:t>Or: Mean for men – Mean for women = 0</a:t>
            </a:r>
            <a:endParaRPr lang="en-GB" dirty="0"/>
          </a:p>
          <a:p>
            <a:pPr algn="l"/>
            <a:r>
              <a:rPr lang="en-GB" dirty="0"/>
              <a:t>Alternative: </a:t>
            </a:r>
          </a:p>
          <a:p>
            <a:pPr marL="171450" indent="-171450" algn="l">
              <a:buFont typeface="Arial" panose="020B0604020202020204" pitchFamily="34" charset="0"/>
              <a:buChar char="•"/>
            </a:pPr>
            <a:r>
              <a:rPr lang="en-GB" dirty="0"/>
              <a:t>Means are not equal</a:t>
            </a:r>
          </a:p>
          <a:p>
            <a:pPr marL="171450" indent="-171450" algn="l">
              <a:buFont typeface="Arial" panose="020B0604020202020204" pitchFamily="34" charset="0"/>
              <a:buChar char="•"/>
            </a:pPr>
            <a:r>
              <a:rPr lang="en-GB" dirty="0"/>
              <a:t>Or: Difference</a:t>
            </a:r>
            <a:r>
              <a:rPr lang="en-GB" baseline="0" dirty="0"/>
              <a:t> in the means ≠ 0</a:t>
            </a:r>
            <a:endParaRPr lang="en-GB" dirty="0"/>
          </a:p>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43</a:t>
            </a:fld>
            <a:endParaRPr lang="en-GB" dirty="0"/>
          </a:p>
        </p:txBody>
      </p:sp>
    </p:spTree>
    <p:extLst>
      <p:ext uri="{BB962C8B-B14F-4D97-AF65-F5344CB8AC3E}">
        <p14:creationId xmlns:p14="http://schemas.microsoft.com/office/powerpoint/2010/main" val="8261748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Analyse</a:t>
            </a:r>
          </a:p>
          <a:p>
            <a:pPr marL="228600" indent="-228600">
              <a:buFont typeface="+mj-lt"/>
              <a:buAutoNum type="arabicPeriod"/>
            </a:pPr>
            <a:r>
              <a:rPr lang="en-GB" dirty="0"/>
              <a:t>Compare Means</a:t>
            </a:r>
          </a:p>
          <a:p>
            <a:pPr marL="228600" indent="-228600">
              <a:buFont typeface="+mj-lt"/>
              <a:buAutoNum type="arabicPeriod"/>
            </a:pPr>
            <a:r>
              <a:rPr lang="en-GB" dirty="0"/>
              <a:t>Independent samples</a:t>
            </a:r>
            <a:r>
              <a:rPr lang="en-GB" baseline="0" dirty="0"/>
              <a:t> t-test</a:t>
            </a:r>
          </a:p>
          <a:p>
            <a:pPr marL="228600" indent="-228600">
              <a:buFont typeface="+mj-lt"/>
              <a:buAutoNum type="arabicPeriod"/>
            </a:pPr>
            <a:endParaRPr lang="en-GB" baseline="0" dirty="0"/>
          </a:p>
          <a:p>
            <a:pPr marL="0" indent="0">
              <a:buFont typeface="+mj-lt"/>
              <a:buNone/>
            </a:pPr>
            <a:r>
              <a:rPr lang="en-GB" baseline="0" dirty="0"/>
              <a:t>In dialog box:</a:t>
            </a:r>
          </a:p>
          <a:p>
            <a:pPr marL="228600" indent="-228600">
              <a:buFont typeface="+mj-lt"/>
              <a:buAutoNum type="arabicPeriod"/>
            </a:pPr>
            <a:r>
              <a:rPr lang="en-GB" baseline="0" dirty="0"/>
              <a:t>Insert Service quality (On a scale of 1 to 10…) in Test variables box</a:t>
            </a:r>
          </a:p>
          <a:p>
            <a:pPr marL="228600" indent="-228600">
              <a:buFont typeface="+mj-lt"/>
              <a:buAutoNum type="arabicPeriod"/>
            </a:pPr>
            <a:r>
              <a:rPr lang="en-GB" baseline="0" dirty="0"/>
              <a:t>Insert gender (sex) into the grouping variable box</a:t>
            </a:r>
          </a:p>
          <a:p>
            <a:pPr marL="228600" indent="-228600">
              <a:buFont typeface="+mj-lt"/>
              <a:buAutoNum type="arabicPeriod"/>
            </a:pPr>
            <a:r>
              <a:rPr lang="en-GB" baseline="0" dirty="0"/>
              <a:t>Then click on Define Groups</a:t>
            </a:r>
          </a:p>
          <a:p>
            <a:pPr marL="685800" lvl="1" indent="-228600">
              <a:buFont typeface="Arial" panose="020B0604020202020204" pitchFamily="34" charset="0"/>
              <a:buChar char="•"/>
            </a:pPr>
            <a:r>
              <a:rPr lang="en-GB" baseline="0" dirty="0"/>
              <a:t>Group 1 = 1 (Male)</a:t>
            </a:r>
          </a:p>
          <a:p>
            <a:pPr marL="685800" lvl="1" indent="-228600">
              <a:buFont typeface="Arial" panose="020B0604020202020204" pitchFamily="34" charset="0"/>
              <a:buChar char="•"/>
            </a:pPr>
            <a:r>
              <a:rPr lang="en-GB" baseline="0" dirty="0"/>
              <a:t>Group 2 = 2 (Female)</a:t>
            </a:r>
          </a:p>
          <a:p>
            <a:pPr marL="685800" lvl="1" indent="-228600">
              <a:buFont typeface="Arial" panose="020B0604020202020204" pitchFamily="34" charset="0"/>
              <a:buChar char="•"/>
            </a:pPr>
            <a:r>
              <a:rPr lang="en-GB" baseline="0" dirty="0"/>
              <a:t>This must match variable view information</a:t>
            </a:r>
            <a:endParaRPr lang="en-GB" dirty="0"/>
          </a:p>
        </p:txBody>
      </p:sp>
      <p:sp>
        <p:nvSpPr>
          <p:cNvPr id="4" name="Slide Number Placeholder 3"/>
          <p:cNvSpPr>
            <a:spLocks noGrp="1"/>
          </p:cNvSpPr>
          <p:nvPr>
            <p:ph type="sldNum" sz="quarter" idx="10"/>
          </p:nvPr>
        </p:nvSpPr>
        <p:spPr/>
        <p:txBody>
          <a:bodyPr/>
          <a:lstStyle/>
          <a:p>
            <a:fld id="{24BF3766-54F3-4478-8036-10666CBE7700}" type="slidenum">
              <a:rPr lang="en-GB" smtClean="0"/>
              <a:t>44</a:t>
            </a:fld>
            <a:endParaRPr lang="en-GB" dirty="0"/>
          </a:p>
        </p:txBody>
      </p:sp>
    </p:spTree>
    <p:extLst>
      <p:ext uri="{BB962C8B-B14F-4D97-AF65-F5344CB8AC3E}">
        <p14:creationId xmlns:p14="http://schemas.microsoft.com/office/powerpoint/2010/main" val="2362169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47E74C5-025D-4D14-8E23-B61BF1A5C89D}" type="slidenum">
              <a:rPr lang="en-GB" smtClean="0"/>
              <a:t>45</a:t>
            </a:fld>
            <a:endParaRPr lang="en-GB" dirty="0"/>
          </a:p>
        </p:txBody>
      </p:sp>
    </p:spTree>
    <p:extLst>
      <p:ext uri="{BB962C8B-B14F-4D97-AF65-F5344CB8AC3E}">
        <p14:creationId xmlns:p14="http://schemas.microsoft.com/office/powerpoint/2010/main" val="2608751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47E74C5-025D-4D14-8E23-B61BF1A5C89D}" type="slidenum">
              <a:rPr lang="en-GB" smtClean="0"/>
              <a:t>46</a:t>
            </a:fld>
            <a:endParaRPr lang="en-GB" dirty="0"/>
          </a:p>
        </p:txBody>
      </p:sp>
    </p:spTree>
    <p:extLst>
      <p:ext uri="{BB962C8B-B14F-4D97-AF65-F5344CB8AC3E}">
        <p14:creationId xmlns:p14="http://schemas.microsoft.com/office/powerpoint/2010/main" val="10534438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47E74C5-025D-4D14-8E23-B61BF1A5C89D}" type="slidenum">
              <a:rPr lang="en-GB" smtClean="0"/>
              <a:t>47</a:t>
            </a:fld>
            <a:endParaRPr lang="en-GB" dirty="0"/>
          </a:p>
        </p:txBody>
      </p:sp>
    </p:spTree>
    <p:extLst>
      <p:ext uri="{BB962C8B-B14F-4D97-AF65-F5344CB8AC3E}">
        <p14:creationId xmlns:p14="http://schemas.microsoft.com/office/powerpoint/2010/main" val="4214403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Not independent</a:t>
            </a:r>
            <a:r>
              <a:rPr lang="en-GB" baseline="0" dirty="0"/>
              <a:t> samples because we are testing the same shops</a:t>
            </a:r>
          </a:p>
          <a:p>
            <a:pPr algn="l"/>
            <a:endParaRPr lang="en-GB" baseline="0" dirty="0"/>
          </a:p>
          <a:p>
            <a:pPr algn="l"/>
            <a:r>
              <a:rPr lang="en-GB" dirty="0"/>
              <a:t>Null: </a:t>
            </a:r>
          </a:p>
          <a:p>
            <a:pPr marL="228600" indent="-228600" algn="l">
              <a:buFont typeface="Arial" panose="020B0604020202020204" pitchFamily="34" charset="0"/>
              <a:buChar char="•"/>
            </a:pPr>
            <a:r>
              <a:rPr lang="en-GB" dirty="0"/>
              <a:t>Mean for</a:t>
            </a:r>
            <a:r>
              <a:rPr lang="en-GB" baseline="0" dirty="0"/>
              <a:t> before promotion </a:t>
            </a:r>
            <a:r>
              <a:rPr lang="en-GB" dirty="0"/>
              <a:t>= Mean</a:t>
            </a:r>
            <a:r>
              <a:rPr lang="en-GB" baseline="0" dirty="0"/>
              <a:t> after the promotion</a:t>
            </a:r>
          </a:p>
          <a:p>
            <a:pPr marL="228600" indent="-228600" algn="l">
              <a:buFont typeface="Arial" panose="020B0604020202020204" pitchFamily="34" charset="0"/>
              <a:buChar char="•"/>
            </a:pPr>
            <a:r>
              <a:rPr lang="en-GB" baseline="0" dirty="0"/>
              <a:t>Or:</a:t>
            </a:r>
            <a:r>
              <a:rPr lang="en-GB" dirty="0"/>
              <a:t> </a:t>
            </a:r>
            <a:r>
              <a:rPr lang="en-GB" baseline="0" dirty="0"/>
              <a:t>Mean for difference = Mean for before – Mean for after = 0</a:t>
            </a:r>
            <a:endParaRPr lang="en-GB" dirty="0"/>
          </a:p>
          <a:p>
            <a:pPr algn="l"/>
            <a:r>
              <a:rPr lang="en-GB" dirty="0"/>
              <a:t>Alternative: </a:t>
            </a:r>
          </a:p>
          <a:p>
            <a:pPr marL="171450" indent="-171450" algn="l">
              <a:buFont typeface="Arial" panose="020B0604020202020204" pitchFamily="34" charset="0"/>
              <a:buChar char="•"/>
            </a:pPr>
            <a:r>
              <a:rPr lang="en-GB" dirty="0"/>
              <a:t>Means are not equal</a:t>
            </a:r>
          </a:p>
          <a:p>
            <a:pPr marL="171450" indent="-171450" algn="l">
              <a:buFont typeface="Arial" panose="020B0604020202020204" pitchFamily="34" charset="0"/>
              <a:buChar char="•"/>
            </a:pPr>
            <a:r>
              <a:rPr lang="en-GB" dirty="0"/>
              <a:t>Or: Difference</a:t>
            </a:r>
            <a:r>
              <a:rPr lang="en-GB" baseline="0" dirty="0"/>
              <a:t> in the means ≠ 0</a:t>
            </a:r>
            <a:endParaRPr lang="en-GB" dirty="0"/>
          </a:p>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48</a:t>
            </a:fld>
            <a:endParaRPr lang="en-GB" dirty="0"/>
          </a:p>
        </p:txBody>
      </p:sp>
    </p:spTree>
    <p:extLst>
      <p:ext uri="{BB962C8B-B14F-4D97-AF65-F5344CB8AC3E}">
        <p14:creationId xmlns:p14="http://schemas.microsoft.com/office/powerpoint/2010/main" val="7122377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Analyse</a:t>
            </a:r>
          </a:p>
          <a:p>
            <a:pPr marL="228600" indent="-228600">
              <a:buFont typeface="+mj-lt"/>
              <a:buAutoNum type="arabicPeriod"/>
            </a:pPr>
            <a:r>
              <a:rPr lang="en-GB" dirty="0"/>
              <a:t>Compare Means</a:t>
            </a:r>
          </a:p>
          <a:p>
            <a:pPr marL="228600" indent="-228600">
              <a:buFont typeface="+mj-lt"/>
              <a:buAutoNum type="arabicPeriod"/>
            </a:pPr>
            <a:r>
              <a:rPr lang="en-GB" dirty="0"/>
              <a:t>Paired samples</a:t>
            </a:r>
            <a:r>
              <a:rPr lang="en-GB" baseline="0" dirty="0"/>
              <a:t> t-test</a:t>
            </a:r>
          </a:p>
          <a:p>
            <a:pPr marL="228600" indent="-228600">
              <a:buFont typeface="+mj-lt"/>
              <a:buAutoNum type="arabicPeriod"/>
            </a:pPr>
            <a:endParaRPr lang="en-GB" baseline="0" dirty="0"/>
          </a:p>
          <a:p>
            <a:pPr marL="0" indent="0">
              <a:buFont typeface="+mj-lt"/>
              <a:buNone/>
            </a:pPr>
            <a:r>
              <a:rPr lang="en-GB" baseline="0" dirty="0"/>
              <a:t>In dialog box:</a:t>
            </a:r>
          </a:p>
          <a:p>
            <a:pPr marL="228600" indent="-228600">
              <a:buFont typeface="+mj-lt"/>
              <a:buAutoNum type="arabicPeriod"/>
            </a:pPr>
            <a:r>
              <a:rPr lang="en-GB" baseline="0" dirty="0"/>
              <a:t>For Pair 1:</a:t>
            </a:r>
          </a:p>
          <a:p>
            <a:pPr marL="685800" lvl="1" indent="-228600">
              <a:buFont typeface="Arial" panose="020B0604020202020204" pitchFamily="34" charset="0"/>
              <a:buChar char="•"/>
            </a:pPr>
            <a:r>
              <a:rPr lang="en-GB" baseline="0" dirty="0"/>
              <a:t>Insert After Sales into column 1 (we hope this is higher)</a:t>
            </a:r>
          </a:p>
          <a:p>
            <a:pPr marL="685800" lvl="1" indent="-228600">
              <a:buFont typeface="Arial" panose="020B0604020202020204" pitchFamily="34" charset="0"/>
              <a:buChar char="•"/>
            </a:pPr>
            <a:r>
              <a:rPr lang="en-GB" baseline="0" dirty="0"/>
              <a:t>Insert Before Sales into column 2</a:t>
            </a:r>
          </a:p>
          <a:p>
            <a:pPr marL="228600" lvl="0" indent="-228600">
              <a:buFont typeface="+mj-lt"/>
              <a:buAutoNum type="arabicPeriod"/>
            </a:pPr>
            <a:r>
              <a:rPr lang="en-GB" baseline="0" dirty="0"/>
              <a:t>Could do other pairs if more data</a:t>
            </a:r>
            <a:endParaRPr lang="en-GB" dirty="0"/>
          </a:p>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49</a:t>
            </a:fld>
            <a:endParaRPr lang="en-GB" dirty="0"/>
          </a:p>
        </p:txBody>
      </p:sp>
    </p:spTree>
    <p:extLst>
      <p:ext uri="{BB962C8B-B14F-4D97-AF65-F5344CB8AC3E}">
        <p14:creationId xmlns:p14="http://schemas.microsoft.com/office/powerpoint/2010/main" val="4671682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47E74C5-025D-4D14-8E23-B61BF1A5C89D}" type="slidenum">
              <a:rPr lang="en-GB" smtClean="0"/>
              <a:t>50</a:t>
            </a:fld>
            <a:endParaRPr lang="en-GB" dirty="0"/>
          </a:p>
        </p:txBody>
      </p:sp>
    </p:spTree>
    <p:extLst>
      <p:ext uri="{BB962C8B-B14F-4D97-AF65-F5344CB8AC3E}">
        <p14:creationId xmlns:p14="http://schemas.microsoft.com/office/powerpoint/2010/main" val="36643094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47E74C5-025D-4D14-8E23-B61BF1A5C89D}" type="slidenum">
              <a:rPr lang="en-GB" smtClean="0"/>
              <a:t>51</a:t>
            </a:fld>
            <a:endParaRPr lang="en-GB" dirty="0"/>
          </a:p>
        </p:txBody>
      </p:sp>
    </p:spTree>
    <p:extLst>
      <p:ext uri="{BB962C8B-B14F-4D97-AF65-F5344CB8AC3E}">
        <p14:creationId xmlns:p14="http://schemas.microsoft.com/office/powerpoint/2010/main" val="5275045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52</a:t>
            </a:fld>
            <a:endParaRPr lang="en-GB" dirty="0"/>
          </a:p>
        </p:txBody>
      </p:sp>
    </p:spTree>
    <p:extLst>
      <p:ext uri="{BB962C8B-B14F-4D97-AF65-F5344CB8AC3E}">
        <p14:creationId xmlns:p14="http://schemas.microsoft.com/office/powerpoint/2010/main" val="2084593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47E74C5-025D-4D14-8E23-B61BF1A5C89D}" type="slidenum">
              <a:rPr lang="en-GB" smtClean="0"/>
              <a:t>6</a:t>
            </a:fld>
            <a:endParaRPr lang="en-GB" dirty="0"/>
          </a:p>
        </p:txBody>
      </p:sp>
    </p:spTree>
    <p:extLst>
      <p:ext uri="{BB962C8B-B14F-4D97-AF65-F5344CB8AC3E}">
        <p14:creationId xmlns:p14="http://schemas.microsoft.com/office/powerpoint/2010/main" val="37024728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47E74C5-025D-4D14-8E23-B61BF1A5C89D}" type="slidenum">
              <a:rPr lang="en-GB" smtClean="0"/>
              <a:t>53</a:t>
            </a:fld>
            <a:endParaRPr lang="en-GB" dirty="0"/>
          </a:p>
        </p:txBody>
      </p:sp>
    </p:spTree>
    <p:extLst>
      <p:ext uri="{BB962C8B-B14F-4D97-AF65-F5344CB8AC3E}">
        <p14:creationId xmlns:p14="http://schemas.microsoft.com/office/powerpoint/2010/main" val="20619594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a:t>What makes the test statistic and critical value…</a:t>
            </a:r>
          </a:p>
          <a:p>
            <a:pPr marL="0" lvl="0" indent="-226800">
              <a:buFont typeface="Arial" panose="020B0604020202020204" pitchFamily="34" charset="0"/>
              <a:buChar char="•"/>
            </a:pPr>
            <a:r>
              <a:rPr lang="en-GB" dirty="0"/>
              <a:t>Similar?</a:t>
            </a:r>
          </a:p>
          <a:p>
            <a:pPr marL="457200" lvl="1" indent="-226800">
              <a:buFont typeface="Arial" panose="020B0604020202020204" pitchFamily="34" charset="0"/>
              <a:buChar char="•"/>
            </a:pPr>
            <a:r>
              <a:rPr lang="en-GB" dirty="0"/>
              <a:t>Both fall on a distribution</a:t>
            </a:r>
          </a:p>
          <a:p>
            <a:pPr marL="0" lvl="0" indent="-226800">
              <a:buFont typeface="Arial" panose="020B0604020202020204" pitchFamily="34" charset="0"/>
              <a:buChar char="•"/>
            </a:pPr>
            <a:r>
              <a:rPr lang="en-GB" dirty="0"/>
              <a:t>Different?</a:t>
            </a:r>
          </a:p>
          <a:p>
            <a:pPr marL="457200" lvl="1" indent="-226800">
              <a:buFont typeface="Arial" panose="020B0604020202020204" pitchFamily="34" charset="0"/>
              <a:buChar char="•"/>
            </a:pPr>
            <a:r>
              <a:rPr lang="en-GB" dirty="0"/>
              <a:t>One comes from data</a:t>
            </a:r>
            <a:r>
              <a:rPr lang="en-GB" baseline="0" dirty="0"/>
              <a:t>, the other from the distribution of the statistic</a:t>
            </a:r>
          </a:p>
          <a:p>
            <a:pPr marL="0" lvl="0" indent="0">
              <a:buFont typeface="Arial" panose="020B0604020202020204" pitchFamily="34" charset="0"/>
              <a:buNone/>
            </a:pPr>
            <a:endParaRPr lang="en-GB" dirty="0"/>
          </a:p>
          <a:p>
            <a:pPr lvl="0"/>
            <a:r>
              <a:rPr lang="en-GB" dirty="0"/>
              <a:t>What makes the p-value &amp; </a:t>
            </a:r>
            <a:r>
              <a:rPr lang="el-GR" dirty="0"/>
              <a:t>α</a:t>
            </a:r>
            <a:r>
              <a:rPr lang="en-GB" dirty="0"/>
              <a:t> …</a:t>
            </a:r>
          </a:p>
          <a:p>
            <a:pPr marL="0" lvl="1" indent="-226800">
              <a:buFont typeface="Arial" panose="020B0604020202020204" pitchFamily="34" charset="0"/>
              <a:buChar char="•"/>
            </a:pPr>
            <a:r>
              <a:rPr lang="en-GB" dirty="0"/>
              <a:t>Similar?</a:t>
            </a:r>
          </a:p>
          <a:p>
            <a:pPr marL="457200" lvl="2" indent="-226800">
              <a:buFont typeface="Arial" panose="020B0604020202020204" pitchFamily="34" charset="0"/>
              <a:buChar char="•"/>
            </a:pPr>
            <a:r>
              <a:rPr lang="en-GB" dirty="0"/>
              <a:t>Both measure area under the curve</a:t>
            </a:r>
          </a:p>
          <a:p>
            <a:pPr marL="0" lvl="1" indent="-226800">
              <a:buFont typeface="Arial" panose="020B0604020202020204" pitchFamily="34" charset="0"/>
              <a:buChar char="•"/>
            </a:pPr>
            <a:r>
              <a:rPr lang="en-GB" dirty="0"/>
              <a:t>Different?</a:t>
            </a:r>
          </a:p>
          <a:p>
            <a:pPr marL="457200" lvl="2" indent="-226800">
              <a:buFont typeface="Arial" panose="020B0604020202020204" pitchFamily="34" charset="0"/>
              <a:buChar char="•"/>
            </a:pPr>
            <a:r>
              <a:rPr lang="en-GB" dirty="0"/>
              <a:t>One measure area</a:t>
            </a:r>
            <a:r>
              <a:rPr lang="en-GB" baseline="0" dirty="0"/>
              <a:t> from test statistic (p-value) and the other measures the area from the critical value (</a:t>
            </a:r>
            <a:r>
              <a:rPr lang="el-GR" baseline="0" dirty="0"/>
              <a:t>α</a:t>
            </a:r>
            <a:r>
              <a:rPr lang="en-GB" baseline="0" dirty="0"/>
              <a:t>)</a:t>
            </a:r>
            <a:endParaRPr lang="en-GB" dirty="0"/>
          </a:p>
          <a:p>
            <a:endParaRPr lang="en-GB" dirty="0"/>
          </a:p>
        </p:txBody>
      </p:sp>
      <p:sp>
        <p:nvSpPr>
          <p:cNvPr id="4" name="Slide Number Placeholder 3"/>
          <p:cNvSpPr>
            <a:spLocks noGrp="1"/>
          </p:cNvSpPr>
          <p:nvPr>
            <p:ph type="sldNum" sz="quarter" idx="10"/>
          </p:nvPr>
        </p:nvSpPr>
        <p:spPr/>
        <p:txBody>
          <a:bodyPr/>
          <a:lstStyle/>
          <a:p>
            <a:fld id="{24BF3766-54F3-4478-8036-10666CBE7700}" type="slidenum">
              <a:rPr lang="en-GB" smtClean="0"/>
              <a:t>54</a:t>
            </a:fld>
            <a:endParaRPr lang="en-GB" dirty="0"/>
          </a:p>
        </p:txBody>
      </p:sp>
    </p:spTree>
    <p:extLst>
      <p:ext uri="{BB962C8B-B14F-4D97-AF65-F5344CB8AC3E}">
        <p14:creationId xmlns:p14="http://schemas.microsoft.com/office/powerpoint/2010/main" val="40110953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b="1">
                <a:solidFill>
                  <a:schemeClr val="tx1"/>
                </a:solidFill>
                <a:latin typeface="Tahoma" pitchFamily="34" charset="0"/>
              </a:defRPr>
            </a:lvl1pPr>
            <a:lvl2pPr marL="742950" indent="-285750" eaLnBrk="0" hangingPunct="0">
              <a:defRPr sz="3600" b="1">
                <a:solidFill>
                  <a:schemeClr val="tx1"/>
                </a:solidFill>
                <a:latin typeface="Tahoma" pitchFamily="34" charset="0"/>
              </a:defRPr>
            </a:lvl2pPr>
            <a:lvl3pPr marL="1143000" indent="-228600" eaLnBrk="0" hangingPunct="0">
              <a:defRPr sz="3600" b="1">
                <a:solidFill>
                  <a:schemeClr val="tx1"/>
                </a:solidFill>
                <a:latin typeface="Tahoma" pitchFamily="34" charset="0"/>
              </a:defRPr>
            </a:lvl3pPr>
            <a:lvl4pPr marL="1600200" indent="-228600" eaLnBrk="0" hangingPunct="0">
              <a:defRPr sz="3600" b="1">
                <a:solidFill>
                  <a:schemeClr val="tx1"/>
                </a:solidFill>
                <a:latin typeface="Tahoma" pitchFamily="34" charset="0"/>
              </a:defRPr>
            </a:lvl4pPr>
            <a:lvl5pPr marL="2057400" indent="-228600" eaLnBrk="0" hangingPunct="0">
              <a:defRPr sz="3600" b="1">
                <a:solidFill>
                  <a:schemeClr val="tx1"/>
                </a:solidFill>
                <a:latin typeface="Tahoma" pitchFamily="34" charset="0"/>
              </a:defRPr>
            </a:lvl5pPr>
            <a:lvl6pPr marL="2514600" indent="-228600" algn="ctr" eaLnBrk="0" fontAlgn="base" hangingPunct="0">
              <a:spcBef>
                <a:spcPct val="0"/>
              </a:spcBef>
              <a:spcAft>
                <a:spcPct val="0"/>
              </a:spcAft>
              <a:defRPr sz="3600" b="1">
                <a:solidFill>
                  <a:schemeClr val="tx1"/>
                </a:solidFill>
                <a:latin typeface="Tahoma" pitchFamily="34" charset="0"/>
              </a:defRPr>
            </a:lvl6pPr>
            <a:lvl7pPr marL="2971800" indent="-228600" algn="ctr" eaLnBrk="0" fontAlgn="base" hangingPunct="0">
              <a:spcBef>
                <a:spcPct val="0"/>
              </a:spcBef>
              <a:spcAft>
                <a:spcPct val="0"/>
              </a:spcAft>
              <a:defRPr sz="3600" b="1">
                <a:solidFill>
                  <a:schemeClr val="tx1"/>
                </a:solidFill>
                <a:latin typeface="Tahoma" pitchFamily="34" charset="0"/>
              </a:defRPr>
            </a:lvl7pPr>
            <a:lvl8pPr marL="3429000" indent="-228600" algn="ctr" eaLnBrk="0" fontAlgn="base" hangingPunct="0">
              <a:spcBef>
                <a:spcPct val="0"/>
              </a:spcBef>
              <a:spcAft>
                <a:spcPct val="0"/>
              </a:spcAft>
              <a:defRPr sz="3600" b="1">
                <a:solidFill>
                  <a:schemeClr val="tx1"/>
                </a:solidFill>
                <a:latin typeface="Tahoma" pitchFamily="34" charset="0"/>
              </a:defRPr>
            </a:lvl8pPr>
            <a:lvl9pPr marL="3886200" indent="-228600" algn="ctr" eaLnBrk="0" fontAlgn="base" hangingPunct="0">
              <a:spcBef>
                <a:spcPct val="0"/>
              </a:spcBef>
              <a:spcAft>
                <a:spcPct val="0"/>
              </a:spcAft>
              <a:defRPr sz="3600" b="1">
                <a:solidFill>
                  <a:schemeClr val="tx1"/>
                </a:solidFill>
                <a:latin typeface="Tahoma" pitchFamily="34" charset="0"/>
              </a:defRPr>
            </a:lvl9pPr>
          </a:lstStyle>
          <a:p>
            <a:pPr eaLnBrk="1" hangingPunct="1"/>
            <a:fld id="{2715180E-5949-43D5-9694-D6C7E833BC45}" type="slidenum">
              <a:rPr lang="en-US" altLang="en-US" sz="1200" b="0" smtClean="0">
                <a:latin typeface="Times New Roman" pitchFamily="18" charset="0"/>
              </a:rPr>
              <a:pPr eaLnBrk="1" hangingPunct="1"/>
              <a:t>55</a:t>
            </a:fld>
            <a:endParaRPr lang="en-US" altLang="en-US" sz="1200" b="0" dirty="0">
              <a:latin typeface="Times New Roman" pitchFamily="18"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p>
        </p:txBody>
      </p:sp>
    </p:spTree>
    <p:extLst>
      <p:ext uri="{BB962C8B-B14F-4D97-AF65-F5344CB8AC3E}">
        <p14:creationId xmlns:p14="http://schemas.microsoft.com/office/powerpoint/2010/main" val="40709784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Marketing researchers are often interested in examining the differences in the mean values of the dependent variable for several categories of a single independent variable or factor. </a:t>
            </a:r>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56</a:t>
            </a:fld>
            <a:endParaRPr lang="en-GB" dirty="0"/>
          </a:p>
        </p:txBody>
      </p:sp>
    </p:spTree>
    <p:extLst>
      <p:ext uri="{BB962C8B-B14F-4D97-AF65-F5344CB8AC3E}">
        <p14:creationId xmlns:p14="http://schemas.microsoft.com/office/powerpoint/2010/main" val="5518496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47E74C5-025D-4D14-8E23-B61BF1A5C89D}" type="slidenum">
              <a:rPr lang="en-GB" smtClean="0"/>
              <a:t>57</a:t>
            </a:fld>
            <a:endParaRPr lang="en-GB" dirty="0"/>
          </a:p>
        </p:txBody>
      </p:sp>
    </p:spTree>
    <p:extLst>
      <p:ext uri="{BB962C8B-B14F-4D97-AF65-F5344CB8AC3E}">
        <p14:creationId xmlns:p14="http://schemas.microsoft.com/office/powerpoint/2010/main" val="28103727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US" dirty="0"/>
              <a:t>Analysis of variance (ANOVA) is used as a test of means for two or more populations. </a:t>
            </a:r>
          </a:p>
          <a:p>
            <a:pPr marL="228600" indent="-228600">
              <a:buFont typeface="Arial" panose="020B0604020202020204" pitchFamily="34" charset="0"/>
              <a:buChar char="•"/>
            </a:pPr>
            <a:r>
              <a:rPr lang="en-US" dirty="0"/>
              <a:t>The null hypothesis, typically, is that all means are equal.</a:t>
            </a:r>
          </a:p>
          <a:p>
            <a:pPr marL="228600" indent="-228600">
              <a:buFont typeface="Arial" panose="020B0604020202020204" pitchFamily="34" charset="0"/>
              <a:buChar char="•"/>
            </a:pPr>
            <a:r>
              <a:rPr lang="en-US" dirty="0"/>
              <a:t>Analysis of variance must have a dependent variable that is metric (measured using an interval or ratio scale).  </a:t>
            </a:r>
          </a:p>
          <a:p>
            <a:pPr marL="228600" indent="-228600">
              <a:buFont typeface="Arial" panose="020B0604020202020204" pitchFamily="34" charset="0"/>
              <a:buChar char="•"/>
            </a:pPr>
            <a:r>
              <a:rPr lang="en-US" dirty="0"/>
              <a:t>There must also be one or more independent variables that are all categorical (nonmetric). </a:t>
            </a:r>
          </a:p>
          <a:p>
            <a:pPr marL="228600" indent="-228600">
              <a:buFont typeface="Arial" panose="020B0604020202020204" pitchFamily="34" charset="0"/>
              <a:buChar char="•"/>
            </a:pPr>
            <a:r>
              <a:rPr lang="en-US" dirty="0"/>
              <a:t>Categorical independent variables are also called factors.</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treatment is the same as a factor level. </a:t>
            </a:r>
          </a:p>
          <a:p>
            <a:pPr marL="228600" indent="-2286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47E74C5-025D-4D14-8E23-B61BF1A5C89D}" type="slidenum">
              <a:rPr lang="en-GB" smtClean="0"/>
              <a:t>58</a:t>
            </a:fld>
            <a:endParaRPr lang="en-GB" dirty="0"/>
          </a:p>
        </p:txBody>
      </p:sp>
    </p:spTree>
    <p:extLst>
      <p:ext uri="{BB962C8B-B14F-4D97-AF65-F5344CB8AC3E}">
        <p14:creationId xmlns:p14="http://schemas.microsoft.com/office/powerpoint/2010/main" val="12459585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47E74C5-025D-4D14-8E23-B61BF1A5C89D}" type="slidenum">
              <a:rPr lang="en-GB" smtClean="0"/>
              <a:t>59</a:t>
            </a:fld>
            <a:endParaRPr lang="en-GB" dirty="0"/>
          </a:p>
        </p:txBody>
      </p:sp>
    </p:spTree>
    <p:extLst>
      <p:ext uri="{BB962C8B-B14F-4D97-AF65-F5344CB8AC3E}">
        <p14:creationId xmlns:p14="http://schemas.microsoft.com/office/powerpoint/2010/main" val="40266874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Imagine a set of three numbers, whose mean is 21.73. There are lots of sets of three numbers with this mean, but for any set the bottom line is this: you can freely pick the first two numbers, any number at all, but the third (last) number is out of your hands as soon as you picked the first two. Say our first two numbers are 15.6 and 21.6, giving us a set of two freely picked numbers, and one number that we still need to choose, x: [15.6, 21.6, x].  For this set to have a mean of 21.73, we don’t have anything to choose about x. X has to be 28, because (15.6+21.6+28) / 3 is the only way to get to 21.73. So, the first two values were free to choose, the last value is set accordingly to get to a given mean. This set is said to have two degrees of freedom, corresponding with the number of values that were free to choose (that is, that were allowed to vary freely).</a:t>
            </a:r>
          </a:p>
          <a:p>
            <a:endParaRPr lang="en-GB" dirty="0">
              <a:effectLst/>
            </a:endParaRPr>
          </a:p>
          <a:p>
            <a:r>
              <a:rPr lang="en-US" dirty="0" err="1"/>
              <a:t>SS</a:t>
            </a:r>
            <a:r>
              <a:rPr lang="en-US" baseline="-25000" dirty="0" err="1"/>
              <a:t>between</a:t>
            </a:r>
            <a:r>
              <a:rPr lang="en-US" dirty="0"/>
              <a:t>: Also denoted as SS</a:t>
            </a:r>
            <a:r>
              <a:rPr lang="en-US" baseline="-25000" dirty="0"/>
              <a:t>x</a:t>
            </a:r>
            <a:r>
              <a:rPr lang="en-US" dirty="0"/>
              <a:t>, this is the variation in the dependent variable related to the variation in the means of the categories of X. This represents variation between the categories of X, or the portion of the sum of squares in Y related to the factors or treatments. </a:t>
            </a:r>
          </a:p>
          <a:p>
            <a:endParaRPr lang="en-US" dirty="0"/>
          </a:p>
          <a:p>
            <a:r>
              <a:rPr lang="en-US" dirty="0" err="1"/>
              <a:t>SS</a:t>
            </a:r>
            <a:r>
              <a:rPr lang="en-US" baseline="-25000" dirty="0" err="1"/>
              <a:t>within</a:t>
            </a:r>
            <a:r>
              <a:rPr lang="en-US" dirty="0"/>
              <a:t>: Also referred to as SS</a:t>
            </a:r>
            <a:r>
              <a:rPr lang="en-US" baseline="-25000" dirty="0"/>
              <a:t>error</a:t>
            </a:r>
            <a:r>
              <a:rPr lang="en-US" dirty="0"/>
              <a:t>, this is the variation in the dependent variable due to the variation within each of the categories of X. This variation is not accounted for by treatments. </a:t>
            </a:r>
          </a:p>
          <a:p>
            <a:endParaRPr lang="en-US" dirty="0"/>
          </a:p>
          <a:p>
            <a:r>
              <a:rPr lang="en-US" dirty="0"/>
              <a:t>SS</a:t>
            </a:r>
            <a:r>
              <a:rPr lang="en-US" baseline="-25000" dirty="0"/>
              <a:t>Total</a:t>
            </a:r>
            <a:r>
              <a:rPr lang="en-US" dirty="0"/>
              <a:t>. Also denoted as SS</a:t>
            </a:r>
            <a:r>
              <a:rPr lang="en-US" baseline="-25000" dirty="0"/>
              <a:t>Y</a:t>
            </a:r>
            <a:r>
              <a:rPr lang="en-US" dirty="0"/>
              <a:t>, this is the total variation in the dependent variable. </a:t>
            </a:r>
          </a:p>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60</a:t>
            </a:fld>
            <a:endParaRPr lang="en-GB" dirty="0"/>
          </a:p>
        </p:txBody>
      </p:sp>
    </p:spTree>
    <p:extLst>
      <p:ext uri="{BB962C8B-B14F-4D97-AF65-F5344CB8AC3E}">
        <p14:creationId xmlns:p14="http://schemas.microsoft.com/office/powerpoint/2010/main" val="42590988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GB" dirty="0"/>
              <a:t>On the graph provided we have 3 means</a:t>
            </a:r>
            <a:r>
              <a:rPr lang="en-GB" baseline="0" dirty="0"/>
              <a:t> – one for each sales approach</a:t>
            </a:r>
          </a:p>
          <a:p>
            <a:pPr marL="228600" indent="-228600">
              <a:buFont typeface="Arial" panose="020B0604020202020204" pitchFamily="34" charset="0"/>
              <a:buChar char="•"/>
            </a:pPr>
            <a:r>
              <a:rPr lang="en-GB" baseline="0" dirty="0"/>
              <a:t>The means could be different because</a:t>
            </a:r>
          </a:p>
          <a:p>
            <a:pPr marL="685800" lvl="1" indent="-228600">
              <a:buFont typeface="Arial" panose="020B0604020202020204" pitchFamily="34" charset="0"/>
              <a:buChar char="•"/>
            </a:pPr>
            <a:r>
              <a:rPr lang="en-GB" baseline="0" dirty="0"/>
              <a:t>The approaches are truly different (what we are trying to learn)</a:t>
            </a:r>
          </a:p>
          <a:p>
            <a:pPr marL="685800" lvl="1" indent="-228600">
              <a:buFont typeface="Arial" panose="020B0604020202020204" pitchFamily="34" charset="0"/>
              <a:buChar char="•"/>
            </a:pPr>
            <a:r>
              <a:rPr lang="en-GB" baseline="0" dirty="0"/>
              <a:t>Or because of the variation in the skills/experience of the sales people</a:t>
            </a:r>
          </a:p>
          <a:p>
            <a:pPr marL="1143000" lvl="2" indent="-228600">
              <a:buFont typeface="Arial" panose="020B0604020202020204" pitchFamily="34" charset="0"/>
              <a:buChar char="•"/>
            </a:pPr>
            <a:r>
              <a:rPr lang="en-GB" baseline="0" dirty="0"/>
              <a:t>What if it is a coincidence that all the best sales people are in one approach while the less experienced ones are together in another</a:t>
            </a:r>
          </a:p>
          <a:p>
            <a:pPr marL="1143000" lvl="2" indent="-228600">
              <a:buFont typeface="Arial" panose="020B0604020202020204" pitchFamily="34" charset="0"/>
              <a:buChar char="•"/>
            </a:pPr>
            <a:r>
              <a:rPr lang="en-GB" baseline="0" dirty="0"/>
              <a:t>Or, there is a big mixture of sales people in each strategy</a:t>
            </a:r>
          </a:p>
          <a:p>
            <a:pPr marL="228600" lvl="0" indent="-228600">
              <a:buFont typeface="Arial" panose="020B0604020202020204" pitchFamily="34" charset="0"/>
              <a:buChar char="•"/>
            </a:pPr>
            <a:r>
              <a:rPr lang="en-GB" baseline="0" dirty="0"/>
              <a:t>Need to control for variances within the groups to see if the means are truly different</a:t>
            </a:r>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61</a:t>
            </a:fld>
            <a:endParaRPr lang="en-GB" dirty="0"/>
          </a:p>
        </p:txBody>
      </p:sp>
    </p:spTree>
    <p:extLst>
      <p:ext uri="{BB962C8B-B14F-4D97-AF65-F5344CB8AC3E}">
        <p14:creationId xmlns:p14="http://schemas.microsoft.com/office/powerpoint/2010/main" val="27844719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a:t>
            </a:r>
            <a:r>
              <a:rPr lang="en-US" baseline="-25000" dirty="0"/>
              <a:t>between</a:t>
            </a:r>
            <a:r>
              <a:rPr lang="en-US" dirty="0"/>
              <a:t>: Also denoted as SS</a:t>
            </a:r>
            <a:r>
              <a:rPr lang="en-US" baseline="-25000" dirty="0"/>
              <a:t>x</a:t>
            </a:r>
            <a:r>
              <a:rPr lang="en-US" dirty="0"/>
              <a:t>, this is the variation in the dependent variable related to the variation in the means of the categories of X. This represents variation between the categories of X, or the portion of the sum of squares in Y related to the factors or treatments. In this case, this is the variation between the approaches.</a:t>
            </a:r>
          </a:p>
          <a:p>
            <a:endParaRPr lang="en-US" dirty="0"/>
          </a:p>
          <a:p>
            <a:r>
              <a:rPr lang="en-US" dirty="0"/>
              <a:t>Ss</a:t>
            </a:r>
            <a:r>
              <a:rPr lang="en-US" baseline="-25000" dirty="0"/>
              <a:t>within</a:t>
            </a:r>
            <a:r>
              <a:rPr lang="en-US" dirty="0"/>
              <a:t>: Also referred to as SS</a:t>
            </a:r>
            <a:r>
              <a:rPr lang="en-US" baseline="-25000" dirty="0"/>
              <a:t>error</a:t>
            </a:r>
            <a:r>
              <a:rPr lang="en-US" dirty="0"/>
              <a:t>, this is the variation in the dependent variable due to the variation within each of the categories of X. This variation is not accounted for by treatments. In this case, this is the variation between sales people within each approach.</a:t>
            </a:r>
          </a:p>
          <a:p>
            <a:endParaRPr lang="en-US" dirty="0"/>
          </a:p>
          <a:p>
            <a:r>
              <a:rPr lang="en-US" dirty="0"/>
              <a:t>SS</a:t>
            </a:r>
            <a:r>
              <a:rPr lang="en-US" baseline="-25000" dirty="0"/>
              <a:t>Total</a:t>
            </a:r>
            <a:r>
              <a:rPr lang="en-US" dirty="0"/>
              <a:t>. Also denoted as SS</a:t>
            </a:r>
            <a:r>
              <a:rPr lang="en-US" baseline="-25000" dirty="0"/>
              <a:t>Y</a:t>
            </a:r>
            <a:r>
              <a:rPr lang="en-US" dirty="0"/>
              <a:t>, this is the total variation in the dependent variable. </a:t>
            </a:r>
          </a:p>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62</a:t>
            </a:fld>
            <a:endParaRPr lang="en-GB" dirty="0"/>
          </a:p>
        </p:txBody>
      </p:sp>
    </p:spTree>
    <p:extLst>
      <p:ext uri="{BB962C8B-B14F-4D97-AF65-F5344CB8AC3E}">
        <p14:creationId xmlns:p14="http://schemas.microsoft.com/office/powerpoint/2010/main" val="2955686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GB" baseline="0" dirty="0">
                <a:latin typeface="Calibri" panose="020F0502020204030204" pitchFamily="34" charset="0"/>
              </a:rPr>
              <a:t>This is a probability density function.</a:t>
            </a:r>
          </a:p>
          <a:p>
            <a:pPr marL="228600" indent="-228600">
              <a:buFont typeface="Arial" panose="020B0604020202020204" pitchFamily="34" charset="0"/>
              <a:buChar char="•"/>
            </a:pPr>
            <a:r>
              <a:rPr lang="en-GB" baseline="0" dirty="0">
                <a:latin typeface="Calibri" panose="020F0502020204030204" pitchFamily="34" charset="0"/>
              </a:rPr>
              <a:t>Assuming Sam’s claim is correct, for each possible bowling score there is an associated probability of Sam’s scoring that value</a:t>
            </a:r>
          </a:p>
          <a:p>
            <a:pPr marL="685800" lvl="1" indent="-228600">
              <a:buFont typeface="Arial" panose="020B0604020202020204" pitchFamily="34" charset="0"/>
              <a:buChar char="•"/>
            </a:pPr>
            <a:r>
              <a:rPr lang="en-GB" baseline="0" dirty="0">
                <a:latin typeface="Calibri" panose="020F0502020204030204" pitchFamily="34" charset="0"/>
              </a:rPr>
              <a:t>For scores around 150, the probability is quite high</a:t>
            </a:r>
          </a:p>
          <a:p>
            <a:pPr marL="685800" lvl="1" indent="-228600">
              <a:buFont typeface="Arial" panose="020B0604020202020204" pitchFamily="34" charset="0"/>
              <a:buChar char="•"/>
            </a:pPr>
            <a:r>
              <a:rPr lang="en-GB" baseline="0" dirty="0">
                <a:latin typeface="Calibri" panose="020F0502020204030204" pitchFamily="34" charset="0"/>
              </a:rPr>
              <a:t>For scores far away from 150, the probability is quite low</a:t>
            </a:r>
          </a:p>
        </p:txBody>
      </p:sp>
      <p:sp>
        <p:nvSpPr>
          <p:cNvPr id="4" name="Slide Number Placeholder 3"/>
          <p:cNvSpPr>
            <a:spLocks noGrp="1"/>
          </p:cNvSpPr>
          <p:nvPr>
            <p:ph type="sldNum" sz="quarter" idx="10"/>
          </p:nvPr>
        </p:nvSpPr>
        <p:spPr/>
        <p:txBody>
          <a:bodyPr/>
          <a:lstStyle/>
          <a:p>
            <a:fld id="{E47E74C5-025D-4D14-8E23-B61BF1A5C89D}" type="slidenum">
              <a:rPr lang="en-GB" smtClean="0"/>
              <a:t>7</a:t>
            </a:fld>
            <a:endParaRPr lang="en-GB" dirty="0"/>
          </a:p>
        </p:txBody>
      </p:sp>
    </p:spTree>
    <p:extLst>
      <p:ext uri="{BB962C8B-B14F-4D97-AF65-F5344CB8AC3E}">
        <p14:creationId xmlns:p14="http://schemas.microsoft.com/office/powerpoint/2010/main" val="17896398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Notice</a:t>
            </a:r>
            <a:r>
              <a:rPr lang="en-GB" baseline="0" dirty="0"/>
              <a:t> that the input files are set up differently for different software.</a:t>
            </a:r>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63</a:t>
            </a:fld>
            <a:endParaRPr lang="en-GB" dirty="0"/>
          </a:p>
        </p:txBody>
      </p:sp>
    </p:spTree>
    <p:extLst>
      <p:ext uri="{BB962C8B-B14F-4D97-AF65-F5344CB8AC3E}">
        <p14:creationId xmlns:p14="http://schemas.microsoft.com/office/powerpoint/2010/main" val="11352144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Data → Data Analysis</a:t>
            </a:r>
          </a:p>
          <a:p>
            <a:pPr marL="228600" indent="-228600">
              <a:buFont typeface="+mj-lt"/>
              <a:buAutoNum type="arabicPeriod"/>
            </a:pPr>
            <a:r>
              <a:rPr lang="en-GB" dirty="0" err="1"/>
              <a:t>Anova</a:t>
            </a:r>
            <a:r>
              <a:rPr lang="en-GB" dirty="0"/>
              <a:t>:</a:t>
            </a:r>
            <a:r>
              <a:rPr lang="en-GB" baseline="0" dirty="0"/>
              <a:t> Single Factor</a:t>
            </a:r>
          </a:p>
          <a:p>
            <a:pPr marL="228600" indent="-228600">
              <a:buFont typeface="+mj-lt"/>
              <a:buAutoNum type="arabicPeriod"/>
            </a:pPr>
            <a:r>
              <a:rPr lang="en-GB" baseline="0" dirty="0"/>
              <a:t>Input range: B2:D7</a:t>
            </a:r>
          </a:p>
          <a:p>
            <a:pPr marL="228600" indent="-228600">
              <a:buFont typeface="+mj-lt"/>
              <a:buAutoNum type="arabicPeriod"/>
            </a:pPr>
            <a:r>
              <a:rPr lang="en-GB" baseline="0" dirty="0"/>
              <a:t>If row 2 is included – tick box for Labels in first row</a:t>
            </a:r>
          </a:p>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64</a:t>
            </a:fld>
            <a:endParaRPr lang="en-GB" dirty="0"/>
          </a:p>
        </p:txBody>
      </p:sp>
    </p:spTree>
    <p:extLst>
      <p:ext uri="{BB962C8B-B14F-4D97-AF65-F5344CB8AC3E}">
        <p14:creationId xmlns:p14="http://schemas.microsoft.com/office/powerpoint/2010/main" val="17473763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US" dirty="0"/>
              <a:t>F statistic.  The null hypothesis that the category means are equal in the population is tested by an F statistic based on the ratio of mean square related to X and mean square related to error. </a:t>
            </a:r>
          </a:p>
          <a:p>
            <a:pPr marL="228600" indent="-228600">
              <a:buFont typeface="Arial" panose="020B0604020202020204" pitchFamily="34" charset="0"/>
              <a:buChar char="•"/>
            </a:pPr>
            <a:r>
              <a:rPr lang="en-US" dirty="0"/>
              <a:t>Mean square.  This is the sum of squares divided by the appropriate degrees of freedom. </a:t>
            </a:r>
          </a:p>
          <a:p>
            <a:pPr marL="228600" indent="-22860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65</a:t>
            </a:fld>
            <a:endParaRPr lang="en-GB" dirty="0"/>
          </a:p>
        </p:txBody>
      </p:sp>
    </p:spTree>
    <p:extLst>
      <p:ext uri="{BB962C8B-B14F-4D97-AF65-F5344CB8AC3E}">
        <p14:creationId xmlns:p14="http://schemas.microsoft.com/office/powerpoint/2010/main" val="6616433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Analyse</a:t>
            </a:r>
          </a:p>
          <a:p>
            <a:pPr marL="228600" indent="-228600">
              <a:buFont typeface="+mj-lt"/>
              <a:buAutoNum type="arabicPeriod"/>
            </a:pPr>
            <a:r>
              <a:rPr lang="en-GB" dirty="0"/>
              <a:t>Compare Means</a:t>
            </a:r>
          </a:p>
          <a:p>
            <a:pPr marL="228600" indent="-228600">
              <a:buFont typeface="+mj-lt"/>
              <a:buAutoNum type="arabicPeriod"/>
            </a:pPr>
            <a:r>
              <a:rPr lang="en-GB" dirty="0"/>
              <a:t>One-way ANOVA</a:t>
            </a:r>
          </a:p>
          <a:p>
            <a:pPr marL="228600" indent="-228600">
              <a:buFont typeface="+mj-lt"/>
              <a:buAutoNum type="arabicPeriod"/>
            </a:pPr>
            <a:endParaRPr lang="en-GB" dirty="0"/>
          </a:p>
          <a:p>
            <a:pPr marL="0" indent="0">
              <a:buFont typeface="+mj-lt"/>
              <a:buNone/>
            </a:pPr>
            <a:r>
              <a:rPr lang="en-GB" dirty="0"/>
              <a:t>In dialog box:</a:t>
            </a:r>
          </a:p>
          <a:p>
            <a:pPr marL="228600" indent="-228600">
              <a:buFont typeface="+mj-lt"/>
              <a:buAutoNum type="arabicPeriod"/>
            </a:pPr>
            <a:r>
              <a:rPr lang="en-GB" dirty="0"/>
              <a:t>Dependent variable: Sales</a:t>
            </a:r>
          </a:p>
          <a:p>
            <a:pPr marL="228600" indent="-228600">
              <a:buFont typeface="+mj-lt"/>
              <a:buAutoNum type="arabicPeriod"/>
            </a:pPr>
            <a:r>
              <a:rPr lang="en-GB" dirty="0"/>
              <a:t>Factor: Approach</a:t>
            </a:r>
          </a:p>
        </p:txBody>
      </p:sp>
      <p:sp>
        <p:nvSpPr>
          <p:cNvPr id="4" name="Slide Number Placeholder 3"/>
          <p:cNvSpPr>
            <a:spLocks noGrp="1"/>
          </p:cNvSpPr>
          <p:nvPr>
            <p:ph type="sldNum" sz="quarter" idx="10"/>
          </p:nvPr>
        </p:nvSpPr>
        <p:spPr/>
        <p:txBody>
          <a:bodyPr/>
          <a:lstStyle/>
          <a:p>
            <a:fld id="{E47E74C5-025D-4D14-8E23-B61BF1A5C89D}" type="slidenum">
              <a:rPr lang="en-GB" smtClean="0"/>
              <a:t>66</a:t>
            </a:fld>
            <a:endParaRPr lang="en-GB" dirty="0"/>
          </a:p>
        </p:txBody>
      </p:sp>
    </p:spTree>
    <p:extLst>
      <p:ext uri="{BB962C8B-B14F-4D97-AF65-F5344CB8AC3E}">
        <p14:creationId xmlns:p14="http://schemas.microsoft.com/office/powerpoint/2010/main" val="21735401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 statistic.  The null hypothesis that the category means are equal in the population is tested by an F statistic based on the ratio of mean square related to X and mean square related to error. </a:t>
            </a:r>
          </a:p>
          <a:p>
            <a:endParaRPr lang="en-US" dirty="0"/>
          </a:p>
          <a:p>
            <a:r>
              <a:rPr lang="en-US" dirty="0"/>
              <a:t>Mean square.  This is the sum of squares divided by the appropriate degrees of freedom. </a:t>
            </a:r>
          </a:p>
          <a:p>
            <a:br>
              <a:rPr lang="en-US" dirty="0"/>
            </a:br>
            <a:r>
              <a:rPr lang="en-US" dirty="0"/>
              <a:t>Reject? </a:t>
            </a:r>
          </a:p>
          <a:p>
            <a:r>
              <a:rPr lang="en-US" dirty="0"/>
              <a:t>Yes, the at least one approach produces significantly different sales.</a:t>
            </a:r>
          </a:p>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67</a:t>
            </a:fld>
            <a:endParaRPr lang="en-GB" dirty="0"/>
          </a:p>
        </p:txBody>
      </p:sp>
    </p:spTree>
    <p:extLst>
      <p:ext uri="{BB962C8B-B14F-4D97-AF65-F5344CB8AC3E}">
        <p14:creationId xmlns:p14="http://schemas.microsoft.com/office/powerpoint/2010/main" val="27751061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US" dirty="0"/>
              <a:t>A particular combination of factor levels, or categories, is called a treatment.</a:t>
            </a:r>
          </a:p>
          <a:p>
            <a:pPr marL="228600" indent="-228600">
              <a:buFont typeface="Arial" panose="020B0604020202020204" pitchFamily="34" charset="0"/>
              <a:buChar char="•"/>
            </a:pPr>
            <a:r>
              <a:rPr lang="en-US" dirty="0"/>
              <a:t>One-way analysis of variance involves only one categorical variable, or a single factor.  In one-way analysis of variance, a treatment is the same as a factor level. </a:t>
            </a:r>
          </a:p>
          <a:p>
            <a:pPr marL="228600" indent="-228600">
              <a:buFont typeface="Arial" panose="020B0604020202020204" pitchFamily="34" charset="0"/>
              <a:buChar char="•"/>
            </a:pPr>
            <a:r>
              <a:rPr lang="en-US" dirty="0"/>
              <a:t>If two or more factors are involved, the analysis is termed n-way analysis of variance.  </a:t>
            </a:r>
          </a:p>
          <a:p>
            <a:pPr marL="228600" indent="-228600">
              <a:buFont typeface="Arial" panose="020B0604020202020204" pitchFamily="34" charset="0"/>
              <a:buChar char="•"/>
            </a:pPr>
            <a:r>
              <a:rPr lang="en-US" dirty="0"/>
              <a:t>If the set of independent variables consists of both categorical and metric variables, the technique is called analysis of covariance (ANCOVA).  </a:t>
            </a:r>
          </a:p>
          <a:p>
            <a:pPr marL="228600" indent="-228600">
              <a:buFont typeface="Arial" panose="020B0604020202020204" pitchFamily="34" charset="0"/>
              <a:buChar char="•"/>
            </a:pPr>
            <a:r>
              <a:rPr lang="en-US" dirty="0"/>
              <a:t>In this case, the categorical independent variables are still referred to as factors, whereas the metric-independent variables are referred to as covariates. </a:t>
            </a:r>
          </a:p>
          <a:p>
            <a:pPr marL="228600" indent="-22860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68</a:t>
            </a:fld>
            <a:endParaRPr lang="en-GB" dirty="0"/>
          </a:p>
        </p:txBody>
      </p:sp>
    </p:spTree>
    <p:extLst>
      <p:ext uri="{BB962C8B-B14F-4D97-AF65-F5344CB8AC3E}">
        <p14:creationId xmlns:p14="http://schemas.microsoft.com/office/powerpoint/2010/main" val="12611512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47E74C5-025D-4D14-8E23-B61BF1A5C89D}" type="slidenum">
              <a:rPr lang="en-GB" smtClean="0"/>
              <a:t>69</a:t>
            </a:fld>
            <a:endParaRPr lang="en-GB" dirty="0"/>
          </a:p>
        </p:txBody>
      </p:sp>
    </p:spTree>
    <p:extLst>
      <p:ext uri="{BB962C8B-B14F-4D97-AF65-F5344CB8AC3E}">
        <p14:creationId xmlns:p14="http://schemas.microsoft.com/office/powerpoint/2010/main" val="26656859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Differences of Groups</a:t>
            </a:r>
          </a:p>
          <a:p>
            <a:pPr marL="228600" indent="-228600">
              <a:buFont typeface="Arial" panose="020B0604020202020204" pitchFamily="34" charset="0"/>
              <a:buChar char="•"/>
            </a:pPr>
            <a:r>
              <a:rPr lang="en-GB" dirty="0"/>
              <a:t>Chi Square</a:t>
            </a:r>
          </a:p>
          <a:p>
            <a:pPr marL="457200" lvl="2" indent="-228600">
              <a:buFont typeface="Arial" panose="020B0604020202020204" pitchFamily="34" charset="0"/>
              <a:buChar char="•"/>
            </a:pPr>
            <a:r>
              <a:rPr lang="en-GB" dirty="0"/>
              <a:t>compares observed frequencies to expected frequencies</a:t>
            </a:r>
          </a:p>
          <a:p>
            <a:pPr marL="457200" lvl="2" indent="-228600">
              <a:buFont typeface="Arial" panose="020B0604020202020204" pitchFamily="34" charset="0"/>
              <a:buChar char="•"/>
            </a:pPr>
            <a:r>
              <a:rPr lang="en-GB" dirty="0"/>
              <a:t>ex: Is there an association between gender and voting behaviour or is voting behaviour independent of gender?</a:t>
            </a:r>
          </a:p>
          <a:p>
            <a:pPr marL="228600" indent="-228600">
              <a:buFont typeface="Arial" panose="020B0604020202020204" pitchFamily="34" charset="0"/>
              <a:buChar char="•"/>
            </a:pPr>
            <a:r>
              <a:rPr lang="en-GB" dirty="0"/>
              <a:t>t-Test</a:t>
            </a:r>
          </a:p>
          <a:p>
            <a:pPr marL="457200" lvl="1" indent="-228600">
              <a:buFont typeface="Arial" panose="020B0604020202020204" pitchFamily="34" charset="0"/>
              <a:buChar char="•"/>
            </a:pPr>
            <a:r>
              <a:rPr lang="en-GB" dirty="0"/>
              <a:t>looks at differences between two groups on some variable of interest</a:t>
            </a:r>
          </a:p>
          <a:p>
            <a:pPr marL="457200" lvl="1" indent="-228600">
              <a:buFont typeface="Arial" panose="020B0604020202020204" pitchFamily="34" charset="0"/>
              <a:buChar char="•"/>
            </a:pPr>
            <a:r>
              <a:rPr lang="en-GB" dirty="0"/>
              <a:t>the IV must have only two groups (male/female, undergrad/grad)</a:t>
            </a:r>
          </a:p>
          <a:p>
            <a:pPr marL="457200" lvl="1" indent="-228600">
              <a:buFont typeface="Arial" panose="020B0604020202020204" pitchFamily="34" charset="0"/>
              <a:buChar char="•"/>
            </a:pPr>
            <a:r>
              <a:rPr lang="en-GB" dirty="0"/>
              <a:t>ex: Do males and females differ in the amount of hours they spend shopping in a given month?</a:t>
            </a:r>
          </a:p>
          <a:p>
            <a:pPr marL="228600" indent="-228600">
              <a:buFont typeface="Arial" panose="020B0604020202020204" pitchFamily="34" charset="0"/>
              <a:buChar char="•"/>
            </a:pPr>
            <a:r>
              <a:rPr lang="en-GB" dirty="0"/>
              <a:t>ANOVA</a:t>
            </a:r>
          </a:p>
          <a:p>
            <a:pPr marL="457200" indent="-228600">
              <a:buFont typeface="Arial" panose="020B0604020202020204" pitchFamily="34" charset="0"/>
              <a:buChar char="•"/>
            </a:pPr>
            <a:r>
              <a:rPr lang="en-GB" dirty="0"/>
              <a:t>tests the significance of group differences between two or more groups</a:t>
            </a:r>
          </a:p>
          <a:p>
            <a:pPr marL="457200" indent="-228600">
              <a:buFont typeface="Arial" panose="020B0604020202020204" pitchFamily="34" charset="0"/>
              <a:buChar char="•"/>
            </a:pPr>
            <a:r>
              <a:rPr lang="en-GB" dirty="0"/>
              <a:t>the IV has two or more categories</a:t>
            </a:r>
          </a:p>
          <a:p>
            <a:pPr marL="457200" indent="-228600">
              <a:buFont typeface="Arial" panose="020B0604020202020204" pitchFamily="34" charset="0"/>
              <a:buChar char="•"/>
            </a:pPr>
            <a:r>
              <a:rPr lang="en-GB" dirty="0"/>
              <a:t>only determines that there is a difference between groups, but doesn’t tell which is different</a:t>
            </a:r>
          </a:p>
          <a:p>
            <a:pPr lvl="1" indent="-228600">
              <a:buFont typeface="Arial" panose="020B0604020202020204" pitchFamily="34" charset="0"/>
              <a:buChar char="•"/>
            </a:pPr>
            <a:r>
              <a:rPr lang="en-GB" dirty="0"/>
              <a:t>ex: Does purchase volume (high, medium, low) impact the level of brand switching?</a:t>
            </a:r>
          </a:p>
        </p:txBody>
      </p:sp>
      <p:sp>
        <p:nvSpPr>
          <p:cNvPr id="4" name="Slide Number Placeholder 3"/>
          <p:cNvSpPr>
            <a:spLocks noGrp="1"/>
          </p:cNvSpPr>
          <p:nvPr>
            <p:ph type="sldNum" sz="quarter" idx="10"/>
          </p:nvPr>
        </p:nvSpPr>
        <p:spPr/>
        <p:txBody>
          <a:bodyPr/>
          <a:lstStyle/>
          <a:p>
            <a:fld id="{24BF3766-54F3-4478-8036-10666CBE7700}" type="slidenum">
              <a:rPr lang="en-GB" smtClean="0"/>
              <a:t>70</a:t>
            </a:fld>
            <a:endParaRPr lang="en-GB" dirty="0"/>
          </a:p>
        </p:txBody>
      </p:sp>
    </p:spTree>
    <p:extLst>
      <p:ext uri="{BB962C8B-B14F-4D97-AF65-F5344CB8AC3E}">
        <p14:creationId xmlns:p14="http://schemas.microsoft.com/office/powerpoint/2010/main" val="1400530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8</a:t>
            </a:fld>
            <a:endParaRPr lang="en-GB" dirty="0"/>
          </a:p>
        </p:txBody>
      </p:sp>
    </p:spTree>
    <p:extLst>
      <p:ext uri="{BB962C8B-B14F-4D97-AF65-F5344CB8AC3E}">
        <p14:creationId xmlns:p14="http://schemas.microsoft.com/office/powerpoint/2010/main" val="43627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GB" baseline="0" dirty="0">
                <a:latin typeface="Calibri" panose="020F0502020204030204" pitchFamily="34" charset="0"/>
              </a:rPr>
              <a:t>This is a probability density function.</a:t>
            </a:r>
          </a:p>
          <a:p>
            <a:pPr marL="228600" indent="-228600">
              <a:buFont typeface="Arial" panose="020B0604020202020204" pitchFamily="34" charset="0"/>
              <a:buChar char="•"/>
            </a:pPr>
            <a:r>
              <a:rPr lang="en-GB" baseline="0" dirty="0">
                <a:latin typeface="Calibri" panose="020F0502020204030204" pitchFamily="34" charset="0"/>
              </a:rPr>
              <a:t>Assuming Mum’s claim is correct, for each possible bowling score there is an associated probability of her scoring that value</a:t>
            </a:r>
          </a:p>
          <a:p>
            <a:pPr marL="685800" lvl="1" indent="-228600">
              <a:buFont typeface="Arial" panose="020B0604020202020204" pitchFamily="34" charset="0"/>
              <a:buChar char="•"/>
            </a:pPr>
            <a:r>
              <a:rPr lang="en-GB" baseline="0" dirty="0">
                <a:latin typeface="Calibri" panose="020F0502020204030204" pitchFamily="34" charset="0"/>
              </a:rPr>
              <a:t>For scores around 150, the probability is quite high</a:t>
            </a:r>
          </a:p>
          <a:p>
            <a:pPr marL="685800" lvl="1" indent="-228600">
              <a:buFont typeface="Arial" panose="020B0604020202020204" pitchFamily="34" charset="0"/>
              <a:buChar char="•"/>
            </a:pPr>
            <a:r>
              <a:rPr lang="en-GB" baseline="0" dirty="0">
                <a:latin typeface="Calibri" panose="020F0502020204030204" pitchFamily="34" charset="0"/>
              </a:rPr>
              <a:t>For scores far away from 150, the probability is quite low</a:t>
            </a:r>
          </a:p>
          <a:p>
            <a:pPr marL="228600" lvl="0" indent="-228600">
              <a:buFont typeface="Arial" panose="020B0604020202020204" pitchFamily="34" charset="0"/>
              <a:buChar char="•"/>
            </a:pPr>
            <a:r>
              <a:rPr lang="en-GB" baseline="0" dirty="0">
                <a:latin typeface="Calibri" panose="020F0502020204030204" pitchFamily="34" charset="0"/>
              </a:rPr>
              <a:t>Because we want to be really sure Mum is lying</a:t>
            </a:r>
          </a:p>
          <a:p>
            <a:pPr marL="685800" lvl="1" indent="-228600">
              <a:buFont typeface="Arial" panose="020B0604020202020204" pitchFamily="34" charset="0"/>
              <a:buChar char="•"/>
            </a:pPr>
            <a:r>
              <a:rPr lang="en-GB" baseline="0" dirty="0">
                <a:latin typeface="Calibri" panose="020F0502020204030204" pitchFamily="34" charset="0"/>
              </a:rPr>
              <a:t>Use a smaller rejection region</a:t>
            </a:r>
          </a:p>
        </p:txBody>
      </p:sp>
      <p:sp>
        <p:nvSpPr>
          <p:cNvPr id="4" name="Slide Number Placeholder 3"/>
          <p:cNvSpPr>
            <a:spLocks noGrp="1"/>
          </p:cNvSpPr>
          <p:nvPr>
            <p:ph type="sldNum" sz="quarter" idx="10"/>
          </p:nvPr>
        </p:nvSpPr>
        <p:spPr/>
        <p:txBody>
          <a:bodyPr/>
          <a:lstStyle/>
          <a:p>
            <a:fld id="{E47E74C5-025D-4D14-8E23-B61BF1A5C89D}" type="slidenum">
              <a:rPr lang="en-GB" smtClean="0"/>
              <a:t>9</a:t>
            </a:fld>
            <a:endParaRPr lang="en-GB" dirty="0"/>
          </a:p>
        </p:txBody>
      </p:sp>
    </p:spTree>
    <p:extLst>
      <p:ext uri="{BB962C8B-B14F-4D97-AF65-F5344CB8AC3E}">
        <p14:creationId xmlns:p14="http://schemas.microsoft.com/office/powerpoint/2010/main" val="317322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47E74C5-025D-4D14-8E23-B61BF1A5C89D}" type="slidenum">
              <a:rPr lang="en-GB" smtClean="0"/>
              <a:t>10</a:t>
            </a:fld>
            <a:endParaRPr lang="en-GB" dirty="0"/>
          </a:p>
        </p:txBody>
      </p:sp>
    </p:spTree>
    <p:extLst>
      <p:ext uri="{BB962C8B-B14F-4D97-AF65-F5344CB8AC3E}">
        <p14:creationId xmlns:p14="http://schemas.microsoft.com/office/powerpoint/2010/main" val="2245581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6CE6A-FFDD-4545-ADC2-E4CA4E038C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0F54467-EE3A-424B-89F5-3B84AB2257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307ABF4-B7A4-45A4-800D-92CA9B1EBB76}"/>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0A99D42E-7BD4-4015-9AA0-CA2FC972B0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97E063-9AA9-4F19-A2A3-37C2BA3C40AF}"/>
              </a:ext>
            </a:extLst>
          </p:cNvPr>
          <p:cNvSpPr>
            <a:spLocks noGrp="1"/>
          </p:cNvSpPr>
          <p:nvPr>
            <p:ph type="sldNum" sz="quarter" idx="12"/>
          </p:nvPr>
        </p:nvSpPr>
        <p:spPr/>
        <p:txBody>
          <a:bodyPr/>
          <a:lstStyle/>
          <a:p>
            <a:fld id="{23C25B04-298F-4179-8CF8-2D9B9EFCE686}" type="slidenum">
              <a:rPr lang="en-GB" smtClean="0"/>
              <a:t>‹#›</a:t>
            </a:fld>
            <a:endParaRPr lang="en-GB"/>
          </a:p>
        </p:txBody>
      </p:sp>
    </p:spTree>
    <p:extLst>
      <p:ext uri="{BB962C8B-B14F-4D97-AF65-F5344CB8AC3E}">
        <p14:creationId xmlns:p14="http://schemas.microsoft.com/office/powerpoint/2010/main" val="209486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05DD3-E039-4D21-A013-7A3000872E4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1994F3A-FE2D-44A7-9C41-22446D8D0E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F63AAAE-CC91-4705-945E-F314FF9225F4}"/>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ADF7A579-F71B-4D4A-BC4A-31AF9A3CCC6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721AB8-82E4-49A3-B543-B512D8F87F53}"/>
              </a:ext>
            </a:extLst>
          </p:cNvPr>
          <p:cNvSpPr>
            <a:spLocks noGrp="1"/>
          </p:cNvSpPr>
          <p:nvPr>
            <p:ph type="sldNum" sz="quarter" idx="12"/>
          </p:nvPr>
        </p:nvSpPr>
        <p:spPr/>
        <p:txBody>
          <a:bodyPr/>
          <a:lstStyle/>
          <a:p>
            <a:fld id="{23C25B04-298F-4179-8CF8-2D9B9EFCE686}" type="slidenum">
              <a:rPr lang="en-GB" smtClean="0"/>
              <a:t>‹#›</a:t>
            </a:fld>
            <a:endParaRPr lang="en-GB"/>
          </a:p>
        </p:txBody>
      </p:sp>
    </p:spTree>
    <p:extLst>
      <p:ext uri="{BB962C8B-B14F-4D97-AF65-F5344CB8AC3E}">
        <p14:creationId xmlns:p14="http://schemas.microsoft.com/office/powerpoint/2010/main" val="3863326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2A3C7-1B2B-4785-A5AC-B60FF8E0FB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99D510D-5E70-4949-A789-6FC82D60FF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A89570-0E65-49D8-9DE7-2D599C434891}"/>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172510-6CD5-4108-BF56-5D0F5DCF742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EAFCCA-7CD8-439A-BC1F-7B22F45513E9}"/>
              </a:ext>
            </a:extLst>
          </p:cNvPr>
          <p:cNvSpPr>
            <a:spLocks noGrp="1"/>
          </p:cNvSpPr>
          <p:nvPr>
            <p:ph type="sldNum" sz="quarter" idx="12"/>
          </p:nvPr>
        </p:nvSpPr>
        <p:spPr/>
        <p:txBody>
          <a:bodyPr/>
          <a:lstStyle/>
          <a:p>
            <a:fld id="{23C25B04-298F-4179-8CF8-2D9B9EFCE686}" type="slidenum">
              <a:rPr lang="en-GB" smtClean="0"/>
              <a:t>‹#›</a:t>
            </a:fld>
            <a:endParaRPr lang="en-GB"/>
          </a:p>
        </p:txBody>
      </p:sp>
    </p:spTree>
    <p:extLst>
      <p:ext uri="{BB962C8B-B14F-4D97-AF65-F5344CB8AC3E}">
        <p14:creationId xmlns:p14="http://schemas.microsoft.com/office/powerpoint/2010/main" val="3374558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4">
    <p:bg>
      <p:bgPr>
        <a:solidFill>
          <a:srgbClr val="108480"/>
        </a:solidFill>
        <a:effectLst/>
      </p:bgPr>
    </p:bg>
    <p:spTree>
      <p:nvGrpSpPr>
        <p:cNvPr id="1" name=""/>
        <p:cNvGrpSpPr/>
        <p:nvPr/>
      </p:nvGrpSpPr>
      <p:grpSpPr>
        <a:xfrm>
          <a:off x="0" y="0"/>
          <a:ext cx="0" cy="0"/>
          <a:chOff x="0" y="0"/>
          <a:chExt cx="0" cy="0"/>
        </a:xfrm>
      </p:grpSpPr>
      <p:sp>
        <p:nvSpPr>
          <p:cNvPr id="7" name="Text Placeholder 11"/>
          <p:cNvSpPr>
            <a:spLocks noGrp="1"/>
          </p:cNvSpPr>
          <p:nvPr>
            <p:ph type="body" sz="quarter" idx="15" hasCustomPrompt="1"/>
          </p:nvPr>
        </p:nvSpPr>
        <p:spPr>
          <a:xfrm>
            <a:off x="407988" y="1726644"/>
            <a:ext cx="3959225" cy="1702356"/>
          </a:xfrm>
        </p:spPr>
        <p:txBody>
          <a:bodyPr lIns="0" tIns="0" rIns="0" bIns="0" anchor="b">
            <a:noAutofit/>
          </a:bodyPr>
          <a:lstStyle>
            <a:lvl1pPr marL="0" indent="0">
              <a:buNone/>
              <a:defRPr sz="3600" b="1" i="0" baseline="0">
                <a:solidFill>
                  <a:schemeClr val="bg1"/>
                </a:solidFill>
                <a:latin typeface="+mn-lt"/>
                <a:ea typeface="Arial" charset="0"/>
                <a:cs typeface="Arial"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PRESENTATION TITLE GOES HERE</a:t>
            </a:r>
          </a:p>
        </p:txBody>
      </p:sp>
      <p:sp>
        <p:nvSpPr>
          <p:cNvPr id="9" name="Text Placeholder 4"/>
          <p:cNvSpPr>
            <a:spLocks noGrp="1"/>
          </p:cNvSpPr>
          <p:nvPr>
            <p:ph type="body" sz="quarter" idx="12" hasCustomPrompt="1"/>
          </p:nvPr>
        </p:nvSpPr>
        <p:spPr>
          <a:xfrm>
            <a:off x="407987" y="333376"/>
            <a:ext cx="3959226" cy="1393268"/>
          </a:xfrm>
        </p:spPr>
        <p:txBody>
          <a:bodyPr lIns="0" tIns="0" rIns="0" bIns="0" anchor="b">
            <a:noAutofit/>
          </a:bodyPr>
          <a:lstStyle>
            <a:lvl1pPr marL="0" indent="0">
              <a:buNone/>
              <a:defRPr sz="2000" b="1" baseline="0">
                <a:solidFill>
                  <a:schemeClr val="bg1"/>
                </a:solidFill>
                <a:latin typeface="+mn-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MONTH 2020</a:t>
            </a:r>
          </a:p>
        </p:txBody>
      </p:sp>
      <p:pic>
        <p:nvPicPr>
          <p:cNvPr id="3" name="Picture 2"/>
          <p:cNvPicPr>
            <a:picLocks noChangeAspect="1"/>
          </p:cNvPicPr>
          <p:nvPr userDrawn="1"/>
        </p:nvPicPr>
        <p:blipFill rotWithShape="1">
          <a:blip r:embed="rId2"/>
          <a:srcRect r="1389" b="18059"/>
          <a:stretch/>
        </p:blipFill>
        <p:spPr>
          <a:xfrm>
            <a:off x="4367213" y="1654930"/>
            <a:ext cx="7824786" cy="5203070"/>
          </a:xfrm>
          <a:prstGeom prst="rect">
            <a:avLst/>
          </a:prstGeom>
        </p:spPr>
      </p:pic>
      <p:cxnSp>
        <p:nvCxnSpPr>
          <p:cNvPr id="11" name="Straight Connector 10">
            <a:extLst>
              <a:ext uri="{FF2B5EF4-FFF2-40B4-BE49-F238E27FC236}">
                <a16:creationId xmlns:a16="http://schemas.microsoft.com/office/drawing/2014/main" id="{D9F266CC-B6DE-8445-AB7B-F678963DD646}"/>
              </a:ext>
            </a:extLst>
          </p:cNvPr>
          <p:cNvCxnSpPr>
            <a:cxnSpLocks/>
          </p:cNvCxnSpPr>
          <p:nvPr userDrawn="1"/>
        </p:nvCxnSpPr>
        <p:spPr>
          <a:xfrm flipH="1">
            <a:off x="407988" y="4038716"/>
            <a:ext cx="44164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40" y="4305975"/>
            <a:ext cx="2195512" cy="521045"/>
          </a:xfrm>
          <a:prstGeom prst="rect">
            <a:avLst/>
          </a:prstGeom>
        </p:spPr>
      </p:pic>
    </p:spTree>
    <p:extLst>
      <p:ext uri="{BB962C8B-B14F-4D97-AF65-F5344CB8AC3E}">
        <p14:creationId xmlns:p14="http://schemas.microsoft.com/office/powerpoint/2010/main" val="3910032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862997" cy="922114"/>
          </a:xfrm>
        </p:spPr>
        <p:txBody>
          <a:bodyPr/>
          <a:lstStyle/>
          <a:p>
            <a:r>
              <a:rPr lang="en-US"/>
              <a:t>Click to edit Master title style</a:t>
            </a:r>
          </a:p>
        </p:txBody>
      </p:sp>
      <p:sp>
        <p:nvSpPr>
          <p:cNvPr id="3" name="Content Placeholder 2"/>
          <p:cNvSpPr>
            <a:spLocks noGrp="1"/>
          </p:cNvSpPr>
          <p:nvPr>
            <p:ph sz="half" idx="1"/>
          </p:nvPr>
        </p:nvSpPr>
        <p:spPr>
          <a:xfrm>
            <a:off x="609600" y="1340768"/>
            <a:ext cx="10862997" cy="21602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6DE8EFFA-F410-47B5-B4C5-F4BCD5BCE878}" type="slidenum">
              <a:rPr lang="en-GB" smtClean="0"/>
              <a:t>‹#›</a:t>
            </a:fld>
            <a:endParaRPr lang="en-GB" dirty="0"/>
          </a:p>
        </p:txBody>
      </p:sp>
      <p:sp>
        <p:nvSpPr>
          <p:cNvPr id="8" name="Content Placeholder 2"/>
          <p:cNvSpPr>
            <a:spLocks noGrp="1"/>
          </p:cNvSpPr>
          <p:nvPr>
            <p:ph sz="half" idx="13"/>
          </p:nvPr>
        </p:nvSpPr>
        <p:spPr>
          <a:xfrm>
            <a:off x="623392" y="3717032"/>
            <a:ext cx="10849205" cy="21602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7227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31371" y="476672"/>
            <a:ext cx="11379200" cy="758952"/>
          </a:xfrm>
        </p:spPr>
        <p:txBody>
          <a:bodyPr/>
          <a:lstStyle/>
          <a:p>
            <a:r>
              <a:rPr kumimoji="0" lang="en-US" dirty="0"/>
              <a:t>Click to edit Master title style</a:t>
            </a:r>
          </a:p>
        </p:txBody>
      </p:sp>
      <p:sp>
        <p:nvSpPr>
          <p:cNvPr id="5" name="Date Placeholder 4"/>
          <p:cNvSpPr>
            <a:spLocks noGrp="1"/>
          </p:cNvSpPr>
          <p:nvPr>
            <p:ph type="dt" sz="half" idx="10"/>
          </p:nvPr>
        </p:nvSpPr>
        <p:spPr>
          <a:xfrm>
            <a:off x="7721600" y="6409944"/>
            <a:ext cx="4059936" cy="365760"/>
          </a:xfrm>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 y="1500823"/>
            <a:ext cx="738575" cy="224341"/>
          </a:xfrm>
        </p:spPr>
        <p:txBody>
          <a:bodyPr/>
          <a:lstStyle/>
          <a:p>
            <a:fld id="{BDC67F80-28E4-4421-9AB7-0CF752BB773A}" type="slidenum">
              <a:rPr lang="en-US" smtClean="0"/>
              <a:pPr/>
              <a:t>‹#›</a:t>
            </a:fld>
            <a:endParaRPr lang="en-US" dirty="0"/>
          </a:p>
        </p:txBody>
      </p:sp>
      <p:sp>
        <p:nvSpPr>
          <p:cNvPr id="10" name="Content Placeholder 9"/>
          <p:cNvSpPr>
            <a:spLocks noGrp="1"/>
          </p:cNvSpPr>
          <p:nvPr>
            <p:ph sz="half" idx="1"/>
          </p:nvPr>
        </p:nvSpPr>
        <p:spPr>
          <a:xfrm>
            <a:off x="431371" y="1772817"/>
            <a:ext cx="5592064" cy="2019061"/>
          </a:xfrm>
        </p:spPr>
        <p:txBody>
          <a:bodyPr/>
          <a:lstStyle>
            <a:lvl1pPr>
              <a:defRPr sz="2500"/>
            </a:lvl1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2" name="Content Placeholder 11"/>
          <p:cNvSpPr>
            <a:spLocks noGrp="1"/>
          </p:cNvSpPr>
          <p:nvPr>
            <p:ph sz="half" idx="2"/>
          </p:nvPr>
        </p:nvSpPr>
        <p:spPr>
          <a:xfrm>
            <a:off x="6192011" y="1772816"/>
            <a:ext cx="5588000" cy="4392488"/>
          </a:xfrm>
        </p:spPr>
        <p:txBody>
          <a:bodyPr/>
          <a:lstStyle>
            <a:lvl1pPr>
              <a:defRPr sz="2500"/>
            </a:lvl1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9" name="Content Placeholder 9"/>
          <p:cNvSpPr>
            <a:spLocks noGrp="1"/>
          </p:cNvSpPr>
          <p:nvPr>
            <p:ph sz="half" idx="13"/>
          </p:nvPr>
        </p:nvSpPr>
        <p:spPr>
          <a:xfrm>
            <a:off x="380960" y="3943352"/>
            <a:ext cx="5638264" cy="2228848"/>
          </a:xfrm>
        </p:spPr>
        <p:txBody>
          <a:bodyPr/>
          <a:lstStyle>
            <a:lvl1pPr>
              <a:defRPr sz="2500"/>
            </a:lvl1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Tree>
    <p:extLst>
      <p:ext uri="{BB962C8B-B14F-4D97-AF65-F5344CB8AC3E}">
        <p14:creationId xmlns:p14="http://schemas.microsoft.com/office/powerpoint/2010/main" val="4040947016"/>
      </p:ext>
    </p:extLst>
  </p:cSld>
  <p:clrMapOvr>
    <a:overrideClrMapping bg1="lt1" tx1="dk1" bg2="lt2" tx2="dk2" accent1="accent1" accent2="accent2" accent3="accent3" accent4="accent4" accent5="accent5" accent6="accent6" hlink="hlink" folHlink="folHlink"/>
  </p:clrMapOvr>
  <p:transition spd="med">
    <p:wipe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160000" cy="922114"/>
          </a:xfrm>
        </p:spPr>
        <p:txBody>
          <a:bodyPr/>
          <a:lstStyle/>
          <a:p>
            <a:r>
              <a:rPr lang="en-US"/>
              <a:t>Click to edit Master title style</a:t>
            </a:r>
          </a:p>
        </p:txBody>
      </p:sp>
      <p:sp>
        <p:nvSpPr>
          <p:cNvPr id="3" name="Content Placeholder 2"/>
          <p:cNvSpPr>
            <a:spLocks noGrp="1"/>
          </p:cNvSpPr>
          <p:nvPr>
            <p:ph sz="half" idx="1"/>
          </p:nvPr>
        </p:nvSpPr>
        <p:spPr>
          <a:xfrm>
            <a:off x="609600" y="1340768"/>
            <a:ext cx="4876800" cy="21602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92800" y="1340768"/>
            <a:ext cx="4876800" cy="21602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6DE8EFFA-F410-47B5-B4C5-F4BCD5BCE878}" type="slidenum">
              <a:rPr lang="en-GB" smtClean="0"/>
              <a:t>‹#›</a:t>
            </a:fld>
            <a:endParaRPr lang="en-GB" dirty="0"/>
          </a:p>
        </p:txBody>
      </p:sp>
      <p:sp>
        <p:nvSpPr>
          <p:cNvPr id="8" name="Content Placeholder 2"/>
          <p:cNvSpPr>
            <a:spLocks noGrp="1"/>
          </p:cNvSpPr>
          <p:nvPr>
            <p:ph sz="half" idx="13"/>
          </p:nvPr>
        </p:nvSpPr>
        <p:spPr>
          <a:xfrm>
            <a:off x="623392" y="3717032"/>
            <a:ext cx="10177131" cy="21602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569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160000" cy="922114"/>
          </a:xfrm>
        </p:spPr>
        <p:txBody>
          <a:bodyPr/>
          <a:lstStyle>
            <a:lvl1pPr>
              <a:defRPr/>
            </a:lvl1pPr>
          </a:lstStyle>
          <a:p>
            <a:r>
              <a:rPr lang="en-US" dirty="0"/>
              <a:t>Click to edit Master title style</a:t>
            </a:r>
          </a:p>
        </p:txBody>
      </p:sp>
      <p:sp>
        <p:nvSpPr>
          <p:cNvPr id="4" name="Content Placeholder 3"/>
          <p:cNvSpPr>
            <a:spLocks noGrp="1"/>
          </p:cNvSpPr>
          <p:nvPr>
            <p:ph sz="half" idx="2"/>
          </p:nvPr>
        </p:nvSpPr>
        <p:spPr>
          <a:xfrm>
            <a:off x="609600" y="1340768"/>
            <a:ext cx="4876800" cy="518457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5892800" y="1340768"/>
            <a:ext cx="4876800" cy="518457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GB" dirty="0"/>
          </a:p>
        </p:txBody>
      </p:sp>
      <p:sp>
        <p:nvSpPr>
          <p:cNvPr id="8" name="Footer Placeholder 7"/>
          <p:cNvSpPr>
            <a:spLocks noGrp="1"/>
          </p:cNvSpPr>
          <p:nvPr>
            <p:ph type="ftr" sz="quarter" idx="11"/>
          </p:nvPr>
        </p:nvSpPr>
        <p:spPr>
          <a:xfrm rot="16200000">
            <a:off x="10356692" y="4073221"/>
            <a:ext cx="2674752" cy="487680"/>
          </a:xfrm>
        </p:spPr>
        <p:txBody>
          <a:bodyPr/>
          <a:lstStyle/>
          <a:p>
            <a:endParaRPr lang="en-GB" dirty="0"/>
          </a:p>
        </p:txBody>
      </p:sp>
      <p:sp>
        <p:nvSpPr>
          <p:cNvPr id="9" name="Slide Number Placeholder 8"/>
          <p:cNvSpPr>
            <a:spLocks noGrp="1"/>
          </p:cNvSpPr>
          <p:nvPr>
            <p:ph type="sldNum" sz="quarter" idx="12"/>
          </p:nvPr>
        </p:nvSpPr>
        <p:spPr>
          <a:xfrm>
            <a:off x="11375717" y="5637526"/>
            <a:ext cx="731520" cy="447705"/>
          </a:xfrm>
        </p:spPr>
        <p:txBody>
          <a:bodyPr/>
          <a:lstStyle/>
          <a:p>
            <a:fld id="{6DE8EFFA-F410-47B5-B4C5-F4BCD5BCE878}" type="slidenum">
              <a:rPr lang="en-GB" smtClean="0"/>
              <a:t>‹#›</a:t>
            </a:fld>
            <a:endParaRPr lang="en-GB" dirty="0"/>
          </a:p>
        </p:txBody>
      </p:sp>
    </p:spTree>
    <p:extLst>
      <p:ext uri="{BB962C8B-B14F-4D97-AF65-F5344CB8AC3E}">
        <p14:creationId xmlns:p14="http://schemas.microsoft.com/office/powerpoint/2010/main" val="1424288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29779-5B61-4C12-AC59-A364B92C01C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E250C0F-0464-4534-867F-CAF160F4F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A4CEDCA-9657-4E87-A166-111A4A49D711}"/>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D35FA4A4-3D4B-499D-BCCD-371672DE6E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5AD678-1748-4AC4-A66F-4E9D2C6FD324}"/>
              </a:ext>
            </a:extLst>
          </p:cNvPr>
          <p:cNvSpPr>
            <a:spLocks noGrp="1"/>
          </p:cNvSpPr>
          <p:nvPr>
            <p:ph type="sldNum" sz="quarter" idx="12"/>
          </p:nvPr>
        </p:nvSpPr>
        <p:spPr/>
        <p:txBody>
          <a:bodyPr/>
          <a:lstStyle/>
          <a:p>
            <a:fld id="{23C25B04-298F-4179-8CF8-2D9B9EFCE686}" type="slidenum">
              <a:rPr lang="en-GB" smtClean="0"/>
              <a:t>‹#›</a:t>
            </a:fld>
            <a:endParaRPr lang="en-GB"/>
          </a:p>
        </p:txBody>
      </p:sp>
    </p:spTree>
    <p:extLst>
      <p:ext uri="{BB962C8B-B14F-4D97-AF65-F5344CB8AC3E}">
        <p14:creationId xmlns:p14="http://schemas.microsoft.com/office/powerpoint/2010/main" val="3693007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54EBF-AFEC-47E9-B2B9-E6DCF59DA7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38E9E4F-341B-440B-BAE9-F048D09F76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F11C97-336A-45AC-84CC-86E46F4A4734}"/>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26CD55C-948C-43E9-80EC-725C99C053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7BA77E-5D86-40E4-B8E6-F1CDF3B539E4}"/>
              </a:ext>
            </a:extLst>
          </p:cNvPr>
          <p:cNvSpPr>
            <a:spLocks noGrp="1"/>
          </p:cNvSpPr>
          <p:nvPr>
            <p:ph type="sldNum" sz="quarter" idx="12"/>
          </p:nvPr>
        </p:nvSpPr>
        <p:spPr/>
        <p:txBody>
          <a:bodyPr/>
          <a:lstStyle/>
          <a:p>
            <a:fld id="{23C25B04-298F-4179-8CF8-2D9B9EFCE686}" type="slidenum">
              <a:rPr lang="en-GB" smtClean="0"/>
              <a:t>‹#›</a:t>
            </a:fld>
            <a:endParaRPr lang="en-GB"/>
          </a:p>
        </p:txBody>
      </p:sp>
    </p:spTree>
    <p:extLst>
      <p:ext uri="{BB962C8B-B14F-4D97-AF65-F5344CB8AC3E}">
        <p14:creationId xmlns:p14="http://schemas.microsoft.com/office/powerpoint/2010/main" val="3116041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C7637-7662-4647-A63B-7A970AF906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38AF197-48BD-4E34-BBBA-AE982F8746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6B1BBFD-EB82-490A-BE68-AD6DEA0E0C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2C35A49-29C1-4633-B1E5-7AF5508C0672}"/>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DFB9C21C-C669-401F-A876-65686D4FE9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95FDDD-77EB-4B0A-AB2B-831FC39DAAF5}"/>
              </a:ext>
            </a:extLst>
          </p:cNvPr>
          <p:cNvSpPr>
            <a:spLocks noGrp="1"/>
          </p:cNvSpPr>
          <p:nvPr>
            <p:ph type="sldNum" sz="quarter" idx="12"/>
          </p:nvPr>
        </p:nvSpPr>
        <p:spPr/>
        <p:txBody>
          <a:bodyPr/>
          <a:lstStyle/>
          <a:p>
            <a:fld id="{23C25B04-298F-4179-8CF8-2D9B9EFCE686}" type="slidenum">
              <a:rPr lang="en-GB" smtClean="0"/>
              <a:t>‹#›</a:t>
            </a:fld>
            <a:endParaRPr lang="en-GB"/>
          </a:p>
        </p:txBody>
      </p:sp>
    </p:spTree>
    <p:extLst>
      <p:ext uri="{BB962C8B-B14F-4D97-AF65-F5344CB8AC3E}">
        <p14:creationId xmlns:p14="http://schemas.microsoft.com/office/powerpoint/2010/main" val="2401360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3C565-8764-4AFA-9CB7-48A0C7FDE5E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EABD743-A354-4D89-9E6E-5E5F17B373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D79311-004D-4A61-9E0C-FB714F3953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5BF68E1-68F3-4A94-B8D4-19B171AF4B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E8C0C-6505-4869-A234-69FBFD0D43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D2F7611-2947-475B-859F-549453050879}"/>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AB6D9C81-4FFF-45BC-B395-8DB4FCE0A05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96D68EA-74C2-42A6-97B4-7FDDFB20BDDF}"/>
              </a:ext>
            </a:extLst>
          </p:cNvPr>
          <p:cNvSpPr>
            <a:spLocks noGrp="1"/>
          </p:cNvSpPr>
          <p:nvPr>
            <p:ph type="sldNum" sz="quarter" idx="12"/>
          </p:nvPr>
        </p:nvSpPr>
        <p:spPr/>
        <p:txBody>
          <a:bodyPr/>
          <a:lstStyle/>
          <a:p>
            <a:fld id="{23C25B04-298F-4179-8CF8-2D9B9EFCE686}" type="slidenum">
              <a:rPr lang="en-GB" smtClean="0"/>
              <a:t>‹#›</a:t>
            </a:fld>
            <a:endParaRPr lang="en-GB"/>
          </a:p>
        </p:txBody>
      </p:sp>
    </p:spTree>
    <p:extLst>
      <p:ext uri="{BB962C8B-B14F-4D97-AF65-F5344CB8AC3E}">
        <p14:creationId xmlns:p14="http://schemas.microsoft.com/office/powerpoint/2010/main" val="3672714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26AD-91B3-4695-9268-9879CA6EF62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A36739D-1A52-4C9B-83CF-92E0EE2D7EBD}"/>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4382259A-3291-44D3-B2AD-DE4000C6DEF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A46C458-50F1-4D98-8160-C4DC6B552F24}"/>
              </a:ext>
            </a:extLst>
          </p:cNvPr>
          <p:cNvSpPr>
            <a:spLocks noGrp="1"/>
          </p:cNvSpPr>
          <p:nvPr>
            <p:ph type="sldNum" sz="quarter" idx="12"/>
          </p:nvPr>
        </p:nvSpPr>
        <p:spPr/>
        <p:txBody>
          <a:bodyPr/>
          <a:lstStyle/>
          <a:p>
            <a:fld id="{23C25B04-298F-4179-8CF8-2D9B9EFCE686}" type="slidenum">
              <a:rPr lang="en-GB" smtClean="0"/>
              <a:t>‹#›</a:t>
            </a:fld>
            <a:endParaRPr lang="en-GB"/>
          </a:p>
        </p:txBody>
      </p:sp>
    </p:spTree>
    <p:extLst>
      <p:ext uri="{BB962C8B-B14F-4D97-AF65-F5344CB8AC3E}">
        <p14:creationId xmlns:p14="http://schemas.microsoft.com/office/powerpoint/2010/main" val="2004038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FB1C48-25D2-4162-A408-BD0978AC12CA}"/>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4559EEC8-B006-44C4-8298-8E00C9739D6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F671DC8-06EA-4258-B9D5-F8661F6D20FE}"/>
              </a:ext>
            </a:extLst>
          </p:cNvPr>
          <p:cNvSpPr>
            <a:spLocks noGrp="1"/>
          </p:cNvSpPr>
          <p:nvPr>
            <p:ph type="sldNum" sz="quarter" idx="12"/>
          </p:nvPr>
        </p:nvSpPr>
        <p:spPr/>
        <p:txBody>
          <a:bodyPr/>
          <a:lstStyle/>
          <a:p>
            <a:fld id="{23C25B04-298F-4179-8CF8-2D9B9EFCE686}" type="slidenum">
              <a:rPr lang="en-GB" smtClean="0"/>
              <a:t>‹#›</a:t>
            </a:fld>
            <a:endParaRPr lang="en-GB"/>
          </a:p>
        </p:txBody>
      </p:sp>
    </p:spTree>
    <p:extLst>
      <p:ext uri="{BB962C8B-B14F-4D97-AF65-F5344CB8AC3E}">
        <p14:creationId xmlns:p14="http://schemas.microsoft.com/office/powerpoint/2010/main" val="3799193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85EF-4D56-4CE2-9AB7-D816E22706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D9E7668-DBB5-4DA6-A373-90F94457CC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083381D-CA72-47BF-BD40-E09B875268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149C91-5047-4573-BE71-627A90F29DFE}"/>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F2D5C51D-570C-43DC-B6C7-C0D58E88CA7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E14C6A7-5138-47EB-8439-A69DE2FEBDA3}"/>
              </a:ext>
            </a:extLst>
          </p:cNvPr>
          <p:cNvSpPr>
            <a:spLocks noGrp="1"/>
          </p:cNvSpPr>
          <p:nvPr>
            <p:ph type="sldNum" sz="quarter" idx="12"/>
          </p:nvPr>
        </p:nvSpPr>
        <p:spPr/>
        <p:txBody>
          <a:bodyPr/>
          <a:lstStyle/>
          <a:p>
            <a:fld id="{23C25B04-298F-4179-8CF8-2D9B9EFCE686}" type="slidenum">
              <a:rPr lang="en-GB" smtClean="0"/>
              <a:t>‹#›</a:t>
            </a:fld>
            <a:endParaRPr lang="en-GB"/>
          </a:p>
        </p:txBody>
      </p:sp>
    </p:spTree>
    <p:extLst>
      <p:ext uri="{BB962C8B-B14F-4D97-AF65-F5344CB8AC3E}">
        <p14:creationId xmlns:p14="http://schemas.microsoft.com/office/powerpoint/2010/main" val="3220539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5465-BE35-4102-B362-4058CD1F5E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C4CFF6B-8811-4D93-8883-4A006D6C65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F27908B-9FA9-46DA-BC6D-DB8CD6BEA9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BE3236-F0F3-468B-A76C-CCBAF8980718}"/>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7FC0C204-C5B6-4346-A5EB-AE936A2FE12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89DEC68-6249-406F-9E02-8F62F16994EB}"/>
              </a:ext>
            </a:extLst>
          </p:cNvPr>
          <p:cNvSpPr>
            <a:spLocks noGrp="1"/>
          </p:cNvSpPr>
          <p:nvPr>
            <p:ph type="sldNum" sz="quarter" idx="12"/>
          </p:nvPr>
        </p:nvSpPr>
        <p:spPr/>
        <p:txBody>
          <a:bodyPr/>
          <a:lstStyle/>
          <a:p>
            <a:fld id="{23C25B04-298F-4179-8CF8-2D9B9EFCE686}" type="slidenum">
              <a:rPr lang="en-GB" smtClean="0"/>
              <a:t>‹#›</a:t>
            </a:fld>
            <a:endParaRPr lang="en-GB"/>
          </a:p>
        </p:txBody>
      </p:sp>
    </p:spTree>
    <p:extLst>
      <p:ext uri="{BB962C8B-B14F-4D97-AF65-F5344CB8AC3E}">
        <p14:creationId xmlns:p14="http://schemas.microsoft.com/office/powerpoint/2010/main" val="796178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F47871-6F4C-49A9-8595-115AB6CDE6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5B182F9-88F2-4B90-8AFC-BF528A2D40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C837E8-3E8D-4D70-A2CE-971F83DE23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484F8AF6-68C2-4125-B472-1B864A61C1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EB46036-10A8-4752-8E51-4DD27592F9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C25B04-298F-4179-8CF8-2D9B9EFCE686}" type="slidenum">
              <a:rPr lang="en-GB" smtClean="0"/>
              <a:t>‹#›</a:t>
            </a:fld>
            <a:endParaRPr lang="en-GB"/>
          </a:p>
        </p:txBody>
      </p:sp>
    </p:spTree>
    <p:extLst>
      <p:ext uri="{BB962C8B-B14F-4D97-AF65-F5344CB8AC3E}">
        <p14:creationId xmlns:p14="http://schemas.microsoft.com/office/powerpoint/2010/main" val="2571736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w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B14697-C814-48E6-A4C3-EFC74491B682}"/>
              </a:ext>
            </a:extLst>
          </p:cNvPr>
          <p:cNvSpPr>
            <a:spLocks noGrp="1"/>
          </p:cNvSpPr>
          <p:nvPr>
            <p:ph type="body" sz="quarter" idx="15"/>
          </p:nvPr>
        </p:nvSpPr>
        <p:spPr>
          <a:xfrm>
            <a:off x="394133" y="290945"/>
            <a:ext cx="10066048" cy="1918855"/>
          </a:xfrm>
        </p:spPr>
        <p:txBody>
          <a:bodyPr/>
          <a:lstStyle/>
          <a:p>
            <a:r>
              <a:rPr lang="en-GB" dirty="0"/>
              <a:t>7FNCE040W</a:t>
            </a:r>
          </a:p>
          <a:p>
            <a:r>
              <a:rPr lang="en-GB" dirty="0"/>
              <a:t>Business Analytics</a:t>
            </a:r>
          </a:p>
          <a:p>
            <a:r>
              <a:rPr lang="en-GB" sz="4000" dirty="0"/>
              <a:t>WEEK 2</a:t>
            </a:r>
            <a:r>
              <a:rPr lang="en-US" dirty="0"/>
              <a:t> Hypothesis Testing &amp; Statistical Tests</a:t>
            </a:r>
            <a:endParaRPr lang="en-GB" dirty="0"/>
          </a:p>
        </p:txBody>
      </p:sp>
    </p:spTree>
    <p:extLst>
      <p:ext uri="{BB962C8B-B14F-4D97-AF65-F5344CB8AC3E}">
        <p14:creationId xmlns:p14="http://schemas.microsoft.com/office/powerpoint/2010/main" val="992909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220" y="472611"/>
            <a:ext cx="8399980" cy="5979560"/>
          </a:xfrm>
        </p:spPr>
        <p:txBody>
          <a:bodyPr>
            <a:normAutofit fontScale="90000"/>
          </a:bodyPr>
          <a:lstStyle/>
          <a:p>
            <a:r>
              <a:rPr lang="en-GB" b="1" u="sng" dirty="0"/>
              <a:t>Key STEPS in Hypothesis Testing</a:t>
            </a:r>
            <a:br>
              <a:rPr lang="en-GB" b="1" u="sng" dirty="0"/>
            </a:br>
            <a:r>
              <a:rPr lang="en-GB" b="1" u="sng" dirty="0"/>
              <a:t> </a:t>
            </a:r>
            <a:br>
              <a:rPr lang="en-GB" dirty="0"/>
            </a:br>
            <a:r>
              <a:rPr lang="en-GB" sz="3600" dirty="0"/>
              <a:t>1. Set up HYPOTHSESIS –</a:t>
            </a:r>
            <a:r>
              <a:rPr lang="en-GB" sz="2700" dirty="0"/>
              <a:t>Null &amp; Alternative</a:t>
            </a:r>
            <a:br>
              <a:rPr lang="en-GB" sz="2700" dirty="0"/>
            </a:br>
            <a:br>
              <a:rPr lang="en-GB" sz="3600" dirty="0"/>
            </a:br>
            <a:r>
              <a:rPr lang="en-GB" sz="3600" dirty="0"/>
              <a:t>2. Get the SAMPLE or TEST STATISTIC  	</a:t>
            </a:r>
            <a:br>
              <a:rPr lang="en-GB" sz="3600" dirty="0"/>
            </a:br>
            <a:r>
              <a:rPr lang="en-GB" sz="3600" dirty="0"/>
              <a:t>(e.g. t, z, or Chi-</a:t>
            </a:r>
            <a:r>
              <a:rPr lang="en-GB" sz="3600" dirty="0" err="1"/>
              <a:t>sq</a:t>
            </a:r>
            <a:r>
              <a:rPr lang="en-GB" sz="3600" dirty="0"/>
              <a:t>)</a:t>
            </a:r>
            <a:br>
              <a:rPr lang="en-GB" sz="3600" dirty="0"/>
            </a:br>
            <a:br>
              <a:rPr lang="en-GB" sz="3600" dirty="0"/>
            </a:br>
            <a:r>
              <a:rPr lang="en-GB" sz="3600" dirty="0"/>
              <a:t>3. Find the p- value or critical value from tables.</a:t>
            </a:r>
            <a:br>
              <a:rPr lang="en-GB" sz="3600" dirty="0"/>
            </a:br>
            <a:br>
              <a:rPr lang="en-GB" sz="3600" dirty="0"/>
            </a:br>
            <a:r>
              <a:rPr lang="en-GB" sz="3600" dirty="0"/>
              <a:t>4. Compare Sample Value with table &amp; Conclude</a:t>
            </a:r>
            <a:br>
              <a:rPr lang="en-GB" sz="3600" dirty="0"/>
            </a:br>
            <a:endParaRPr lang="en-GB" dirty="0"/>
          </a:p>
        </p:txBody>
      </p:sp>
      <p:sp>
        <p:nvSpPr>
          <p:cNvPr id="3" name="Slide Number Placeholder 2">
            <a:extLst>
              <a:ext uri="{FF2B5EF4-FFF2-40B4-BE49-F238E27FC236}">
                <a16:creationId xmlns:a16="http://schemas.microsoft.com/office/drawing/2014/main" id="{EFCF5D3F-FC24-4738-96F8-71D5CF8A43EB}"/>
              </a:ext>
            </a:extLst>
          </p:cNvPr>
          <p:cNvSpPr>
            <a:spLocks noGrp="1"/>
          </p:cNvSpPr>
          <p:nvPr>
            <p:ph type="sldNum" sz="quarter" idx="12"/>
          </p:nvPr>
        </p:nvSpPr>
        <p:spPr/>
        <p:txBody>
          <a:bodyPr/>
          <a:lstStyle/>
          <a:p>
            <a:fld id="{23C25B04-298F-4179-8CF8-2D9B9EFCE686}" type="slidenum">
              <a:rPr lang="en-GB" smtClean="0"/>
              <a:t>10</a:t>
            </a:fld>
            <a:endParaRPr lang="en-GB"/>
          </a:p>
        </p:txBody>
      </p:sp>
    </p:spTree>
    <p:extLst>
      <p:ext uri="{BB962C8B-B14F-4D97-AF65-F5344CB8AC3E}">
        <p14:creationId xmlns:p14="http://schemas.microsoft.com/office/powerpoint/2010/main" val="2695480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32657"/>
            <a:ext cx="7543800" cy="720081"/>
          </a:xfrm>
        </p:spPr>
        <p:txBody>
          <a:bodyPr/>
          <a:lstStyle/>
          <a:p>
            <a:r>
              <a:rPr lang="en-GB" dirty="0"/>
              <a:t>Key Components</a:t>
            </a:r>
          </a:p>
        </p:txBody>
      </p:sp>
      <p:graphicFrame>
        <p:nvGraphicFramePr>
          <p:cNvPr id="4" name="Content Placeholder 3"/>
          <p:cNvGraphicFramePr>
            <a:graphicFrameLocks noGrp="1"/>
          </p:cNvGraphicFramePr>
          <p:nvPr>
            <p:ph sz="quarter" idx="1"/>
          </p:nvPr>
        </p:nvGraphicFramePr>
        <p:xfrm>
          <a:off x="2438400" y="1052738"/>
          <a:ext cx="7772400" cy="52565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EFCF5D3F-FC24-4738-96F8-71D5CF8A43EB}"/>
              </a:ext>
            </a:extLst>
          </p:cNvPr>
          <p:cNvSpPr>
            <a:spLocks noGrp="1"/>
          </p:cNvSpPr>
          <p:nvPr>
            <p:ph type="sldNum" sz="quarter" idx="12"/>
          </p:nvPr>
        </p:nvSpPr>
        <p:spPr/>
        <p:txBody>
          <a:bodyPr/>
          <a:lstStyle/>
          <a:p>
            <a:fld id="{23C25B04-298F-4179-8CF8-2D9B9EFCE686}" type="slidenum">
              <a:rPr lang="en-GB" smtClean="0"/>
              <a:t>11</a:t>
            </a:fld>
            <a:endParaRPr lang="en-GB"/>
          </a:p>
        </p:txBody>
      </p:sp>
    </p:spTree>
    <p:extLst>
      <p:ext uri="{BB962C8B-B14F-4D97-AF65-F5344CB8AC3E}">
        <p14:creationId xmlns:p14="http://schemas.microsoft.com/office/powerpoint/2010/main" val="2487522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2 Approaches</a:t>
            </a:r>
            <a:endParaRPr lang="en-GB" dirty="0"/>
          </a:p>
        </p:txBody>
      </p:sp>
      <p:sp>
        <p:nvSpPr>
          <p:cNvPr id="3" name="Content Placeholder 2"/>
          <p:cNvSpPr>
            <a:spLocks noGrp="1"/>
          </p:cNvSpPr>
          <p:nvPr>
            <p:ph sz="quarter" idx="1"/>
          </p:nvPr>
        </p:nvSpPr>
        <p:spPr/>
        <p:txBody>
          <a:bodyPr/>
          <a:lstStyle/>
          <a:p>
            <a:r>
              <a:rPr lang="en-GB" dirty="0"/>
              <a:t>Determine our test statistic (experimental or survey results)</a:t>
            </a:r>
          </a:p>
          <a:p>
            <a:endParaRPr lang="en-GB" dirty="0"/>
          </a:p>
          <a:p>
            <a:r>
              <a:rPr lang="en-GB" dirty="0"/>
              <a:t>Option 1: </a:t>
            </a:r>
            <a:r>
              <a:rPr lang="en-GB" b="1" dirty="0"/>
              <a:t>Compare to a critical (cut-off) value</a:t>
            </a:r>
          </a:p>
          <a:p>
            <a:pPr lvl="1"/>
            <a:r>
              <a:rPr lang="en-GB" dirty="0"/>
              <a:t>Determined from a model of probabilities for the statistic used</a:t>
            </a:r>
          </a:p>
          <a:p>
            <a:pPr lvl="1"/>
            <a:endParaRPr lang="en-GB" dirty="0"/>
          </a:p>
          <a:p>
            <a:r>
              <a:rPr lang="en-GB" dirty="0"/>
              <a:t>Option 2: Find its </a:t>
            </a:r>
            <a:r>
              <a:rPr lang="en-GB" b="1" dirty="0"/>
              <a:t>p-value</a:t>
            </a:r>
            <a:r>
              <a:rPr lang="en-GB" dirty="0"/>
              <a:t> and compare it to </a:t>
            </a:r>
            <a:r>
              <a:rPr lang="el-GR" dirty="0"/>
              <a:t>α</a:t>
            </a:r>
            <a:r>
              <a:rPr lang="en-GB" dirty="0"/>
              <a:t> (rejection region)</a:t>
            </a:r>
          </a:p>
          <a:p>
            <a:pPr lvl="1"/>
            <a:r>
              <a:rPr lang="en-GB" dirty="0"/>
              <a:t>Determined from the distribution of the statistic used</a:t>
            </a:r>
          </a:p>
          <a:p>
            <a:pPr lvl="1"/>
            <a:endParaRPr lang="en-GB" dirty="0"/>
          </a:p>
        </p:txBody>
      </p:sp>
      <p:sp>
        <p:nvSpPr>
          <p:cNvPr id="4" name="Slide Number Placeholder 3">
            <a:extLst>
              <a:ext uri="{FF2B5EF4-FFF2-40B4-BE49-F238E27FC236}">
                <a16:creationId xmlns:a16="http://schemas.microsoft.com/office/drawing/2014/main" id="{28D211DE-A55E-4B71-BB2A-7CE63667AF5B}"/>
              </a:ext>
            </a:extLst>
          </p:cNvPr>
          <p:cNvSpPr>
            <a:spLocks noGrp="1"/>
          </p:cNvSpPr>
          <p:nvPr>
            <p:ph type="sldNum" sz="quarter" idx="12"/>
          </p:nvPr>
        </p:nvSpPr>
        <p:spPr/>
        <p:txBody>
          <a:bodyPr/>
          <a:lstStyle/>
          <a:p>
            <a:fld id="{23C25B04-298F-4179-8CF8-2D9B9EFCE686}" type="slidenum">
              <a:rPr lang="en-GB" smtClean="0"/>
              <a:t>12</a:t>
            </a:fld>
            <a:endParaRPr lang="en-GB"/>
          </a:p>
        </p:txBody>
      </p:sp>
    </p:spTree>
    <p:extLst>
      <p:ext uri="{BB962C8B-B14F-4D97-AF65-F5344CB8AC3E}">
        <p14:creationId xmlns:p14="http://schemas.microsoft.com/office/powerpoint/2010/main" val="3905398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Area Under the Curve?</a:t>
            </a:r>
          </a:p>
        </p:txBody>
      </p:sp>
      <p:pic>
        <p:nvPicPr>
          <p:cNvPr id="3" name="Content Placeholder 2"/>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2783632" y="1556792"/>
            <a:ext cx="6912768" cy="4464496"/>
          </a:xfrm>
        </p:spPr>
      </p:pic>
      <p:sp>
        <p:nvSpPr>
          <p:cNvPr id="2" name="Slide Number Placeholder 1">
            <a:extLst>
              <a:ext uri="{FF2B5EF4-FFF2-40B4-BE49-F238E27FC236}">
                <a16:creationId xmlns:a16="http://schemas.microsoft.com/office/drawing/2014/main" id="{77DB76C2-110E-42BB-9694-340B701E172E}"/>
              </a:ext>
            </a:extLst>
          </p:cNvPr>
          <p:cNvSpPr>
            <a:spLocks noGrp="1"/>
          </p:cNvSpPr>
          <p:nvPr>
            <p:ph type="sldNum" sz="quarter" idx="12"/>
          </p:nvPr>
        </p:nvSpPr>
        <p:spPr/>
        <p:txBody>
          <a:bodyPr/>
          <a:lstStyle/>
          <a:p>
            <a:fld id="{23C25B04-298F-4179-8CF8-2D9B9EFCE686}" type="slidenum">
              <a:rPr lang="en-GB" smtClean="0"/>
              <a:t>13</a:t>
            </a:fld>
            <a:endParaRPr lang="en-GB"/>
          </a:p>
        </p:txBody>
      </p:sp>
    </p:spTree>
    <p:extLst>
      <p:ext uri="{BB962C8B-B14F-4D97-AF65-F5344CB8AC3E}">
        <p14:creationId xmlns:p14="http://schemas.microsoft.com/office/powerpoint/2010/main" val="2458733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latin typeface="Calibri"/>
              </a:rPr>
              <a:t>Rejection Regions for t-tests</a:t>
            </a:r>
            <a:endParaRPr lang="en-GB" dirty="0"/>
          </a:p>
        </p:txBody>
      </p:sp>
      <p:sp>
        <p:nvSpPr>
          <p:cNvPr id="9" name="Text Placeholder 8"/>
          <p:cNvSpPr>
            <a:spLocks noGrp="1"/>
          </p:cNvSpPr>
          <p:nvPr>
            <p:ph type="body" idx="1"/>
          </p:nvPr>
        </p:nvSpPr>
        <p:spPr/>
        <p:txBody>
          <a:bodyPr/>
          <a:lstStyle/>
          <a:p>
            <a:r>
              <a:rPr lang="en-GB" dirty="0"/>
              <a:t>Two-tail test</a:t>
            </a:r>
          </a:p>
        </p:txBody>
      </p:sp>
      <p:sp>
        <p:nvSpPr>
          <p:cNvPr id="10" name="Text Placeholder 9"/>
          <p:cNvSpPr>
            <a:spLocks noGrp="1"/>
          </p:cNvSpPr>
          <p:nvPr>
            <p:ph type="body" sz="half" idx="3"/>
          </p:nvPr>
        </p:nvSpPr>
        <p:spPr/>
        <p:txBody>
          <a:bodyPr/>
          <a:lstStyle/>
          <a:p>
            <a:r>
              <a:rPr lang="en-GB" dirty="0"/>
              <a:t>One-tail test</a:t>
            </a:r>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654506" y="3092587"/>
            <a:ext cx="3301588" cy="2196826"/>
          </a:xfrm>
        </p:spPr>
      </p:pic>
      <p:pic>
        <p:nvPicPr>
          <p:cNvPr id="8" name="Content Placeholder 7"/>
          <p:cNvPicPr>
            <a:picLocks noGrp="1" noChangeAspect="1"/>
          </p:cNvPicPr>
          <p:nvPr>
            <p:ph sz="half" idx="4"/>
          </p:nvPr>
        </p:nvPicPr>
        <p:blipFill>
          <a:blip r:embed="rId4">
            <a:extLst>
              <a:ext uri="{28A0092B-C50C-407E-A947-70E740481C1C}">
                <a14:useLocalDpi xmlns:a14="http://schemas.microsoft.com/office/drawing/2010/main" val="0"/>
              </a:ext>
            </a:extLst>
          </a:blip>
          <a:stretch>
            <a:fillRect/>
          </a:stretch>
        </p:blipFill>
        <p:spPr>
          <a:xfrm>
            <a:off x="6693106" y="3092587"/>
            <a:ext cx="3301588" cy="2196826"/>
          </a:xfrm>
        </p:spPr>
      </p:pic>
      <p:sp>
        <p:nvSpPr>
          <p:cNvPr id="3" name="TextBox 2"/>
          <p:cNvSpPr txBox="1"/>
          <p:nvPr/>
        </p:nvSpPr>
        <p:spPr>
          <a:xfrm>
            <a:off x="2927648" y="5517232"/>
            <a:ext cx="2808312" cy="369332"/>
          </a:xfrm>
          <a:prstGeom prst="rect">
            <a:avLst/>
          </a:prstGeom>
          <a:noFill/>
        </p:spPr>
        <p:txBody>
          <a:bodyPr wrap="square" rtlCol="0">
            <a:spAutoFit/>
          </a:bodyPr>
          <a:lstStyle/>
          <a:p>
            <a:pPr algn="ctr"/>
            <a:r>
              <a:rPr lang="en-GB" dirty="0"/>
              <a:t>Sum of 2 red areas = </a:t>
            </a:r>
            <a:r>
              <a:rPr lang="el-GR" dirty="0">
                <a:latin typeface="Calibri"/>
              </a:rPr>
              <a:t>α</a:t>
            </a:r>
            <a:endParaRPr lang="en-GB" dirty="0"/>
          </a:p>
        </p:txBody>
      </p:sp>
      <p:sp>
        <p:nvSpPr>
          <p:cNvPr id="11" name="TextBox 10"/>
          <p:cNvSpPr txBox="1"/>
          <p:nvPr/>
        </p:nvSpPr>
        <p:spPr>
          <a:xfrm>
            <a:off x="6960096" y="5484966"/>
            <a:ext cx="2808312" cy="369332"/>
          </a:xfrm>
          <a:prstGeom prst="rect">
            <a:avLst/>
          </a:prstGeom>
          <a:noFill/>
        </p:spPr>
        <p:txBody>
          <a:bodyPr wrap="square" rtlCol="0">
            <a:spAutoFit/>
          </a:bodyPr>
          <a:lstStyle/>
          <a:p>
            <a:pPr algn="ctr"/>
            <a:r>
              <a:rPr lang="en-GB" dirty="0"/>
              <a:t>Red area = </a:t>
            </a:r>
            <a:r>
              <a:rPr lang="el-GR" dirty="0">
                <a:latin typeface="Calibri"/>
              </a:rPr>
              <a:t>α</a:t>
            </a:r>
            <a:endParaRPr lang="en-GB" dirty="0"/>
          </a:p>
        </p:txBody>
      </p:sp>
      <p:sp>
        <p:nvSpPr>
          <p:cNvPr id="4" name="Slide Number Placeholder 3">
            <a:extLst>
              <a:ext uri="{FF2B5EF4-FFF2-40B4-BE49-F238E27FC236}">
                <a16:creationId xmlns:a16="http://schemas.microsoft.com/office/drawing/2014/main" id="{EFC9DA27-1DB4-48FD-9CA0-4281D5D2CAF4}"/>
              </a:ext>
            </a:extLst>
          </p:cNvPr>
          <p:cNvSpPr>
            <a:spLocks noGrp="1"/>
          </p:cNvSpPr>
          <p:nvPr>
            <p:ph type="sldNum" sz="quarter" idx="12"/>
          </p:nvPr>
        </p:nvSpPr>
        <p:spPr/>
        <p:txBody>
          <a:bodyPr/>
          <a:lstStyle/>
          <a:p>
            <a:fld id="{23C25B04-298F-4179-8CF8-2D9B9EFCE686}" type="slidenum">
              <a:rPr lang="en-GB" smtClean="0"/>
              <a:t>14</a:t>
            </a:fld>
            <a:endParaRPr lang="en-GB"/>
          </a:p>
        </p:txBody>
      </p:sp>
    </p:spTree>
    <p:extLst>
      <p:ext uri="{BB962C8B-B14F-4D97-AF65-F5344CB8AC3E}">
        <p14:creationId xmlns:p14="http://schemas.microsoft.com/office/powerpoint/2010/main" val="81583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bwMode="auto">
          <a:xfrm>
            <a:off x="6276271" y="1269442"/>
            <a:ext cx="3822523" cy="4822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p:txBody>
          <a:bodyPr/>
          <a:lstStyle/>
          <a:p>
            <a:r>
              <a:rPr lang="en-GB" dirty="0"/>
              <a:t>Finding the Critical Value</a:t>
            </a:r>
          </a:p>
        </p:txBody>
      </p:sp>
      <p:grpSp>
        <p:nvGrpSpPr>
          <p:cNvPr id="13" name="Group 12"/>
          <p:cNvGrpSpPr/>
          <p:nvPr/>
        </p:nvGrpSpPr>
        <p:grpSpPr>
          <a:xfrm>
            <a:off x="6456040" y="2780929"/>
            <a:ext cx="2628292" cy="1949079"/>
            <a:chOff x="4103948" y="2924944"/>
            <a:chExt cx="2628292" cy="1949079"/>
          </a:xfrm>
        </p:grpSpPr>
        <p:sp>
          <p:nvSpPr>
            <p:cNvPr id="9" name="Oval 8"/>
            <p:cNvSpPr/>
            <p:nvPr/>
          </p:nvSpPr>
          <p:spPr>
            <a:xfrm>
              <a:off x="6228184" y="4730007"/>
              <a:ext cx="504056" cy="144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 name="Straight Arrow Connector 2"/>
            <p:cNvCxnSpPr/>
            <p:nvPr/>
          </p:nvCxnSpPr>
          <p:spPr>
            <a:xfrm flipH="1">
              <a:off x="4103948" y="4874023"/>
              <a:ext cx="212423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6480212" y="2924944"/>
              <a:ext cx="0" cy="18050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cxnSp>
        <p:nvCxnSpPr>
          <p:cNvPr id="4" name="Straight Arrow Connector 3"/>
          <p:cNvCxnSpPr/>
          <p:nvPr/>
        </p:nvCxnSpPr>
        <p:spPr>
          <a:xfrm>
            <a:off x="4439816" y="1916832"/>
            <a:ext cx="36724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583832" y="2096852"/>
            <a:ext cx="4104456" cy="180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sz="quarter" idx="1"/>
          </p:nvPr>
        </p:nvSpPr>
        <p:spPr/>
        <p:txBody>
          <a:bodyPr/>
          <a:lstStyle/>
          <a:p>
            <a:r>
              <a:rPr lang="en-GB" dirty="0"/>
              <a:t>Total =	1</a:t>
            </a:r>
          </a:p>
          <a:p>
            <a:pPr lvl="3"/>
            <a:r>
              <a:rPr lang="en-GB" dirty="0"/>
              <a:t>	- .5</a:t>
            </a:r>
          </a:p>
          <a:p>
            <a:pPr lvl="3"/>
            <a:r>
              <a:rPr lang="en-GB" dirty="0"/>
              <a:t>  	- .025 ( </a:t>
            </a:r>
            <a:r>
              <a:rPr lang="el-GR" dirty="0"/>
              <a:t>α</a:t>
            </a:r>
            <a:r>
              <a:rPr lang="en-GB" dirty="0"/>
              <a:t> = .05)</a:t>
            </a:r>
          </a:p>
          <a:p>
            <a:pPr lvl="3"/>
            <a:r>
              <a:rPr lang="en-GB" dirty="0"/>
              <a:t>	= .4750</a:t>
            </a:r>
          </a:p>
          <a:p>
            <a:endParaRPr lang="en-GB" dirty="0"/>
          </a:p>
          <a:p>
            <a:r>
              <a:rPr lang="en-GB" dirty="0"/>
              <a:t>Look for .4750 (shaded area)</a:t>
            </a:r>
          </a:p>
          <a:p>
            <a:endParaRPr lang="en-GB" dirty="0"/>
          </a:p>
          <a:p>
            <a:r>
              <a:rPr lang="en-GB" dirty="0"/>
              <a:t>Critical Value = 1.96</a:t>
            </a:r>
          </a:p>
          <a:p>
            <a:endParaRPr lang="en-GB" dirty="0"/>
          </a:p>
        </p:txBody>
      </p:sp>
      <p:sp>
        <p:nvSpPr>
          <p:cNvPr id="6" name="Slide Number Placeholder 5">
            <a:extLst>
              <a:ext uri="{FF2B5EF4-FFF2-40B4-BE49-F238E27FC236}">
                <a16:creationId xmlns:a16="http://schemas.microsoft.com/office/drawing/2014/main" id="{51F390CD-F70E-4D2E-8801-8D023582ACD9}"/>
              </a:ext>
            </a:extLst>
          </p:cNvPr>
          <p:cNvSpPr>
            <a:spLocks noGrp="1"/>
          </p:cNvSpPr>
          <p:nvPr>
            <p:ph type="sldNum" sz="quarter" idx="12"/>
          </p:nvPr>
        </p:nvSpPr>
        <p:spPr/>
        <p:txBody>
          <a:bodyPr/>
          <a:lstStyle/>
          <a:p>
            <a:fld id="{23C25B04-298F-4179-8CF8-2D9B9EFCE686}" type="slidenum">
              <a:rPr lang="en-GB" smtClean="0"/>
              <a:t>15</a:t>
            </a:fld>
            <a:endParaRPr lang="en-GB"/>
          </a:p>
        </p:txBody>
      </p:sp>
    </p:spTree>
    <p:extLst>
      <p:ext uri="{BB962C8B-B14F-4D97-AF65-F5344CB8AC3E}">
        <p14:creationId xmlns:p14="http://schemas.microsoft.com/office/powerpoint/2010/main" val="535050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GB" dirty="0"/>
              <a:t>Chi-Square Distribution</a:t>
            </a:r>
          </a:p>
        </p:txBody>
      </p:sp>
      <p:pic>
        <p:nvPicPr>
          <p:cNvPr id="20" name="Content Placeholder 1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67438" y="2085158"/>
            <a:ext cx="4191000" cy="3768772"/>
          </a:xfrm>
        </p:spPr>
      </p:pic>
      <p:sp>
        <p:nvSpPr>
          <p:cNvPr id="22" name="Oval 21"/>
          <p:cNvSpPr/>
          <p:nvPr/>
        </p:nvSpPr>
        <p:spPr>
          <a:xfrm>
            <a:off x="9521634" y="3370780"/>
            <a:ext cx="432048" cy="28803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 name="Group 5"/>
          <p:cNvGrpSpPr/>
          <p:nvPr/>
        </p:nvGrpSpPr>
        <p:grpSpPr>
          <a:xfrm>
            <a:off x="3287688" y="4797152"/>
            <a:ext cx="2520280" cy="747102"/>
            <a:chOff x="1907704" y="4653136"/>
            <a:chExt cx="2520280" cy="747102"/>
          </a:xfrm>
        </p:grpSpPr>
        <p:sp>
          <p:nvSpPr>
            <p:cNvPr id="2" name="TextBox 1"/>
            <p:cNvSpPr txBox="1"/>
            <p:nvPr/>
          </p:nvSpPr>
          <p:spPr>
            <a:xfrm>
              <a:off x="1907704" y="5030906"/>
              <a:ext cx="2520280" cy="369332"/>
            </a:xfrm>
            <a:prstGeom prst="rect">
              <a:avLst/>
            </a:prstGeom>
            <a:noFill/>
          </p:spPr>
          <p:txBody>
            <a:bodyPr wrap="square" rtlCol="0">
              <a:spAutoFit/>
            </a:bodyPr>
            <a:lstStyle/>
            <a:p>
              <a:r>
                <a:rPr lang="en-GB" dirty="0"/>
                <a:t>Critical value = 16.92</a:t>
              </a:r>
            </a:p>
          </p:txBody>
        </p:sp>
        <p:cxnSp>
          <p:nvCxnSpPr>
            <p:cNvPr id="4" name="Straight Arrow Connector 3"/>
            <p:cNvCxnSpPr>
              <a:stCxn id="2" idx="0"/>
            </p:cNvCxnSpPr>
            <p:nvPr/>
          </p:nvCxnSpPr>
          <p:spPr>
            <a:xfrm flipV="1">
              <a:off x="3167844" y="4653136"/>
              <a:ext cx="0" cy="37777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5" name="Content Placeholder 4"/>
          <p:cNvSpPr>
            <a:spLocks noGrp="1"/>
          </p:cNvSpPr>
          <p:nvPr>
            <p:ph sz="half" idx="1"/>
          </p:nvPr>
        </p:nvSpPr>
        <p:spPr>
          <a:xfrm>
            <a:off x="1847528" y="1772817"/>
            <a:ext cx="4194048" cy="1224136"/>
          </a:xfrm>
        </p:spPr>
        <p:txBody>
          <a:bodyPr/>
          <a:lstStyle/>
          <a:p>
            <a:r>
              <a:rPr lang="en-US" dirty="0">
                <a:solidFill>
                  <a:schemeClr val="accent3">
                    <a:lumMod val="50000"/>
                  </a:schemeClr>
                </a:solidFill>
              </a:rPr>
              <a:t>Assume </a:t>
            </a:r>
            <a:r>
              <a:rPr lang="el-GR" dirty="0">
                <a:solidFill>
                  <a:schemeClr val="accent3">
                    <a:lumMod val="50000"/>
                  </a:schemeClr>
                </a:solidFill>
              </a:rPr>
              <a:t>α</a:t>
            </a:r>
            <a:r>
              <a:rPr lang="en-US" dirty="0">
                <a:solidFill>
                  <a:schemeClr val="accent3">
                    <a:lumMod val="50000"/>
                  </a:schemeClr>
                </a:solidFill>
              </a:rPr>
              <a:t> = .05</a:t>
            </a:r>
          </a:p>
          <a:p>
            <a:r>
              <a:rPr lang="en-US" dirty="0">
                <a:solidFill>
                  <a:schemeClr val="accent3">
                    <a:lumMod val="50000"/>
                  </a:schemeClr>
                </a:solidFill>
              </a:rPr>
              <a:t>Degrees of Freedom = 9</a:t>
            </a:r>
          </a:p>
          <a:p>
            <a:endParaRPr lang="en-GB" dirty="0"/>
          </a:p>
        </p:txBody>
      </p:sp>
      <p:pic>
        <p:nvPicPr>
          <p:cNvPr id="39938" name="Picture 2"/>
          <p:cNvPicPr>
            <a:picLocks noGrp="1" noChangeAspect="1" noChangeArrowheads="1"/>
          </p:cNvPicPr>
          <p:nvPr>
            <p:ph sz="half" idx="13"/>
          </p:nvPr>
        </p:nvPicPr>
        <p:blipFill>
          <a:blip r:embed="rId4">
            <a:extLst>
              <a:ext uri="{28A0092B-C50C-407E-A947-70E740481C1C}">
                <a14:useLocalDpi xmlns:a14="http://schemas.microsoft.com/office/drawing/2010/main" val="0"/>
              </a:ext>
            </a:extLst>
          </a:blip>
          <a:srcRect/>
          <a:stretch>
            <a:fillRect/>
          </a:stretch>
        </p:blipFill>
        <p:spPr bwMode="auto">
          <a:xfrm>
            <a:off x="2567608" y="3226158"/>
            <a:ext cx="2926334" cy="1566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CFC17FB8-5ACC-43EE-8F73-461F2D6F9F1C}"/>
              </a:ext>
            </a:extLst>
          </p:cNvPr>
          <p:cNvSpPr>
            <a:spLocks noGrp="1"/>
          </p:cNvSpPr>
          <p:nvPr>
            <p:ph type="sldNum" sz="quarter" idx="12"/>
          </p:nvPr>
        </p:nvSpPr>
        <p:spPr/>
        <p:txBody>
          <a:bodyPr/>
          <a:lstStyle/>
          <a:p>
            <a:fld id="{BDC67F80-28E4-4421-9AB7-0CF752BB773A}" type="slidenum">
              <a:rPr lang="en-US" smtClean="0"/>
              <a:pPr/>
              <a:t>16</a:t>
            </a:fld>
            <a:endParaRPr lang="en-US" dirty="0"/>
          </a:p>
        </p:txBody>
      </p:sp>
    </p:spTree>
    <p:extLst>
      <p:ext uri="{BB962C8B-B14F-4D97-AF65-F5344CB8AC3E}">
        <p14:creationId xmlns:p14="http://schemas.microsoft.com/office/powerpoint/2010/main" val="873269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8" name="Rectangle 17"/>
          <p:cNvSpPr>
            <a:spLocks noChangeArrowheads="1"/>
          </p:cNvSpPr>
          <p:nvPr/>
        </p:nvSpPr>
        <p:spPr bwMode="auto">
          <a:xfrm>
            <a:off x="9677400" y="5867400"/>
            <a:ext cx="584200" cy="443904"/>
          </a:xfrm>
          <a:prstGeom prst="rect">
            <a:avLst/>
          </a:prstGeom>
          <a:noFill/>
          <a:ln w="12700">
            <a:noFill/>
            <a:miter lim="800000"/>
            <a:headEnd/>
            <a:tailEnd/>
          </a:ln>
        </p:spPr>
        <p:txBody>
          <a:bodyPr lIns="90488" tIns="44450" rIns="90488" bIns="44450">
            <a:spAutoFit/>
          </a:bodyPr>
          <a:lstStyle/>
          <a:p>
            <a:pPr algn="ctr">
              <a:lnSpc>
                <a:spcPct val="80000"/>
              </a:lnSpc>
            </a:pPr>
            <a:r>
              <a:rPr lang="el-GR" sz="2800" baseline="30000" dirty="0">
                <a:solidFill>
                  <a:schemeClr val="accent1">
                    <a:lumMod val="50000"/>
                  </a:schemeClr>
                </a:solidFill>
              </a:rPr>
              <a:t>χ</a:t>
            </a:r>
            <a:r>
              <a:rPr lang="en-US" sz="2800" baseline="30000" dirty="0">
                <a:solidFill>
                  <a:schemeClr val="accent1">
                    <a:lumMod val="50000"/>
                  </a:schemeClr>
                </a:solidFill>
              </a:rPr>
              <a:t>2</a:t>
            </a:r>
            <a:r>
              <a:rPr lang="en-US" sz="2800" dirty="0">
                <a:solidFill>
                  <a:schemeClr val="accent1">
                    <a:lumMod val="50000"/>
                  </a:schemeClr>
                </a:solidFill>
              </a:rPr>
              <a:t> </a:t>
            </a:r>
          </a:p>
        </p:txBody>
      </p:sp>
      <p:grpSp>
        <p:nvGrpSpPr>
          <p:cNvPr id="72" name="Content Placeholder 71"/>
          <p:cNvGrpSpPr>
            <a:grpSpLocks noGrp="1"/>
          </p:cNvGrpSpPr>
          <p:nvPr/>
        </p:nvGrpSpPr>
        <p:grpSpPr>
          <a:xfrm>
            <a:off x="2185961" y="5683250"/>
            <a:ext cx="8099861" cy="268804"/>
            <a:chOff x="795338" y="5756275"/>
            <a:chExt cx="7600895" cy="268804"/>
          </a:xfrm>
        </p:grpSpPr>
        <p:sp>
          <p:nvSpPr>
            <p:cNvPr id="74" name="Line 4"/>
            <p:cNvSpPr>
              <a:spLocks noChangeShapeType="1"/>
            </p:cNvSpPr>
            <p:nvPr/>
          </p:nvSpPr>
          <p:spPr bwMode="auto">
            <a:xfrm>
              <a:off x="828675" y="5756275"/>
              <a:ext cx="7486650" cy="1588"/>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75" name="Line 5"/>
            <p:cNvSpPr>
              <a:spLocks noChangeShapeType="1"/>
            </p:cNvSpPr>
            <p:nvPr/>
          </p:nvSpPr>
          <p:spPr bwMode="auto">
            <a:xfrm flipV="1">
              <a:off x="828675"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76" name="Line 6"/>
            <p:cNvSpPr>
              <a:spLocks noChangeShapeType="1"/>
            </p:cNvSpPr>
            <p:nvPr/>
          </p:nvSpPr>
          <p:spPr bwMode="auto">
            <a:xfrm flipV="1">
              <a:off x="1362075"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77" name="Line 7"/>
            <p:cNvSpPr>
              <a:spLocks noChangeShapeType="1"/>
            </p:cNvSpPr>
            <p:nvPr/>
          </p:nvSpPr>
          <p:spPr bwMode="auto">
            <a:xfrm flipV="1">
              <a:off x="1898650"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78" name="Line 8"/>
            <p:cNvSpPr>
              <a:spLocks noChangeShapeType="1"/>
            </p:cNvSpPr>
            <p:nvPr/>
          </p:nvSpPr>
          <p:spPr bwMode="auto">
            <a:xfrm flipV="1">
              <a:off x="2432050"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79" name="Line 9"/>
            <p:cNvSpPr>
              <a:spLocks noChangeShapeType="1"/>
            </p:cNvSpPr>
            <p:nvPr/>
          </p:nvSpPr>
          <p:spPr bwMode="auto">
            <a:xfrm flipV="1">
              <a:off x="2967038"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0" name="Line 10"/>
            <p:cNvSpPr>
              <a:spLocks noChangeShapeType="1"/>
            </p:cNvSpPr>
            <p:nvPr/>
          </p:nvSpPr>
          <p:spPr bwMode="auto">
            <a:xfrm flipV="1">
              <a:off x="3502025"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1" name="Line 11"/>
            <p:cNvSpPr>
              <a:spLocks noChangeShapeType="1"/>
            </p:cNvSpPr>
            <p:nvPr/>
          </p:nvSpPr>
          <p:spPr bwMode="auto">
            <a:xfrm flipV="1">
              <a:off x="4037013"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2" name="Line 12"/>
            <p:cNvSpPr>
              <a:spLocks noChangeShapeType="1"/>
            </p:cNvSpPr>
            <p:nvPr/>
          </p:nvSpPr>
          <p:spPr bwMode="auto">
            <a:xfrm flipV="1">
              <a:off x="4572000"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3" name="Line 13"/>
            <p:cNvSpPr>
              <a:spLocks noChangeShapeType="1"/>
            </p:cNvSpPr>
            <p:nvPr/>
          </p:nvSpPr>
          <p:spPr bwMode="auto">
            <a:xfrm flipV="1">
              <a:off x="5106988"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4" name="Line 14"/>
            <p:cNvSpPr>
              <a:spLocks noChangeShapeType="1"/>
            </p:cNvSpPr>
            <p:nvPr/>
          </p:nvSpPr>
          <p:spPr bwMode="auto">
            <a:xfrm flipV="1">
              <a:off x="5641975"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5" name="Line 15"/>
            <p:cNvSpPr>
              <a:spLocks noChangeShapeType="1"/>
            </p:cNvSpPr>
            <p:nvPr/>
          </p:nvSpPr>
          <p:spPr bwMode="auto">
            <a:xfrm flipV="1">
              <a:off x="6176963"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6" name="Line 16"/>
            <p:cNvSpPr>
              <a:spLocks noChangeShapeType="1"/>
            </p:cNvSpPr>
            <p:nvPr/>
          </p:nvSpPr>
          <p:spPr bwMode="auto">
            <a:xfrm flipV="1">
              <a:off x="6710363"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7" name="Line 17"/>
            <p:cNvSpPr>
              <a:spLocks noChangeShapeType="1"/>
            </p:cNvSpPr>
            <p:nvPr/>
          </p:nvSpPr>
          <p:spPr bwMode="auto">
            <a:xfrm flipV="1">
              <a:off x="7245350"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8" name="Line 18"/>
            <p:cNvSpPr>
              <a:spLocks noChangeShapeType="1"/>
            </p:cNvSpPr>
            <p:nvPr/>
          </p:nvSpPr>
          <p:spPr bwMode="auto">
            <a:xfrm flipV="1">
              <a:off x="7781925"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9" name="Line 19"/>
            <p:cNvSpPr>
              <a:spLocks noChangeShapeType="1"/>
            </p:cNvSpPr>
            <p:nvPr/>
          </p:nvSpPr>
          <p:spPr bwMode="auto">
            <a:xfrm flipV="1">
              <a:off x="8315325"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116" name="Rectangle 46"/>
            <p:cNvSpPr>
              <a:spLocks noChangeArrowheads="1"/>
            </p:cNvSpPr>
            <p:nvPr/>
          </p:nvSpPr>
          <p:spPr bwMode="auto">
            <a:xfrm>
              <a:off x="795338" y="5840413"/>
              <a:ext cx="72204"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0</a:t>
              </a:r>
            </a:p>
          </p:txBody>
        </p:sp>
        <p:sp>
          <p:nvSpPr>
            <p:cNvPr id="117" name="Rectangle 47"/>
            <p:cNvSpPr>
              <a:spLocks noChangeArrowheads="1"/>
            </p:cNvSpPr>
            <p:nvPr/>
          </p:nvSpPr>
          <p:spPr bwMode="auto">
            <a:xfrm>
              <a:off x="1330325" y="5840413"/>
              <a:ext cx="72204"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2</a:t>
              </a:r>
            </a:p>
          </p:txBody>
        </p:sp>
        <p:sp>
          <p:nvSpPr>
            <p:cNvPr id="118" name="Rectangle 48"/>
            <p:cNvSpPr>
              <a:spLocks noChangeArrowheads="1"/>
            </p:cNvSpPr>
            <p:nvPr/>
          </p:nvSpPr>
          <p:spPr bwMode="auto">
            <a:xfrm>
              <a:off x="1866900" y="5840413"/>
              <a:ext cx="72204"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4</a:t>
              </a:r>
            </a:p>
          </p:txBody>
        </p:sp>
        <p:sp>
          <p:nvSpPr>
            <p:cNvPr id="119" name="Rectangle 49"/>
            <p:cNvSpPr>
              <a:spLocks noChangeArrowheads="1"/>
            </p:cNvSpPr>
            <p:nvPr/>
          </p:nvSpPr>
          <p:spPr bwMode="auto">
            <a:xfrm>
              <a:off x="2400300" y="5840413"/>
              <a:ext cx="72204"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6</a:t>
              </a:r>
            </a:p>
          </p:txBody>
        </p:sp>
        <p:sp>
          <p:nvSpPr>
            <p:cNvPr id="120" name="Rectangle 50"/>
            <p:cNvSpPr>
              <a:spLocks noChangeArrowheads="1"/>
            </p:cNvSpPr>
            <p:nvPr/>
          </p:nvSpPr>
          <p:spPr bwMode="auto">
            <a:xfrm>
              <a:off x="2935288" y="5840413"/>
              <a:ext cx="72204"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8</a:t>
              </a:r>
            </a:p>
          </p:txBody>
        </p:sp>
        <p:sp>
          <p:nvSpPr>
            <p:cNvPr id="121" name="Rectangle 51"/>
            <p:cNvSpPr>
              <a:spLocks noChangeArrowheads="1"/>
            </p:cNvSpPr>
            <p:nvPr/>
          </p:nvSpPr>
          <p:spPr bwMode="auto">
            <a:xfrm>
              <a:off x="3436938"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10</a:t>
              </a:r>
            </a:p>
          </p:txBody>
        </p:sp>
        <p:sp>
          <p:nvSpPr>
            <p:cNvPr id="122" name="Rectangle 52"/>
            <p:cNvSpPr>
              <a:spLocks noChangeArrowheads="1"/>
            </p:cNvSpPr>
            <p:nvPr/>
          </p:nvSpPr>
          <p:spPr bwMode="auto">
            <a:xfrm>
              <a:off x="3973513"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12</a:t>
              </a:r>
            </a:p>
          </p:txBody>
        </p:sp>
        <p:sp>
          <p:nvSpPr>
            <p:cNvPr id="123" name="Rectangle 53"/>
            <p:cNvSpPr>
              <a:spLocks noChangeArrowheads="1"/>
            </p:cNvSpPr>
            <p:nvPr/>
          </p:nvSpPr>
          <p:spPr bwMode="auto">
            <a:xfrm>
              <a:off x="4508500"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14</a:t>
              </a:r>
            </a:p>
          </p:txBody>
        </p:sp>
        <p:sp>
          <p:nvSpPr>
            <p:cNvPr id="124" name="Rectangle 54"/>
            <p:cNvSpPr>
              <a:spLocks noChangeArrowheads="1"/>
            </p:cNvSpPr>
            <p:nvPr/>
          </p:nvSpPr>
          <p:spPr bwMode="auto">
            <a:xfrm>
              <a:off x="5041900"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16</a:t>
              </a:r>
            </a:p>
          </p:txBody>
        </p:sp>
        <p:sp>
          <p:nvSpPr>
            <p:cNvPr id="125" name="Rectangle 55"/>
            <p:cNvSpPr>
              <a:spLocks noChangeArrowheads="1"/>
            </p:cNvSpPr>
            <p:nvPr/>
          </p:nvSpPr>
          <p:spPr bwMode="auto">
            <a:xfrm>
              <a:off x="5578475" y="5840413"/>
              <a:ext cx="147417"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18</a:t>
              </a:r>
            </a:p>
          </p:txBody>
        </p:sp>
        <p:sp>
          <p:nvSpPr>
            <p:cNvPr id="126" name="Rectangle 56"/>
            <p:cNvSpPr>
              <a:spLocks noChangeArrowheads="1"/>
            </p:cNvSpPr>
            <p:nvPr/>
          </p:nvSpPr>
          <p:spPr bwMode="auto">
            <a:xfrm>
              <a:off x="6111875"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20</a:t>
              </a:r>
            </a:p>
          </p:txBody>
        </p:sp>
        <p:sp>
          <p:nvSpPr>
            <p:cNvPr id="127" name="Rectangle 57"/>
            <p:cNvSpPr>
              <a:spLocks noChangeArrowheads="1"/>
            </p:cNvSpPr>
            <p:nvPr/>
          </p:nvSpPr>
          <p:spPr bwMode="auto">
            <a:xfrm>
              <a:off x="6646863"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22</a:t>
              </a:r>
            </a:p>
          </p:txBody>
        </p:sp>
        <p:sp>
          <p:nvSpPr>
            <p:cNvPr id="128" name="Rectangle 58"/>
            <p:cNvSpPr>
              <a:spLocks noChangeArrowheads="1"/>
            </p:cNvSpPr>
            <p:nvPr/>
          </p:nvSpPr>
          <p:spPr bwMode="auto">
            <a:xfrm>
              <a:off x="7181850"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24</a:t>
              </a:r>
            </a:p>
          </p:txBody>
        </p:sp>
        <p:sp>
          <p:nvSpPr>
            <p:cNvPr id="129" name="Rectangle 59"/>
            <p:cNvSpPr>
              <a:spLocks noChangeArrowheads="1"/>
            </p:cNvSpPr>
            <p:nvPr/>
          </p:nvSpPr>
          <p:spPr bwMode="auto">
            <a:xfrm>
              <a:off x="7716838"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26</a:t>
              </a:r>
            </a:p>
          </p:txBody>
        </p:sp>
        <p:sp>
          <p:nvSpPr>
            <p:cNvPr id="130" name="Rectangle 60"/>
            <p:cNvSpPr>
              <a:spLocks noChangeArrowheads="1"/>
            </p:cNvSpPr>
            <p:nvPr/>
          </p:nvSpPr>
          <p:spPr bwMode="auto">
            <a:xfrm>
              <a:off x="8251825"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28</a:t>
              </a:r>
            </a:p>
          </p:txBody>
        </p:sp>
      </p:grpSp>
      <p:sp>
        <p:nvSpPr>
          <p:cNvPr id="133" name="Title 132"/>
          <p:cNvSpPr>
            <a:spLocks noGrp="1"/>
          </p:cNvSpPr>
          <p:nvPr>
            <p:ph type="title"/>
          </p:nvPr>
        </p:nvSpPr>
        <p:spPr/>
        <p:txBody>
          <a:bodyPr>
            <a:normAutofit/>
          </a:bodyPr>
          <a:lstStyle/>
          <a:p>
            <a:r>
              <a:rPr lang="en-US" dirty="0"/>
              <a:t>P-value &amp; Chi-Square Distribution</a:t>
            </a:r>
          </a:p>
        </p:txBody>
      </p:sp>
      <p:grpSp>
        <p:nvGrpSpPr>
          <p:cNvPr id="143" name="Group 142"/>
          <p:cNvGrpSpPr/>
          <p:nvPr/>
        </p:nvGrpSpPr>
        <p:grpSpPr>
          <a:xfrm>
            <a:off x="2221486" y="1735138"/>
            <a:ext cx="7409700" cy="3948112"/>
            <a:chOff x="697486" y="1735138"/>
            <a:chExt cx="7409700" cy="3948112"/>
          </a:xfrm>
        </p:grpSpPr>
        <p:sp>
          <p:nvSpPr>
            <p:cNvPr id="144" name="Freeform 20"/>
            <p:cNvSpPr>
              <a:spLocks/>
            </p:cNvSpPr>
            <p:nvPr/>
          </p:nvSpPr>
          <p:spPr bwMode="auto">
            <a:xfrm>
              <a:off x="697486" y="5260975"/>
              <a:ext cx="284208" cy="422275"/>
            </a:xfrm>
            <a:custGeom>
              <a:avLst/>
              <a:gdLst/>
              <a:ahLst/>
              <a:cxnLst>
                <a:cxn ang="0">
                  <a:pos x="0" y="266"/>
                </a:cxn>
                <a:cxn ang="0">
                  <a:pos x="8" y="255"/>
                </a:cxn>
                <a:cxn ang="0">
                  <a:pos x="17" y="243"/>
                </a:cxn>
                <a:cxn ang="0">
                  <a:pos x="27" y="231"/>
                </a:cxn>
                <a:cxn ang="0">
                  <a:pos x="37" y="218"/>
                </a:cxn>
                <a:cxn ang="0">
                  <a:pos x="49" y="206"/>
                </a:cxn>
                <a:cxn ang="0">
                  <a:pos x="60" y="193"/>
                </a:cxn>
                <a:cxn ang="0">
                  <a:pos x="72" y="179"/>
                </a:cxn>
                <a:cxn ang="0">
                  <a:pos x="84" y="164"/>
                </a:cxn>
                <a:cxn ang="0">
                  <a:pos x="96" y="149"/>
                </a:cxn>
                <a:cxn ang="0">
                  <a:pos x="107" y="132"/>
                </a:cxn>
                <a:cxn ang="0">
                  <a:pos x="119" y="114"/>
                </a:cxn>
                <a:cxn ang="0">
                  <a:pos x="130" y="95"/>
                </a:cxn>
                <a:cxn ang="0">
                  <a:pos x="141" y="74"/>
                </a:cxn>
                <a:cxn ang="0">
                  <a:pos x="150" y="51"/>
                </a:cxn>
                <a:cxn ang="0">
                  <a:pos x="160" y="27"/>
                </a:cxn>
                <a:cxn ang="0">
                  <a:pos x="168" y="0"/>
                </a:cxn>
              </a:cxnLst>
              <a:rect l="0" t="0" r="r" b="b"/>
              <a:pathLst>
                <a:path w="168" h="266">
                  <a:moveTo>
                    <a:pt x="0" y="266"/>
                  </a:moveTo>
                  <a:lnTo>
                    <a:pt x="8" y="255"/>
                  </a:lnTo>
                  <a:lnTo>
                    <a:pt x="17" y="243"/>
                  </a:lnTo>
                  <a:lnTo>
                    <a:pt x="27" y="231"/>
                  </a:lnTo>
                  <a:lnTo>
                    <a:pt x="37" y="218"/>
                  </a:lnTo>
                  <a:lnTo>
                    <a:pt x="49" y="206"/>
                  </a:lnTo>
                  <a:lnTo>
                    <a:pt x="60" y="193"/>
                  </a:lnTo>
                  <a:lnTo>
                    <a:pt x="72" y="179"/>
                  </a:lnTo>
                  <a:lnTo>
                    <a:pt x="84" y="164"/>
                  </a:lnTo>
                  <a:lnTo>
                    <a:pt x="96" y="149"/>
                  </a:lnTo>
                  <a:lnTo>
                    <a:pt x="107" y="132"/>
                  </a:lnTo>
                  <a:lnTo>
                    <a:pt x="119" y="114"/>
                  </a:lnTo>
                  <a:lnTo>
                    <a:pt x="130" y="95"/>
                  </a:lnTo>
                  <a:lnTo>
                    <a:pt x="141" y="74"/>
                  </a:lnTo>
                  <a:lnTo>
                    <a:pt x="150" y="51"/>
                  </a:lnTo>
                  <a:lnTo>
                    <a:pt x="160" y="27"/>
                  </a:lnTo>
                  <a:lnTo>
                    <a:pt x="168" y="0"/>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45" name="Freeform 21"/>
            <p:cNvSpPr>
              <a:spLocks/>
            </p:cNvSpPr>
            <p:nvPr/>
          </p:nvSpPr>
          <p:spPr bwMode="auto">
            <a:xfrm>
              <a:off x="981693" y="3746500"/>
              <a:ext cx="284208" cy="1514475"/>
            </a:xfrm>
            <a:custGeom>
              <a:avLst/>
              <a:gdLst/>
              <a:ahLst/>
              <a:cxnLst>
                <a:cxn ang="0">
                  <a:pos x="0" y="954"/>
                </a:cxn>
                <a:cxn ang="0">
                  <a:pos x="5" y="934"/>
                </a:cxn>
                <a:cxn ang="0">
                  <a:pos x="10" y="913"/>
                </a:cxn>
                <a:cxn ang="0">
                  <a:pos x="16" y="890"/>
                </a:cxn>
                <a:cxn ang="0">
                  <a:pos x="21" y="867"/>
                </a:cxn>
                <a:cxn ang="0">
                  <a:pos x="26" y="842"/>
                </a:cxn>
                <a:cxn ang="0">
                  <a:pos x="32" y="816"/>
                </a:cxn>
                <a:cxn ang="0">
                  <a:pos x="37" y="789"/>
                </a:cxn>
                <a:cxn ang="0">
                  <a:pos x="42" y="761"/>
                </a:cxn>
                <a:cxn ang="0">
                  <a:pos x="47" y="733"/>
                </a:cxn>
                <a:cxn ang="0">
                  <a:pos x="53" y="703"/>
                </a:cxn>
                <a:cxn ang="0">
                  <a:pos x="58" y="672"/>
                </a:cxn>
                <a:cxn ang="0">
                  <a:pos x="63" y="641"/>
                </a:cxn>
                <a:cxn ang="0">
                  <a:pos x="68" y="610"/>
                </a:cxn>
                <a:cxn ang="0">
                  <a:pos x="74" y="578"/>
                </a:cxn>
                <a:cxn ang="0">
                  <a:pos x="84" y="512"/>
                </a:cxn>
                <a:cxn ang="0">
                  <a:pos x="95" y="446"/>
                </a:cxn>
                <a:cxn ang="0">
                  <a:pos x="105" y="379"/>
                </a:cxn>
                <a:cxn ang="0">
                  <a:pos x="116" y="312"/>
                </a:cxn>
                <a:cxn ang="0">
                  <a:pos x="126" y="246"/>
                </a:cxn>
                <a:cxn ang="0">
                  <a:pos x="137" y="181"/>
                </a:cxn>
                <a:cxn ang="0">
                  <a:pos x="142" y="150"/>
                </a:cxn>
                <a:cxn ang="0">
                  <a:pos x="147" y="118"/>
                </a:cxn>
                <a:cxn ang="0">
                  <a:pos x="153" y="87"/>
                </a:cxn>
                <a:cxn ang="0">
                  <a:pos x="158" y="58"/>
                </a:cxn>
                <a:cxn ang="0">
                  <a:pos x="163" y="28"/>
                </a:cxn>
                <a:cxn ang="0">
                  <a:pos x="168" y="0"/>
                </a:cxn>
              </a:cxnLst>
              <a:rect l="0" t="0" r="r" b="b"/>
              <a:pathLst>
                <a:path w="168" h="954">
                  <a:moveTo>
                    <a:pt x="0" y="954"/>
                  </a:moveTo>
                  <a:lnTo>
                    <a:pt x="5" y="934"/>
                  </a:lnTo>
                  <a:lnTo>
                    <a:pt x="10" y="913"/>
                  </a:lnTo>
                  <a:lnTo>
                    <a:pt x="16" y="890"/>
                  </a:lnTo>
                  <a:lnTo>
                    <a:pt x="21" y="867"/>
                  </a:lnTo>
                  <a:lnTo>
                    <a:pt x="26" y="842"/>
                  </a:lnTo>
                  <a:lnTo>
                    <a:pt x="32" y="816"/>
                  </a:lnTo>
                  <a:lnTo>
                    <a:pt x="37" y="789"/>
                  </a:lnTo>
                  <a:lnTo>
                    <a:pt x="42" y="761"/>
                  </a:lnTo>
                  <a:lnTo>
                    <a:pt x="47" y="733"/>
                  </a:lnTo>
                  <a:lnTo>
                    <a:pt x="53" y="703"/>
                  </a:lnTo>
                  <a:lnTo>
                    <a:pt x="58" y="672"/>
                  </a:lnTo>
                  <a:lnTo>
                    <a:pt x="63" y="641"/>
                  </a:lnTo>
                  <a:lnTo>
                    <a:pt x="68" y="610"/>
                  </a:lnTo>
                  <a:lnTo>
                    <a:pt x="74" y="578"/>
                  </a:lnTo>
                  <a:lnTo>
                    <a:pt x="84" y="512"/>
                  </a:lnTo>
                  <a:lnTo>
                    <a:pt x="95" y="446"/>
                  </a:lnTo>
                  <a:lnTo>
                    <a:pt x="105" y="379"/>
                  </a:lnTo>
                  <a:lnTo>
                    <a:pt x="116" y="312"/>
                  </a:lnTo>
                  <a:lnTo>
                    <a:pt x="126" y="246"/>
                  </a:lnTo>
                  <a:lnTo>
                    <a:pt x="137" y="181"/>
                  </a:lnTo>
                  <a:lnTo>
                    <a:pt x="142" y="150"/>
                  </a:lnTo>
                  <a:lnTo>
                    <a:pt x="147" y="118"/>
                  </a:lnTo>
                  <a:lnTo>
                    <a:pt x="153" y="87"/>
                  </a:lnTo>
                  <a:lnTo>
                    <a:pt x="158" y="58"/>
                  </a:lnTo>
                  <a:lnTo>
                    <a:pt x="163" y="28"/>
                  </a:lnTo>
                  <a:lnTo>
                    <a:pt x="168" y="0"/>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46" name="Freeform 22"/>
            <p:cNvSpPr>
              <a:spLocks/>
            </p:cNvSpPr>
            <p:nvPr/>
          </p:nvSpPr>
          <p:spPr bwMode="auto">
            <a:xfrm>
              <a:off x="1265901" y="2424113"/>
              <a:ext cx="285900" cy="1322388"/>
            </a:xfrm>
            <a:custGeom>
              <a:avLst/>
              <a:gdLst/>
              <a:ahLst/>
              <a:cxnLst>
                <a:cxn ang="0">
                  <a:pos x="0" y="833"/>
                </a:cxn>
                <a:cxn ang="0">
                  <a:pos x="11" y="777"/>
                </a:cxn>
                <a:cxn ang="0">
                  <a:pos x="21" y="720"/>
                </a:cxn>
                <a:cxn ang="0">
                  <a:pos x="42" y="606"/>
                </a:cxn>
                <a:cxn ang="0">
                  <a:pos x="53" y="549"/>
                </a:cxn>
                <a:cxn ang="0">
                  <a:pos x="63" y="493"/>
                </a:cxn>
                <a:cxn ang="0">
                  <a:pos x="74" y="436"/>
                </a:cxn>
                <a:cxn ang="0">
                  <a:pos x="84" y="381"/>
                </a:cxn>
                <a:cxn ang="0">
                  <a:pos x="95" y="328"/>
                </a:cxn>
                <a:cxn ang="0">
                  <a:pos x="105" y="275"/>
                </a:cxn>
                <a:cxn ang="0">
                  <a:pos x="116" y="224"/>
                </a:cxn>
                <a:cxn ang="0">
                  <a:pos x="127" y="174"/>
                </a:cxn>
                <a:cxn ang="0">
                  <a:pos x="132" y="151"/>
                </a:cxn>
                <a:cxn ang="0">
                  <a:pos x="137" y="128"/>
                </a:cxn>
                <a:cxn ang="0">
                  <a:pos x="142" y="105"/>
                </a:cxn>
                <a:cxn ang="0">
                  <a:pos x="148" y="83"/>
                </a:cxn>
                <a:cxn ang="0">
                  <a:pos x="153" y="61"/>
                </a:cxn>
                <a:cxn ang="0">
                  <a:pos x="158" y="40"/>
                </a:cxn>
                <a:cxn ang="0">
                  <a:pos x="163" y="19"/>
                </a:cxn>
                <a:cxn ang="0">
                  <a:pos x="169" y="0"/>
                </a:cxn>
              </a:cxnLst>
              <a:rect l="0" t="0" r="r" b="b"/>
              <a:pathLst>
                <a:path w="169" h="833">
                  <a:moveTo>
                    <a:pt x="0" y="833"/>
                  </a:moveTo>
                  <a:lnTo>
                    <a:pt x="11" y="777"/>
                  </a:lnTo>
                  <a:lnTo>
                    <a:pt x="21" y="720"/>
                  </a:lnTo>
                  <a:lnTo>
                    <a:pt x="42" y="606"/>
                  </a:lnTo>
                  <a:lnTo>
                    <a:pt x="53" y="549"/>
                  </a:lnTo>
                  <a:lnTo>
                    <a:pt x="63" y="493"/>
                  </a:lnTo>
                  <a:lnTo>
                    <a:pt x="74" y="436"/>
                  </a:lnTo>
                  <a:lnTo>
                    <a:pt x="84" y="381"/>
                  </a:lnTo>
                  <a:lnTo>
                    <a:pt x="95" y="328"/>
                  </a:lnTo>
                  <a:lnTo>
                    <a:pt x="105" y="275"/>
                  </a:lnTo>
                  <a:lnTo>
                    <a:pt x="116" y="224"/>
                  </a:lnTo>
                  <a:lnTo>
                    <a:pt x="127" y="174"/>
                  </a:lnTo>
                  <a:lnTo>
                    <a:pt x="132" y="151"/>
                  </a:lnTo>
                  <a:lnTo>
                    <a:pt x="137" y="128"/>
                  </a:lnTo>
                  <a:lnTo>
                    <a:pt x="142" y="105"/>
                  </a:lnTo>
                  <a:lnTo>
                    <a:pt x="148" y="83"/>
                  </a:lnTo>
                  <a:lnTo>
                    <a:pt x="153" y="61"/>
                  </a:lnTo>
                  <a:lnTo>
                    <a:pt x="158" y="40"/>
                  </a:lnTo>
                  <a:lnTo>
                    <a:pt x="163" y="19"/>
                  </a:lnTo>
                  <a:lnTo>
                    <a:pt x="169" y="0"/>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47" name="Freeform 23"/>
            <p:cNvSpPr>
              <a:spLocks/>
            </p:cNvSpPr>
            <p:nvPr/>
          </p:nvSpPr>
          <p:spPr bwMode="auto">
            <a:xfrm>
              <a:off x="1551801" y="1798638"/>
              <a:ext cx="285900" cy="625475"/>
            </a:xfrm>
            <a:custGeom>
              <a:avLst/>
              <a:gdLst/>
              <a:ahLst/>
              <a:cxnLst>
                <a:cxn ang="0">
                  <a:pos x="0" y="394"/>
                </a:cxn>
                <a:cxn ang="0">
                  <a:pos x="10" y="357"/>
                </a:cxn>
                <a:cxn ang="0">
                  <a:pos x="21" y="322"/>
                </a:cxn>
                <a:cxn ang="0">
                  <a:pos x="31" y="287"/>
                </a:cxn>
                <a:cxn ang="0">
                  <a:pos x="42" y="256"/>
                </a:cxn>
                <a:cxn ang="0">
                  <a:pos x="52" y="226"/>
                </a:cxn>
                <a:cxn ang="0">
                  <a:pos x="63" y="198"/>
                </a:cxn>
                <a:cxn ang="0">
                  <a:pos x="73" y="171"/>
                </a:cxn>
                <a:cxn ang="0">
                  <a:pos x="84" y="146"/>
                </a:cxn>
                <a:cxn ang="0">
                  <a:pos x="95" y="122"/>
                </a:cxn>
                <a:cxn ang="0">
                  <a:pos x="106" y="101"/>
                </a:cxn>
                <a:cxn ang="0">
                  <a:pos x="116" y="80"/>
                </a:cxn>
                <a:cxn ang="0">
                  <a:pos x="127" y="61"/>
                </a:cxn>
                <a:cxn ang="0">
                  <a:pos x="137" y="43"/>
                </a:cxn>
                <a:cxn ang="0">
                  <a:pos x="148" y="28"/>
                </a:cxn>
                <a:cxn ang="0">
                  <a:pos x="158" y="13"/>
                </a:cxn>
                <a:cxn ang="0">
                  <a:pos x="169" y="0"/>
                </a:cxn>
              </a:cxnLst>
              <a:rect l="0" t="0" r="r" b="b"/>
              <a:pathLst>
                <a:path w="169" h="394">
                  <a:moveTo>
                    <a:pt x="0" y="394"/>
                  </a:moveTo>
                  <a:lnTo>
                    <a:pt x="10" y="357"/>
                  </a:lnTo>
                  <a:lnTo>
                    <a:pt x="21" y="322"/>
                  </a:lnTo>
                  <a:lnTo>
                    <a:pt x="31" y="287"/>
                  </a:lnTo>
                  <a:lnTo>
                    <a:pt x="42" y="256"/>
                  </a:lnTo>
                  <a:lnTo>
                    <a:pt x="52" y="226"/>
                  </a:lnTo>
                  <a:lnTo>
                    <a:pt x="63" y="198"/>
                  </a:lnTo>
                  <a:lnTo>
                    <a:pt x="73" y="171"/>
                  </a:lnTo>
                  <a:lnTo>
                    <a:pt x="84" y="146"/>
                  </a:lnTo>
                  <a:lnTo>
                    <a:pt x="95" y="122"/>
                  </a:lnTo>
                  <a:lnTo>
                    <a:pt x="106" y="101"/>
                  </a:lnTo>
                  <a:lnTo>
                    <a:pt x="116" y="80"/>
                  </a:lnTo>
                  <a:lnTo>
                    <a:pt x="127" y="61"/>
                  </a:lnTo>
                  <a:lnTo>
                    <a:pt x="137" y="43"/>
                  </a:lnTo>
                  <a:lnTo>
                    <a:pt x="148" y="28"/>
                  </a:lnTo>
                  <a:lnTo>
                    <a:pt x="158" y="13"/>
                  </a:lnTo>
                  <a:lnTo>
                    <a:pt x="169" y="0"/>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48" name="Freeform 24"/>
            <p:cNvSpPr>
              <a:spLocks/>
            </p:cNvSpPr>
            <p:nvPr/>
          </p:nvSpPr>
          <p:spPr bwMode="auto">
            <a:xfrm>
              <a:off x="1837700" y="1735138"/>
              <a:ext cx="284208" cy="63500"/>
            </a:xfrm>
            <a:custGeom>
              <a:avLst/>
              <a:gdLst/>
              <a:ahLst/>
              <a:cxnLst>
                <a:cxn ang="0">
                  <a:pos x="0" y="40"/>
                </a:cxn>
                <a:cxn ang="0">
                  <a:pos x="9" y="29"/>
                </a:cxn>
                <a:cxn ang="0">
                  <a:pos x="19" y="21"/>
                </a:cxn>
                <a:cxn ang="0">
                  <a:pos x="30" y="14"/>
                </a:cxn>
                <a:cxn ang="0">
                  <a:pos x="40" y="9"/>
                </a:cxn>
                <a:cxn ang="0">
                  <a:pos x="51" y="5"/>
                </a:cxn>
                <a:cxn ang="0">
                  <a:pos x="61" y="2"/>
                </a:cxn>
                <a:cxn ang="0">
                  <a:pos x="73" y="0"/>
                </a:cxn>
                <a:cxn ang="0">
                  <a:pos x="84" y="0"/>
                </a:cxn>
                <a:cxn ang="0">
                  <a:pos x="95" y="0"/>
                </a:cxn>
                <a:cxn ang="0">
                  <a:pos x="107" y="2"/>
                </a:cxn>
                <a:cxn ang="0">
                  <a:pos x="117" y="4"/>
                </a:cxn>
                <a:cxn ang="0">
                  <a:pos x="129" y="7"/>
                </a:cxn>
                <a:cxn ang="0">
                  <a:pos x="139" y="12"/>
                </a:cxn>
                <a:cxn ang="0">
                  <a:pos x="149" y="16"/>
                </a:cxn>
                <a:cxn ang="0">
                  <a:pos x="168" y="26"/>
                </a:cxn>
              </a:cxnLst>
              <a:rect l="0" t="0" r="r" b="b"/>
              <a:pathLst>
                <a:path w="168" h="40">
                  <a:moveTo>
                    <a:pt x="0" y="40"/>
                  </a:moveTo>
                  <a:lnTo>
                    <a:pt x="9" y="29"/>
                  </a:lnTo>
                  <a:lnTo>
                    <a:pt x="19" y="21"/>
                  </a:lnTo>
                  <a:lnTo>
                    <a:pt x="30" y="14"/>
                  </a:lnTo>
                  <a:lnTo>
                    <a:pt x="40" y="9"/>
                  </a:lnTo>
                  <a:lnTo>
                    <a:pt x="51" y="5"/>
                  </a:lnTo>
                  <a:lnTo>
                    <a:pt x="61" y="2"/>
                  </a:lnTo>
                  <a:lnTo>
                    <a:pt x="73" y="0"/>
                  </a:lnTo>
                  <a:lnTo>
                    <a:pt x="84" y="0"/>
                  </a:lnTo>
                  <a:lnTo>
                    <a:pt x="95" y="0"/>
                  </a:lnTo>
                  <a:lnTo>
                    <a:pt x="107" y="2"/>
                  </a:lnTo>
                  <a:lnTo>
                    <a:pt x="117" y="4"/>
                  </a:lnTo>
                  <a:lnTo>
                    <a:pt x="129" y="7"/>
                  </a:lnTo>
                  <a:lnTo>
                    <a:pt x="139" y="12"/>
                  </a:lnTo>
                  <a:lnTo>
                    <a:pt x="149" y="16"/>
                  </a:lnTo>
                  <a:lnTo>
                    <a:pt x="168" y="26"/>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49" name="Freeform 25"/>
            <p:cNvSpPr>
              <a:spLocks/>
            </p:cNvSpPr>
            <p:nvPr/>
          </p:nvSpPr>
          <p:spPr bwMode="auto">
            <a:xfrm>
              <a:off x="2121907" y="1776413"/>
              <a:ext cx="284208" cy="360363"/>
            </a:xfrm>
            <a:custGeom>
              <a:avLst/>
              <a:gdLst/>
              <a:ahLst/>
              <a:cxnLst>
                <a:cxn ang="0">
                  <a:pos x="0" y="0"/>
                </a:cxn>
                <a:cxn ang="0">
                  <a:pos x="11" y="8"/>
                </a:cxn>
                <a:cxn ang="0">
                  <a:pos x="21" y="17"/>
                </a:cxn>
                <a:cxn ang="0">
                  <a:pos x="32" y="26"/>
                </a:cxn>
                <a:cxn ang="0">
                  <a:pos x="42" y="37"/>
                </a:cxn>
                <a:cxn ang="0">
                  <a:pos x="53" y="50"/>
                </a:cxn>
                <a:cxn ang="0">
                  <a:pos x="63" y="63"/>
                </a:cxn>
                <a:cxn ang="0">
                  <a:pos x="74" y="77"/>
                </a:cxn>
                <a:cxn ang="0">
                  <a:pos x="84" y="92"/>
                </a:cxn>
                <a:cxn ang="0">
                  <a:pos x="95" y="107"/>
                </a:cxn>
                <a:cxn ang="0">
                  <a:pos x="105" y="123"/>
                </a:cxn>
                <a:cxn ang="0">
                  <a:pos x="126" y="157"/>
                </a:cxn>
                <a:cxn ang="0">
                  <a:pos x="147" y="192"/>
                </a:cxn>
                <a:cxn ang="0">
                  <a:pos x="168" y="227"/>
                </a:cxn>
              </a:cxnLst>
              <a:rect l="0" t="0" r="r" b="b"/>
              <a:pathLst>
                <a:path w="168" h="227">
                  <a:moveTo>
                    <a:pt x="0" y="0"/>
                  </a:moveTo>
                  <a:lnTo>
                    <a:pt x="11" y="8"/>
                  </a:lnTo>
                  <a:lnTo>
                    <a:pt x="21" y="17"/>
                  </a:lnTo>
                  <a:lnTo>
                    <a:pt x="32" y="26"/>
                  </a:lnTo>
                  <a:lnTo>
                    <a:pt x="42" y="37"/>
                  </a:lnTo>
                  <a:lnTo>
                    <a:pt x="53" y="50"/>
                  </a:lnTo>
                  <a:lnTo>
                    <a:pt x="63" y="63"/>
                  </a:lnTo>
                  <a:lnTo>
                    <a:pt x="74" y="77"/>
                  </a:lnTo>
                  <a:lnTo>
                    <a:pt x="84" y="92"/>
                  </a:lnTo>
                  <a:lnTo>
                    <a:pt x="95" y="107"/>
                  </a:lnTo>
                  <a:lnTo>
                    <a:pt x="105" y="123"/>
                  </a:lnTo>
                  <a:lnTo>
                    <a:pt x="126" y="157"/>
                  </a:lnTo>
                  <a:lnTo>
                    <a:pt x="147" y="192"/>
                  </a:lnTo>
                  <a:lnTo>
                    <a:pt x="168" y="227"/>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0" name="Freeform 26"/>
            <p:cNvSpPr>
              <a:spLocks/>
            </p:cNvSpPr>
            <p:nvPr/>
          </p:nvSpPr>
          <p:spPr bwMode="auto">
            <a:xfrm>
              <a:off x="2406115" y="2136775"/>
              <a:ext cx="285900" cy="538163"/>
            </a:xfrm>
            <a:custGeom>
              <a:avLst/>
              <a:gdLst/>
              <a:ahLst/>
              <a:cxnLst>
                <a:cxn ang="0">
                  <a:pos x="0" y="0"/>
                </a:cxn>
                <a:cxn ang="0">
                  <a:pos x="11" y="18"/>
                </a:cxn>
                <a:cxn ang="0">
                  <a:pos x="22" y="37"/>
                </a:cxn>
                <a:cxn ang="0">
                  <a:pos x="32" y="57"/>
                </a:cxn>
                <a:cxn ang="0">
                  <a:pos x="43" y="77"/>
                </a:cxn>
                <a:cxn ang="0">
                  <a:pos x="64" y="118"/>
                </a:cxn>
                <a:cxn ang="0">
                  <a:pos x="85" y="161"/>
                </a:cxn>
                <a:cxn ang="0">
                  <a:pos x="106" y="206"/>
                </a:cxn>
                <a:cxn ang="0">
                  <a:pos x="127" y="250"/>
                </a:cxn>
                <a:cxn ang="0">
                  <a:pos x="148" y="295"/>
                </a:cxn>
                <a:cxn ang="0">
                  <a:pos x="169" y="339"/>
                </a:cxn>
              </a:cxnLst>
              <a:rect l="0" t="0" r="r" b="b"/>
              <a:pathLst>
                <a:path w="169" h="339">
                  <a:moveTo>
                    <a:pt x="0" y="0"/>
                  </a:moveTo>
                  <a:lnTo>
                    <a:pt x="11" y="18"/>
                  </a:lnTo>
                  <a:lnTo>
                    <a:pt x="22" y="37"/>
                  </a:lnTo>
                  <a:lnTo>
                    <a:pt x="32" y="57"/>
                  </a:lnTo>
                  <a:lnTo>
                    <a:pt x="43" y="77"/>
                  </a:lnTo>
                  <a:lnTo>
                    <a:pt x="64" y="118"/>
                  </a:lnTo>
                  <a:lnTo>
                    <a:pt x="85" y="161"/>
                  </a:lnTo>
                  <a:lnTo>
                    <a:pt x="106" y="206"/>
                  </a:lnTo>
                  <a:lnTo>
                    <a:pt x="127" y="250"/>
                  </a:lnTo>
                  <a:lnTo>
                    <a:pt x="148" y="295"/>
                  </a:lnTo>
                  <a:lnTo>
                    <a:pt x="169" y="339"/>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1" name="Freeform 27"/>
            <p:cNvSpPr>
              <a:spLocks/>
            </p:cNvSpPr>
            <p:nvPr/>
          </p:nvSpPr>
          <p:spPr bwMode="auto">
            <a:xfrm>
              <a:off x="2692015" y="2674938"/>
              <a:ext cx="284208" cy="576263"/>
            </a:xfrm>
            <a:custGeom>
              <a:avLst/>
              <a:gdLst/>
              <a:ahLst/>
              <a:cxnLst>
                <a:cxn ang="0">
                  <a:pos x="0" y="0"/>
                </a:cxn>
                <a:cxn ang="0">
                  <a:pos x="21" y="45"/>
                </a:cxn>
                <a:cxn ang="0">
                  <a:pos x="42" y="90"/>
                </a:cxn>
                <a:cxn ang="0">
                  <a:pos x="63" y="136"/>
                </a:cxn>
                <a:cxn ang="0">
                  <a:pos x="84" y="182"/>
                </a:cxn>
                <a:cxn ang="0">
                  <a:pos x="105" y="228"/>
                </a:cxn>
                <a:cxn ang="0">
                  <a:pos x="126" y="273"/>
                </a:cxn>
                <a:cxn ang="0">
                  <a:pos x="147" y="318"/>
                </a:cxn>
                <a:cxn ang="0">
                  <a:pos x="168" y="363"/>
                </a:cxn>
              </a:cxnLst>
              <a:rect l="0" t="0" r="r" b="b"/>
              <a:pathLst>
                <a:path w="168" h="363">
                  <a:moveTo>
                    <a:pt x="0" y="0"/>
                  </a:moveTo>
                  <a:lnTo>
                    <a:pt x="21" y="45"/>
                  </a:lnTo>
                  <a:lnTo>
                    <a:pt x="42" y="90"/>
                  </a:lnTo>
                  <a:lnTo>
                    <a:pt x="63" y="136"/>
                  </a:lnTo>
                  <a:lnTo>
                    <a:pt x="84" y="182"/>
                  </a:lnTo>
                  <a:lnTo>
                    <a:pt x="105" y="228"/>
                  </a:lnTo>
                  <a:lnTo>
                    <a:pt x="126" y="273"/>
                  </a:lnTo>
                  <a:lnTo>
                    <a:pt x="147" y="318"/>
                  </a:lnTo>
                  <a:lnTo>
                    <a:pt x="168" y="363"/>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2" name="Freeform 28"/>
            <p:cNvSpPr>
              <a:spLocks/>
            </p:cNvSpPr>
            <p:nvPr/>
          </p:nvSpPr>
          <p:spPr bwMode="auto">
            <a:xfrm>
              <a:off x="2976223" y="3251200"/>
              <a:ext cx="284208" cy="534988"/>
            </a:xfrm>
            <a:custGeom>
              <a:avLst/>
              <a:gdLst/>
              <a:ahLst/>
              <a:cxnLst>
                <a:cxn ang="0">
                  <a:pos x="0" y="0"/>
                </a:cxn>
                <a:cxn ang="0">
                  <a:pos x="42" y="87"/>
                </a:cxn>
                <a:cxn ang="0">
                  <a:pos x="63" y="130"/>
                </a:cxn>
                <a:cxn ang="0">
                  <a:pos x="84" y="173"/>
                </a:cxn>
                <a:cxn ang="0">
                  <a:pos x="105" y="216"/>
                </a:cxn>
                <a:cxn ang="0">
                  <a:pos x="126" y="257"/>
                </a:cxn>
                <a:cxn ang="0">
                  <a:pos x="147" y="297"/>
                </a:cxn>
                <a:cxn ang="0">
                  <a:pos x="168" y="337"/>
                </a:cxn>
              </a:cxnLst>
              <a:rect l="0" t="0" r="r" b="b"/>
              <a:pathLst>
                <a:path w="168" h="337">
                  <a:moveTo>
                    <a:pt x="0" y="0"/>
                  </a:moveTo>
                  <a:lnTo>
                    <a:pt x="42" y="87"/>
                  </a:lnTo>
                  <a:lnTo>
                    <a:pt x="63" y="130"/>
                  </a:lnTo>
                  <a:lnTo>
                    <a:pt x="84" y="173"/>
                  </a:lnTo>
                  <a:lnTo>
                    <a:pt x="105" y="216"/>
                  </a:lnTo>
                  <a:lnTo>
                    <a:pt x="126" y="257"/>
                  </a:lnTo>
                  <a:lnTo>
                    <a:pt x="147" y="297"/>
                  </a:lnTo>
                  <a:lnTo>
                    <a:pt x="168" y="337"/>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3" name="Freeform 29"/>
            <p:cNvSpPr>
              <a:spLocks/>
            </p:cNvSpPr>
            <p:nvPr/>
          </p:nvSpPr>
          <p:spPr bwMode="auto">
            <a:xfrm>
              <a:off x="3260430" y="3786188"/>
              <a:ext cx="285900" cy="458788"/>
            </a:xfrm>
            <a:custGeom>
              <a:avLst/>
              <a:gdLst/>
              <a:ahLst/>
              <a:cxnLst>
                <a:cxn ang="0">
                  <a:pos x="0" y="0"/>
                </a:cxn>
                <a:cxn ang="0">
                  <a:pos x="21" y="39"/>
                </a:cxn>
                <a:cxn ang="0">
                  <a:pos x="43" y="77"/>
                </a:cxn>
                <a:cxn ang="0">
                  <a:pos x="64" y="114"/>
                </a:cxn>
                <a:cxn ang="0">
                  <a:pos x="85" y="151"/>
                </a:cxn>
                <a:cxn ang="0">
                  <a:pos x="106" y="187"/>
                </a:cxn>
                <a:cxn ang="0">
                  <a:pos x="127" y="222"/>
                </a:cxn>
                <a:cxn ang="0">
                  <a:pos x="148" y="256"/>
                </a:cxn>
                <a:cxn ang="0">
                  <a:pos x="169" y="289"/>
                </a:cxn>
              </a:cxnLst>
              <a:rect l="0" t="0" r="r" b="b"/>
              <a:pathLst>
                <a:path w="169" h="289">
                  <a:moveTo>
                    <a:pt x="0" y="0"/>
                  </a:moveTo>
                  <a:lnTo>
                    <a:pt x="21" y="39"/>
                  </a:lnTo>
                  <a:lnTo>
                    <a:pt x="43" y="77"/>
                  </a:lnTo>
                  <a:lnTo>
                    <a:pt x="64" y="114"/>
                  </a:lnTo>
                  <a:lnTo>
                    <a:pt x="85" y="151"/>
                  </a:lnTo>
                  <a:lnTo>
                    <a:pt x="106" y="187"/>
                  </a:lnTo>
                  <a:lnTo>
                    <a:pt x="127" y="222"/>
                  </a:lnTo>
                  <a:lnTo>
                    <a:pt x="148" y="256"/>
                  </a:lnTo>
                  <a:lnTo>
                    <a:pt x="169" y="289"/>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4" name="Freeform 30"/>
            <p:cNvSpPr>
              <a:spLocks/>
            </p:cNvSpPr>
            <p:nvPr/>
          </p:nvSpPr>
          <p:spPr bwMode="auto">
            <a:xfrm>
              <a:off x="3546329" y="4244975"/>
              <a:ext cx="285900" cy="373063"/>
            </a:xfrm>
            <a:custGeom>
              <a:avLst/>
              <a:gdLst/>
              <a:ahLst/>
              <a:cxnLst>
                <a:cxn ang="0">
                  <a:pos x="0" y="0"/>
                </a:cxn>
                <a:cxn ang="0">
                  <a:pos x="21" y="33"/>
                </a:cxn>
                <a:cxn ang="0">
                  <a:pos x="42" y="64"/>
                </a:cxn>
                <a:cxn ang="0">
                  <a:pos x="63" y="94"/>
                </a:cxn>
                <a:cxn ang="0">
                  <a:pos x="84" y="124"/>
                </a:cxn>
                <a:cxn ang="0">
                  <a:pos x="106" y="153"/>
                </a:cxn>
                <a:cxn ang="0">
                  <a:pos x="127" y="181"/>
                </a:cxn>
                <a:cxn ang="0">
                  <a:pos x="148" y="208"/>
                </a:cxn>
                <a:cxn ang="0">
                  <a:pos x="169" y="235"/>
                </a:cxn>
              </a:cxnLst>
              <a:rect l="0" t="0" r="r" b="b"/>
              <a:pathLst>
                <a:path w="169" h="235">
                  <a:moveTo>
                    <a:pt x="0" y="0"/>
                  </a:moveTo>
                  <a:lnTo>
                    <a:pt x="21" y="33"/>
                  </a:lnTo>
                  <a:lnTo>
                    <a:pt x="42" y="64"/>
                  </a:lnTo>
                  <a:lnTo>
                    <a:pt x="63" y="94"/>
                  </a:lnTo>
                  <a:lnTo>
                    <a:pt x="84" y="124"/>
                  </a:lnTo>
                  <a:lnTo>
                    <a:pt x="106" y="153"/>
                  </a:lnTo>
                  <a:lnTo>
                    <a:pt x="127" y="181"/>
                  </a:lnTo>
                  <a:lnTo>
                    <a:pt x="148" y="208"/>
                  </a:lnTo>
                  <a:lnTo>
                    <a:pt x="169" y="235"/>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5" name="Freeform 31"/>
            <p:cNvSpPr>
              <a:spLocks/>
            </p:cNvSpPr>
            <p:nvPr/>
          </p:nvSpPr>
          <p:spPr bwMode="auto">
            <a:xfrm>
              <a:off x="3832229" y="4618038"/>
              <a:ext cx="284208" cy="288925"/>
            </a:xfrm>
            <a:custGeom>
              <a:avLst/>
              <a:gdLst/>
              <a:ahLst/>
              <a:cxnLst>
                <a:cxn ang="0">
                  <a:pos x="0" y="0"/>
                </a:cxn>
                <a:cxn ang="0">
                  <a:pos x="21" y="25"/>
                </a:cxn>
                <a:cxn ang="0">
                  <a:pos x="42" y="50"/>
                </a:cxn>
                <a:cxn ang="0">
                  <a:pos x="63" y="74"/>
                </a:cxn>
                <a:cxn ang="0">
                  <a:pos x="84" y="97"/>
                </a:cxn>
                <a:cxn ang="0">
                  <a:pos x="105" y="119"/>
                </a:cxn>
                <a:cxn ang="0">
                  <a:pos x="126" y="141"/>
                </a:cxn>
                <a:cxn ang="0">
                  <a:pos x="147" y="162"/>
                </a:cxn>
                <a:cxn ang="0">
                  <a:pos x="168" y="182"/>
                </a:cxn>
              </a:cxnLst>
              <a:rect l="0" t="0" r="r" b="b"/>
              <a:pathLst>
                <a:path w="168" h="182">
                  <a:moveTo>
                    <a:pt x="0" y="0"/>
                  </a:moveTo>
                  <a:lnTo>
                    <a:pt x="21" y="25"/>
                  </a:lnTo>
                  <a:lnTo>
                    <a:pt x="42" y="50"/>
                  </a:lnTo>
                  <a:lnTo>
                    <a:pt x="63" y="74"/>
                  </a:lnTo>
                  <a:lnTo>
                    <a:pt x="84" y="97"/>
                  </a:lnTo>
                  <a:lnTo>
                    <a:pt x="105" y="119"/>
                  </a:lnTo>
                  <a:lnTo>
                    <a:pt x="126" y="141"/>
                  </a:lnTo>
                  <a:lnTo>
                    <a:pt x="147" y="162"/>
                  </a:lnTo>
                  <a:lnTo>
                    <a:pt x="168" y="182"/>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6" name="Freeform 32"/>
            <p:cNvSpPr>
              <a:spLocks/>
            </p:cNvSpPr>
            <p:nvPr/>
          </p:nvSpPr>
          <p:spPr bwMode="auto">
            <a:xfrm>
              <a:off x="4116437" y="4906963"/>
              <a:ext cx="285900" cy="220663"/>
            </a:xfrm>
            <a:custGeom>
              <a:avLst/>
              <a:gdLst/>
              <a:ahLst/>
              <a:cxnLst>
                <a:cxn ang="0">
                  <a:pos x="0" y="0"/>
                </a:cxn>
                <a:cxn ang="0">
                  <a:pos x="21" y="20"/>
                </a:cxn>
                <a:cxn ang="0">
                  <a:pos x="42" y="39"/>
                </a:cxn>
                <a:cxn ang="0">
                  <a:pos x="63" y="57"/>
                </a:cxn>
                <a:cxn ang="0">
                  <a:pos x="84" y="74"/>
                </a:cxn>
                <a:cxn ang="0">
                  <a:pos x="106" y="91"/>
                </a:cxn>
                <a:cxn ang="0">
                  <a:pos x="127" y="108"/>
                </a:cxn>
                <a:cxn ang="0">
                  <a:pos x="169" y="139"/>
                </a:cxn>
              </a:cxnLst>
              <a:rect l="0" t="0" r="r" b="b"/>
              <a:pathLst>
                <a:path w="169" h="139">
                  <a:moveTo>
                    <a:pt x="0" y="0"/>
                  </a:moveTo>
                  <a:lnTo>
                    <a:pt x="21" y="20"/>
                  </a:lnTo>
                  <a:lnTo>
                    <a:pt x="42" y="39"/>
                  </a:lnTo>
                  <a:lnTo>
                    <a:pt x="63" y="57"/>
                  </a:lnTo>
                  <a:lnTo>
                    <a:pt x="84" y="74"/>
                  </a:lnTo>
                  <a:lnTo>
                    <a:pt x="106" y="91"/>
                  </a:lnTo>
                  <a:lnTo>
                    <a:pt x="127" y="108"/>
                  </a:lnTo>
                  <a:lnTo>
                    <a:pt x="169" y="139"/>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7" name="Freeform 33"/>
            <p:cNvSpPr>
              <a:spLocks/>
            </p:cNvSpPr>
            <p:nvPr/>
          </p:nvSpPr>
          <p:spPr bwMode="auto">
            <a:xfrm>
              <a:off x="4402335" y="5127625"/>
              <a:ext cx="284208" cy="161925"/>
            </a:xfrm>
            <a:custGeom>
              <a:avLst/>
              <a:gdLst/>
              <a:ahLst/>
              <a:cxnLst>
                <a:cxn ang="0">
                  <a:pos x="0" y="0"/>
                </a:cxn>
                <a:cxn ang="0">
                  <a:pos x="21" y="15"/>
                </a:cxn>
                <a:cxn ang="0">
                  <a:pos x="42" y="29"/>
                </a:cxn>
                <a:cxn ang="0">
                  <a:pos x="63" y="42"/>
                </a:cxn>
                <a:cxn ang="0">
                  <a:pos x="84" y="55"/>
                </a:cxn>
                <a:cxn ang="0">
                  <a:pos x="126" y="79"/>
                </a:cxn>
                <a:cxn ang="0">
                  <a:pos x="168" y="102"/>
                </a:cxn>
              </a:cxnLst>
              <a:rect l="0" t="0" r="r" b="b"/>
              <a:pathLst>
                <a:path w="168" h="102">
                  <a:moveTo>
                    <a:pt x="0" y="0"/>
                  </a:moveTo>
                  <a:lnTo>
                    <a:pt x="21" y="15"/>
                  </a:lnTo>
                  <a:lnTo>
                    <a:pt x="42" y="29"/>
                  </a:lnTo>
                  <a:lnTo>
                    <a:pt x="63" y="42"/>
                  </a:lnTo>
                  <a:lnTo>
                    <a:pt x="84" y="55"/>
                  </a:lnTo>
                  <a:lnTo>
                    <a:pt x="126" y="79"/>
                  </a:lnTo>
                  <a:lnTo>
                    <a:pt x="168" y="102"/>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8" name="Freeform 34"/>
            <p:cNvSpPr>
              <a:spLocks/>
            </p:cNvSpPr>
            <p:nvPr/>
          </p:nvSpPr>
          <p:spPr bwMode="auto">
            <a:xfrm>
              <a:off x="4686543" y="5289550"/>
              <a:ext cx="284208" cy="119063"/>
            </a:xfrm>
            <a:custGeom>
              <a:avLst/>
              <a:gdLst/>
              <a:ahLst/>
              <a:cxnLst>
                <a:cxn ang="0">
                  <a:pos x="0" y="0"/>
                </a:cxn>
                <a:cxn ang="0">
                  <a:pos x="42" y="22"/>
                </a:cxn>
                <a:cxn ang="0">
                  <a:pos x="84" y="41"/>
                </a:cxn>
                <a:cxn ang="0">
                  <a:pos x="126" y="59"/>
                </a:cxn>
                <a:cxn ang="0">
                  <a:pos x="168" y="75"/>
                </a:cxn>
              </a:cxnLst>
              <a:rect l="0" t="0" r="r" b="b"/>
              <a:pathLst>
                <a:path w="168" h="75">
                  <a:moveTo>
                    <a:pt x="0" y="0"/>
                  </a:moveTo>
                  <a:lnTo>
                    <a:pt x="42" y="22"/>
                  </a:lnTo>
                  <a:lnTo>
                    <a:pt x="84" y="41"/>
                  </a:lnTo>
                  <a:lnTo>
                    <a:pt x="126" y="59"/>
                  </a:lnTo>
                  <a:lnTo>
                    <a:pt x="168" y="75"/>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9" name="Freeform 35"/>
            <p:cNvSpPr>
              <a:spLocks/>
            </p:cNvSpPr>
            <p:nvPr/>
          </p:nvSpPr>
          <p:spPr bwMode="auto">
            <a:xfrm>
              <a:off x="4970751" y="5408613"/>
              <a:ext cx="285900" cy="84138"/>
            </a:xfrm>
            <a:custGeom>
              <a:avLst/>
              <a:gdLst/>
              <a:ahLst/>
              <a:cxnLst>
                <a:cxn ang="0">
                  <a:pos x="0" y="0"/>
                </a:cxn>
                <a:cxn ang="0">
                  <a:pos x="42" y="15"/>
                </a:cxn>
                <a:cxn ang="0">
                  <a:pos x="84" y="29"/>
                </a:cxn>
                <a:cxn ang="0">
                  <a:pos x="127" y="41"/>
                </a:cxn>
                <a:cxn ang="0">
                  <a:pos x="169" y="53"/>
                </a:cxn>
              </a:cxnLst>
              <a:rect l="0" t="0" r="r" b="b"/>
              <a:pathLst>
                <a:path w="169" h="53">
                  <a:moveTo>
                    <a:pt x="0" y="0"/>
                  </a:moveTo>
                  <a:lnTo>
                    <a:pt x="42" y="15"/>
                  </a:lnTo>
                  <a:lnTo>
                    <a:pt x="84" y="29"/>
                  </a:lnTo>
                  <a:lnTo>
                    <a:pt x="127" y="41"/>
                  </a:lnTo>
                  <a:lnTo>
                    <a:pt x="169" y="53"/>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0" name="Freeform 36"/>
            <p:cNvSpPr>
              <a:spLocks/>
            </p:cNvSpPr>
            <p:nvPr/>
          </p:nvSpPr>
          <p:spPr bwMode="auto">
            <a:xfrm>
              <a:off x="5256651" y="5492750"/>
              <a:ext cx="284208" cy="58738"/>
            </a:xfrm>
            <a:custGeom>
              <a:avLst/>
              <a:gdLst/>
              <a:ahLst/>
              <a:cxnLst>
                <a:cxn ang="0">
                  <a:pos x="0" y="0"/>
                </a:cxn>
                <a:cxn ang="0">
                  <a:pos x="42" y="11"/>
                </a:cxn>
                <a:cxn ang="0">
                  <a:pos x="84" y="20"/>
                </a:cxn>
                <a:cxn ang="0">
                  <a:pos x="126" y="29"/>
                </a:cxn>
                <a:cxn ang="0">
                  <a:pos x="168" y="37"/>
                </a:cxn>
              </a:cxnLst>
              <a:rect l="0" t="0" r="r" b="b"/>
              <a:pathLst>
                <a:path w="168" h="37">
                  <a:moveTo>
                    <a:pt x="0" y="0"/>
                  </a:moveTo>
                  <a:lnTo>
                    <a:pt x="42" y="11"/>
                  </a:lnTo>
                  <a:lnTo>
                    <a:pt x="84" y="20"/>
                  </a:lnTo>
                  <a:lnTo>
                    <a:pt x="126" y="29"/>
                  </a:lnTo>
                  <a:lnTo>
                    <a:pt x="168" y="37"/>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1" name="Freeform 37"/>
            <p:cNvSpPr>
              <a:spLocks/>
            </p:cNvSpPr>
            <p:nvPr/>
          </p:nvSpPr>
          <p:spPr bwMode="auto">
            <a:xfrm>
              <a:off x="5540858" y="5551488"/>
              <a:ext cx="285900" cy="42863"/>
            </a:xfrm>
            <a:custGeom>
              <a:avLst/>
              <a:gdLst/>
              <a:ahLst/>
              <a:cxnLst>
                <a:cxn ang="0">
                  <a:pos x="0" y="0"/>
                </a:cxn>
                <a:cxn ang="0">
                  <a:pos x="42" y="8"/>
                </a:cxn>
                <a:cxn ang="0">
                  <a:pos x="84" y="15"/>
                </a:cxn>
                <a:cxn ang="0">
                  <a:pos x="127" y="21"/>
                </a:cxn>
                <a:cxn ang="0">
                  <a:pos x="169" y="27"/>
                </a:cxn>
              </a:cxnLst>
              <a:rect l="0" t="0" r="r" b="b"/>
              <a:pathLst>
                <a:path w="169" h="27">
                  <a:moveTo>
                    <a:pt x="0" y="0"/>
                  </a:moveTo>
                  <a:lnTo>
                    <a:pt x="42" y="8"/>
                  </a:lnTo>
                  <a:lnTo>
                    <a:pt x="84" y="15"/>
                  </a:lnTo>
                  <a:lnTo>
                    <a:pt x="127" y="21"/>
                  </a:lnTo>
                  <a:lnTo>
                    <a:pt x="169" y="27"/>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2" name="Freeform 38"/>
            <p:cNvSpPr>
              <a:spLocks/>
            </p:cNvSpPr>
            <p:nvPr/>
          </p:nvSpPr>
          <p:spPr bwMode="auto">
            <a:xfrm>
              <a:off x="5826757" y="5594350"/>
              <a:ext cx="284208" cy="28575"/>
            </a:xfrm>
            <a:custGeom>
              <a:avLst/>
              <a:gdLst/>
              <a:ahLst/>
              <a:cxnLst>
                <a:cxn ang="0">
                  <a:pos x="0" y="0"/>
                </a:cxn>
                <a:cxn ang="0">
                  <a:pos x="42" y="5"/>
                </a:cxn>
                <a:cxn ang="0">
                  <a:pos x="84" y="10"/>
                </a:cxn>
                <a:cxn ang="0">
                  <a:pos x="168" y="18"/>
                </a:cxn>
              </a:cxnLst>
              <a:rect l="0" t="0" r="r" b="b"/>
              <a:pathLst>
                <a:path w="168" h="18">
                  <a:moveTo>
                    <a:pt x="0" y="0"/>
                  </a:moveTo>
                  <a:lnTo>
                    <a:pt x="42" y="5"/>
                  </a:lnTo>
                  <a:lnTo>
                    <a:pt x="84" y="10"/>
                  </a:lnTo>
                  <a:lnTo>
                    <a:pt x="168" y="18"/>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3" name="Freeform 39"/>
            <p:cNvSpPr>
              <a:spLocks/>
            </p:cNvSpPr>
            <p:nvPr/>
          </p:nvSpPr>
          <p:spPr bwMode="auto">
            <a:xfrm>
              <a:off x="6110965" y="5622925"/>
              <a:ext cx="285900" cy="19050"/>
            </a:xfrm>
            <a:custGeom>
              <a:avLst/>
              <a:gdLst/>
              <a:ahLst/>
              <a:cxnLst>
                <a:cxn ang="0">
                  <a:pos x="0" y="0"/>
                </a:cxn>
                <a:cxn ang="0">
                  <a:pos x="85" y="7"/>
                </a:cxn>
                <a:cxn ang="0">
                  <a:pos x="169" y="12"/>
                </a:cxn>
              </a:cxnLst>
              <a:rect l="0" t="0" r="r" b="b"/>
              <a:pathLst>
                <a:path w="169" h="12">
                  <a:moveTo>
                    <a:pt x="0" y="0"/>
                  </a:moveTo>
                  <a:lnTo>
                    <a:pt x="85" y="7"/>
                  </a:lnTo>
                  <a:lnTo>
                    <a:pt x="169" y="12"/>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4" name="Freeform 40"/>
            <p:cNvSpPr>
              <a:spLocks/>
            </p:cNvSpPr>
            <p:nvPr/>
          </p:nvSpPr>
          <p:spPr bwMode="auto">
            <a:xfrm>
              <a:off x="6396865" y="5641975"/>
              <a:ext cx="284208" cy="14288"/>
            </a:xfrm>
            <a:custGeom>
              <a:avLst/>
              <a:gdLst/>
              <a:ahLst/>
              <a:cxnLst>
                <a:cxn ang="0">
                  <a:pos x="0" y="0"/>
                </a:cxn>
                <a:cxn ang="0">
                  <a:pos x="84" y="6"/>
                </a:cxn>
                <a:cxn ang="0">
                  <a:pos x="168" y="9"/>
                </a:cxn>
              </a:cxnLst>
              <a:rect l="0" t="0" r="r" b="b"/>
              <a:pathLst>
                <a:path w="168" h="9">
                  <a:moveTo>
                    <a:pt x="0" y="0"/>
                  </a:moveTo>
                  <a:lnTo>
                    <a:pt x="84" y="6"/>
                  </a:lnTo>
                  <a:lnTo>
                    <a:pt x="168" y="9"/>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5" name="Freeform 41"/>
            <p:cNvSpPr>
              <a:spLocks/>
            </p:cNvSpPr>
            <p:nvPr/>
          </p:nvSpPr>
          <p:spPr bwMode="auto">
            <a:xfrm>
              <a:off x="6681072" y="5656263"/>
              <a:ext cx="284208" cy="9525"/>
            </a:xfrm>
            <a:custGeom>
              <a:avLst/>
              <a:gdLst/>
              <a:ahLst/>
              <a:cxnLst>
                <a:cxn ang="0">
                  <a:pos x="0" y="0"/>
                </a:cxn>
                <a:cxn ang="0">
                  <a:pos x="84" y="3"/>
                </a:cxn>
                <a:cxn ang="0">
                  <a:pos x="168" y="6"/>
                </a:cxn>
              </a:cxnLst>
              <a:rect l="0" t="0" r="r" b="b"/>
              <a:pathLst>
                <a:path w="168" h="6">
                  <a:moveTo>
                    <a:pt x="0" y="0"/>
                  </a:moveTo>
                  <a:lnTo>
                    <a:pt x="84" y="3"/>
                  </a:lnTo>
                  <a:lnTo>
                    <a:pt x="168" y="6"/>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6" name="Freeform 42"/>
            <p:cNvSpPr>
              <a:spLocks/>
            </p:cNvSpPr>
            <p:nvPr/>
          </p:nvSpPr>
          <p:spPr bwMode="auto">
            <a:xfrm>
              <a:off x="6965280" y="5665788"/>
              <a:ext cx="285900" cy="6350"/>
            </a:xfrm>
            <a:custGeom>
              <a:avLst/>
              <a:gdLst/>
              <a:ahLst/>
              <a:cxnLst>
                <a:cxn ang="0">
                  <a:pos x="0" y="0"/>
                </a:cxn>
                <a:cxn ang="0">
                  <a:pos x="85" y="2"/>
                </a:cxn>
                <a:cxn ang="0">
                  <a:pos x="169" y="4"/>
                </a:cxn>
              </a:cxnLst>
              <a:rect l="0" t="0" r="r" b="b"/>
              <a:pathLst>
                <a:path w="169" h="4">
                  <a:moveTo>
                    <a:pt x="0" y="0"/>
                  </a:moveTo>
                  <a:lnTo>
                    <a:pt x="85" y="2"/>
                  </a:lnTo>
                  <a:lnTo>
                    <a:pt x="169" y="4"/>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7" name="Freeform 43"/>
            <p:cNvSpPr>
              <a:spLocks/>
            </p:cNvSpPr>
            <p:nvPr/>
          </p:nvSpPr>
          <p:spPr bwMode="auto">
            <a:xfrm>
              <a:off x="7251179" y="5672138"/>
              <a:ext cx="284208" cy="3175"/>
            </a:xfrm>
            <a:custGeom>
              <a:avLst/>
              <a:gdLst/>
              <a:ahLst/>
              <a:cxnLst>
                <a:cxn ang="0">
                  <a:pos x="0" y="0"/>
                </a:cxn>
                <a:cxn ang="0">
                  <a:pos x="84" y="2"/>
                </a:cxn>
                <a:cxn ang="0">
                  <a:pos x="168" y="2"/>
                </a:cxn>
              </a:cxnLst>
              <a:rect l="0" t="0" r="r" b="b"/>
              <a:pathLst>
                <a:path w="168" h="2">
                  <a:moveTo>
                    <a:pt x="0" y="0"/>
                  </a:moveTo>
                  <a:lnTo>
                    <a:pt x="84" y="2"/>
                  </a:lnTo>
                  <a:lnTo>
                    <a:pt x="168" y="2"/>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8" name="Freeform 44"/>
            <p:cNvSpPr>
              <a:spLocks/>
            </p:cNvSpPr>
            <p:nvPr/>
          </p:nvSpPr>
          <p:spPr bwMode="auto">
            <a:xfrm>
              <a:off x="7535387" y="5675313"/>
              <a:ext cx="285900" cy="3175"/>
            </a:xfrm>
            <a:custGeom>
              <a:avLst/>
              <a:gdLst/>
              <a:ahLst/>
              <a:cxnLst>
                <a:cxn ang="0">
                  <a:pos x="0" y="0"/>
                </a:cxn>
                <a:cxn ang="0">
                  <a:pos x="84" y="1"/>
                </a:cxn>
                <a:cxn ang="0">
                  <a:pos x="169" y="2"/>
                </a:cxn>
              </a:cxnLst>
              <a:rect l="0" t="0" r="r" b="b"/>
              <a:pathLst>
                <a:path w="169" h="2">
                  <a:moveTo>
                    <a:pt x="0" y="0"/>
                  </a:moveTo>
                  <a:lnTo>
                    <a:pt x="84" y="1"/>
                  </a:lnTo>
                  <a:lnTo>
                    <a:pt x="169" y="2"/>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9" name="Line 45"/>
            <p:cNvSpPr>
              <a:spLocks noChangeShapeType="1"/>
            </p:cNvSpPr>
            <p:nvPr/>
          </p:nvSpPr>
          <p:spPr bwMode="auto">
            <a:xfrm>
              <a:off x="7821286" y="5678488"/>
              <a:ext cx="285900" cy="1588"/>
            </a:xfrm>
            <a:prstGeom prst="line">
              <a:avLst/>
            </a:pr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grpSp>
      <p:grpSp>
        <p:nvGrpSpPr>
          <p:cNvPr id="2" name="Group 1"/>
          <p:cNvGrpSpPr/>
          <p:nvPr/>
        </p:nvGrpSpPr>
        <p:grpSpPr>
          <a:xfrm>
            <a:off x="4784431" y="2778403"/>
            <a:ext cx="3990749" cy="2919928"/>
            <a:chOff x="3260430" y="2778403"/>
            <a:chExt cx="3990749" cy="2919928"/>
          </a:xfrm>
        </p:grpSpPr>
        <p:cxnSp>
          <p:nvCxnSpPr>
            <p:cNvPr id="6" name="Straight Connector 5"/>
            <p:cNvCxnSpPr/>
            <p:nvPr/>
          </p:nvCxnSpPr>
          <p:spPr>
            <a:xfrm flipH="1">
              <a:off x="3260430" y="3810794"/>
              <a:ext cx="1" cy="188753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476970" y="2778403"/>
              <a:ext cx="1573508" cy="369332"/>
            </a:xfrm>
            <a:prstGeom prst="rect">
              <a:avLst/>
            </a:prstGeom>
            <a:noFill/>
          </p:spPr>
          <p:txBody>
            <a:bodyPr wrap="none" rtlCol="0">
              <a:spAutoFit/>
            </a:bodyPr>
            <a:lstStyle/>
            <a:p>
              <a:r>
                <a:rPr lang="en-GB" dirty="0"/>
                <a:t>Critical Value</a:t>
              </a:r>
            </a:p>
          </p:txBody>
        </p:sp>
        <p:cxnSp>
          <p:nvCxnSpPr>
            <p:cNvPr id="10" name="Straight Arrow Connector 9"/>
            <p:cNvCxnSpPr/>
            <p:nvPr/>
          </p:nvCxnSpPr>
          <p:spPr>
            <a:xfrm flipH="1">
              <a:off x="3262546" y="3147735"/>
              <a:ext cx="428848" cy="6850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02335" y="4055367"/>
              <a:ext cx="2848844" cy="923330"/>
            </a:xfrm>
            <a:prstGeom prst="rect">
              <a:avLst/>
            </a:prstGeom>
            <a:noFill/>
          </p:spPr>
          <p:txBody>
            <a:bodyPr wrap="square" rtlCol="0">
              <a:spAutoFit/>
            </a:bodyPr>
            <a:lstStyle/>
            <a:p>
              <a:pPr algn="ctr"/>
              <a:r>
                <a:rPr lang="en-GB" dirty="0"/>
                <a:t>Area under the curve to the right of the critical value  is = </a:t>
              </a:r>
              <a:r>
                <a:rPr lang="el-GR" dirty="0">
                  <a:latin typeface="Calibri"/>
                </a:rPr>
                <a:t>α</a:t>
              </a:r>
              <a:endParaRPr lang="en-GB" dirty="0"/>
            </a:p>
          </p:txBody>
        </p:sp>
        <p:cxnSp>
          <p:nvCxnSpPr>
            <p:cNvPr id="14" name="Straight Arrow Connector 13"/>
            <p:cNvCxnSpPr/>
            <p:nvPr/>
          </p:nvCxnSpPr>
          <p:spPr>
            <a:xfrm flipH="1">
              <a:off x="3832229" y="4589231"/>
              <a:ext cx="862790" cy="6193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5725054" y="3149362"/>
            <a:ext cx="4244446" cy="2533888"/>
            <a:chOff x="4201054" y="3149362"/>
            <a:chExt cx="4244446" cy="2533888"/>
          </a:xfrm>
        </p:grpSpPr>
        <p:cxnSp>
          <p:nvCxnSpPr>
            <p:cNvPr id="71" name="Straight Connector 70"/>
            <p:cNvCxnSpPr/>
            <p:nvPr/>
          </p:nvCxnSpPr>
          <p:spPr>
            <a:xfrm flipH="1">
              <a:off x="4201054" y="3795713"/>
              <a:ext cx="1" cy="188753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610485" y="3149362"/>
              <a:ext cx="1505540" cy="369332"/>
            </a:xfrm>
            <a:prstGeom prst="rect">
              <a:avLst/>
            </a:prstGeom>
            <a:noFill/>
          </p:spPr>
          <p:txBody>
            <a:bodyPr wrap="none" rtlCol="0">
              <a:spAutoFit/>
            </a:bodyPr>
            <a:lstStyle/>
            <a:p>
              <a:r>
                <a:rPr lang="en-GB" dirty="0"/>
                <a:t>Test Statistic</a:t>
              </a:r>
            </a:p>
          </p:txBody>
        </p:sp>
        <p:cxnSp>
          <p:nvCxnSpPr>
            <p:cNvPr id="90" name="Straight Arrow Connector 89"/>
            <p:cNvCxnSpPr/>
            <p:nvPr/>
          </p:nvCxnSpPr>
          <p:spPr>
            <a:xfrm flipH="1">
              <a:off x="4203170" y="3518694"/>
              <a:ext cx="491848" cy="2989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5480229" y="4736206"/>
              <a:ext cx="2965271" cy="923330"/>
            </a:xfrm>
            <a:prstGeom prst="rect">
              <a:avLst/>
            </a:prstGeom>
            <a:noFill/>
          </p:spPr>
          <p:txBody>
            <a:bodyPr wrap="square" rtlCol="0">
              <a:spAutoFit/>
            </a:bodyPr>
            <a:lstStyle/>
            <a:p>
              <a:pPr algn="ctr"/>
              <a:r>
                <a:rPr lang="en-GB" dirty="0"/>
                <a:t>Area under the curve to the right of the test statistic is = p-value</a:t>
              </a:r>
            </a:p>
          </p:txBody>
        </p:sp>
        <p:cxnSp>
          <p:nvCxnSpPr>
            <p:cNvPr id="92" name="Straight Arrow Connector 91"/>
            <p:cNvCxnSpPr/>
            <p:nvPr/>
          </p:nvCxnSpPr>
          <p:spPr>
            <a:xfrm flipH="1">
              <a:off x="4829495" y="5040385"/>
              <a:ext cx="854313" cy="5423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102ED003-1B5E-495C-AF21-83CE0FE46B7F}"/>
              </a:ext>
            </a:extLst>
          </p:cNvPr>
          <p:cNvSpPr>
            <a:spLocks noGrp="1"/>
          </p:cNvSpPr>
          <p:nvPr>
            <p:ph type="sldNum" sz="quarter" idx="12"/>
          </p:nvPr>
        </p:nvSpPr>
        <p:spPr/>
        <p:txBody>
          <a:bodyPr/>
          <a:lstStyle/>
          <a:p>
            <a:fld id="{23C25B04-298F-4179-8CF8-2D9B9EFCE686}" type="slidenum">
              <a:rPr lang="en-GB" smtClean="0"/>
              <a:t>17</a:t>
            </a:fld>
            <a:endParaRPr lang="en-GB"/>
          </a:p>
        </p:txBody>
      </p:sp>
    </p:spTree>
    <p:custDataLst>
      <p:tags r:id="rId1"/>
    </p:custDataLst>
    <p:extLst>
      <p:ext uri="{BB962C8B-B14F-4D97-AF65-F5344CB8AC3E}">
        <p14:creationId xmlns:p14="http://schemas.microsoft.com/office/powerpoint/2010/main" val="529678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9656" y="404664"/>
            <a:ext cx="7543800" cy="720081"/>
          </a:xfrm>
        </p:spPr>
        <p:txBody>
          <a:bodyPr/>
          <a:lstStyle/>
          <a:p>
            <a:r>
              <a:rPr lang="en-GB" dirty="0"/>
              <a:t>Decision Rules</a:t>
            </a:r>
          </a:p>
        </p:txBody>
      </p:sp>
      <p:graphicFrame>
        <p:nvGraphicFramePr>
          <p:cNvPr id="4" name="Content Placeholder 3"/>
          <p:cNvGraphicFramePr>
            <a:graphicFrameLocks noGrp="1"/>
          </p:cNvGraphicFramePr>
          <p:nvPr>
            <p:ph sz="quarter" idx="1"/>
          </p:nvPr>
        </p:nvGraphicFramePr>
        <p:xfrm>
          <a:off x="1992314" y="1268414"/>
          <a:ext cx="8218487" cy="4751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975ACAC-30B7-4413-8C71-579722F59082}"/>
              </a:ext>
            </a:extLst>
          </p:cNvPr>
          <p:cNvSpPr>
            <a:spLocks noGrp="1"/>
          </p:cNvSpPr>
          <p:nvPr>
            <p:ph type="sldNum" sz="quarter" idx="12"/>
          </p:nvPr>
        </p:nvSpPr>
        <p:spPr/>
        <p:txBody>
          <a:bodyPr/>
          <a:lstStyle/>
          <a:p>
            <a:fld id="{23C25B04-298F-4179-8CF8-2D9B9EFCE686}" type="slidenum">
              <a:rPr lang="en-GB" smtClean="0"/>
              <a:t>18</a:t>
            </a:fld>
            <a:endParaRPr lang="en-GB"/>
          </a:p>
        </p:txBody>
      </p:sp>
    </p:spTree>
    <p:extLst>
      <p:ext uri="{BB962C8B-B14F-4D97-AF65-F5344CB8AC3E}">
        <p14:creationId xmlns:p14="http://schemas.microsoft.com/office/powerpoint/2010/main" val="616489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8" name="Rectangle 17"/>
          <p:cNvSpPr>
            <a:spLocks noChangeArrowheads="1"/>
          </p:cNvSpPr>
          <p:nvPr/>
        </p:nvSpPr>
        <p:spPr bwMode="auto">
          <a:xfrm>
            <a:off x="9677400" y="5867400"/>
            <a:ext cx="584200" cy="443904"/>
          </a:xfrm>
          <a:prstGeom prst="rect">
            <a:avLst/>
          </a:prstGeom>
          <a:noFill/>
          <a:ln w="12700">
            <a:noFill/>
            <a:miter lim="800000"/>
            <a:headEnd/>
            <a:tailEnd/>
          </a:ln>
        </p:spPr>
        <p:txBody>
          <a:bodyPr lIns="90488" tIns="44450" rIns="90488" bIns="44450">
            <a:spAutoFit/>
          </a:bodyPr>
          <a:lstStyle/>
          <a:p>
            <a:pPr algn="ctr">
              <a:lnSpc>
                <a:spcPct val="80000"/>
              </a:lnSpc>
            </a:pPr>
            <a:r>
              <a:rPr lang="el-GR" sz="2800" baseline="30000" dirty="0">
                <a:solidFill>
                  <a:schemeClr val="accent1">
                    <a:lumMod val="50000"/>
                  </a:schemeClr>
                </a:solidFill>
              </a:rPr>
              <a:t>χ</a:t>
            </a:r>
            <a:r>
              <a:rPr lang="en-US" sz="2800" baseline="30000" dirty="0">
                <a:solidFill>
                  <a:schemeClr val="accent1">
                    <a:lumMod val="50000"/>
                  </a:schemeClr>
                </a:solidFill>
              </a:rPr>
              <a:t>2</a:t>
            </a:r>
            <a:r>
              <a:rPr lang="en-US" sz="2800" dirty="0">
                <a:solidFill>
                  <a:schemeClr val="accent1">
                    <a:lumMod val="50000"/>
                  </a:schemeClr>
                </a:solidFill>
              </a:rPr>
              <a:t> </a:t>
            </a:r>
          </a:p>
        </p:txBody>
      </p:sp>
      <p:grpSp>
        <p:nvGrpSpPr>
          <p:cNvPr id="72" name="Content Placeholder 71"/>
          <p:cNvGrpSpPr>
            <a:grpSpLocks noGrp="1"/>
          </p:cNvGrpSpPr>
          <p:nvPr/>
        </p:nvGrpSpPr>
        <p:grpSpPr>
          <a:xfrm>
            <a:off x="2185961" y="5683250"/>
            <a:ext cx="8099861" cy="268804"/>
            <a:chOff x="795338" y="5756275"/>
            <a:chExt cx="7600895" cy="268804"/>
          </a:xfrm>
        </p:grpSpPr>
        <p:sp>
          <p:nvSpPr>
            <p:cNvPr id="74" name="Line 4"/>
            <p:cNvSpPr>
              <a:spLocks noChangeShapeType="1"/>
            </p:cNvSpPr>
            <p:nvPr/>
          </p:nvSpPr>
          <p:spPr bwMode="auto">
            <a:xfrm>
              <a:off x="828675" y="5756275"/>
              <a:ext cx="7486650" cy="1588"/>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75" name="Line 5"/>
            <p:cNvSpPr>
              <a:spLocks noChangeShapeType="1"/>
            </p:cNvSpPr>
            <p:nvPr/>
          </p:nvSpPr>
          <p:spPr bwMode="auto">
            <a:xfrm flipV="1">
              <a:off x="828675"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76" name="Line 6"/>
            <p:cNvSpPr>
              <a:spLocks noChangeShapeType="1"/>
            </p:cNvSpPr>
            <p:nvPr/>
          </p:nvSpPr>
          <p:spPr bwMode="auto">
            <a:xfrm flipV="1">
              <a:off x="1362075"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77" name="Line 7"/>
            <p:cNvSpPr>
              <a:spLocks noChangeShapeType="1"/>
            </p:cNvSpPr>
            <p:nvPr/>
          </p:nvSpPr>
          <p:spPr bwMode="auto">
            <a:xfrm flipV="1">
              <a:off x="1898650"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78" name="Line 8"/>
            <p:cNvSpPr>
              <a:spLocks noChangeShapeType="1"/>
            </p:cNvSpPr>
            <p:nvPr/>
          </p:nvSpPr>
          <p:spPr bwMode="auto">
            <a:xfrm flipV="1">
              <a:off x="2432050"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79" name="Line 9"/>
            <p:cNvSpPr>
              <a:spLocks noChangeShapeType="1"/>
            </p:cNvSpPr>
            <p:nvPr/>
          </p:nvSpPr>
          <p:spPr bwMode="auto">
            <a:xfrm flipV="1">
              <a:off x="2967038"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0" name="Line 10"/>
            <p:cNvSpPr>
              <a:spLocks noChangeShapeType="1"/>
            </p:cNvSpPr>
            <p:nvPr/>
          </p:nvSpPr>
          <p:spPr bwMode="auto">
            <a:xfrm flipV="1">
              <a:off x="3502025"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1" name="Line 11"/>
            <p:cNvSpPr>
              <a:spLocks noChangeShapeType="1"/>
            </p:cNvSpPr>
            <p:nvPr/>
          </p:nvSpPr>
          <p:spPr bwMode="auto">
            <a:xfrm flipV="1">
              <a:off x="4037013"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2" name="Line 12"/>
            <p:cNvSpPr>
              <a:spLocks noChangeShapeType="1"/>
            </p:cNvSpPr>
            <p:nvPr/>
          </p:nvSpPr>
          <p:spPr bwMode="auto">
            <a:xfrm flipV="1">
              <a:off x="4572000"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3" name="Line 13"/>
            <p:cNvSpPr>
              <a:spLocks noChangeShapeType="1"/>
            </p:cNvSpPr>
            <p:nvPr/>
          </p:nvSpPr>
          <p:spPr bwMode="auto">
            <a:xfrm flipV="1">
              <a:off x="5106988"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4" name="Line 14"/>
            <p:cNvSpPr>
              <a:spLocks noChangeShapeType="1"/>
            </p:cNvSpPr>
            <p:nvPr/>
          </p:nvSpPr>
          <p:spPr bwMode="auto">
            <a:xfrm flipV="1">
              <a:off x="5641975"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5" name="Line 15"/>
            <p:cNvSpPr>
              <a:spLocks noChangeShapeType="1"/>
            </p:cNvSpPr>
            <p:nvPr/>
          </p:nvSpPr>
          <p:spPr bwMode="auto">
            <a:xfrm flipV="1">
              <a:off x="6176963"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6" name="Line 16"/>
            <p:cNvSpPr>
              <a:spLocks noChangeShapeType="1"/>
            </p:cNvSpPr>
            <p:nvPr/>
          </p:nvSpPr>
          <p:spPr bwMode="auto">
            <a:xfrm flipV="1">
              <a:off x="6710363"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7" name="Line 17"/>
            <p:cNvSpPr>
              <a:spLocks noChangeShapeType="1"/>
            </p:cNvSpPr>
            <p:nvPr/>
          </p:nvSpPr>
          <p:spPr bwMode="auto">
            <a:xfrm flipV="1">
              <a:off x="7245350"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8" name="Line 18"/>
            <p:cNvSpPr>
              <a:spLocks noChangeShapeType="1"/>
            </p:cNvSpPr>
            <p:nvPr/>
          </p:nvSpPr>
          <p:spPr bwMode="auto">
            <a:xfrm flipV="1">
              <a:off x="7781925"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9" name="Line 19"/>
            <p:cNvSpPr>
              <a:spLocks noChangeShapeType="1"/>
            </p:cNvSpPr>
            <p:nvPr/>
          </p:nvSpPr>
          <p:spPr bwMode="auto">
            <a:xfrm flipV="1">
              <a:off x="8315325"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116" name="Rectangle 46"/>
            <p:cNvSpPr>
              <a:spLocks noChangeArrowheads="1"/>
            </p:cNvSpPr>
            <p:nvPr/>
          </p:nvSpPr>
          <p:spPr bwMode="auto">
            <a:xfrm>
              <a:off x="795338" y="5840413"/>
              <a:ext cx="72204"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0</a:t>
              </a:r>
            </a:p>
          </p:txBody>
        </p:sp>
        <p:sp>
          <p:nvSpPr>
            <p:cNvPr id="117" name="Rectangle 47"/>
            <p:cNvSpPr>
              <a:spLocks noChangeArrowheads="1"/>
            </p:cNvSpPr>
            <p:nvPr/>
          </p:nvSpPr>
          <p:spPr bwMode="auto">
            <a:xfrm>
              <a:off x="1330325" y="5840413"/>
              <a:ext cx="72204"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2</a:t>
              </a:r>
            </a:p>
          </p:txBody>
        </p:sp>
        <p:sp>
          <p:nvSpPr>
            <p:cNvPr id="118" name="Rectangle 48"/>
            <p:cNvSpPr>
              <a:spLocks noChangeArrowheads="1"/>
            </p:cNvSpPr>
            <p:nvPr/>
          </p:nvSpPr>
          <p:spPr bwMode="auto">
            <a:xfrm>
              <a:off x="1866900" y="5840413"/>
              <a:ext cx="72204"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4</a:t>
              </a:r>
            </a:p>
          </p:txBody>
        </p:sp>
        <p:sp>
          <p:nvSpPr>
            <p:cNvPr id="119" name="Rectangle 49"/>
            <p:cNvSpPr>
              <a:spLocks noChangeArrowheads="1"/>
            </p:cNvSpPr>
            <p:nvPr/>
          </p:nvSpPr>
          <p:spPr bwMode="auto">
            <a:xfrm>
              <a:off x="2400300" y="5840413"/>
              <a:ext cx="72204"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6</a:t>
              </a:r>
            </a:p>
          </p:txBody>
        </p:sp>
        <p:sp>
          <p:nvSpPr>
            <p:cNvPr id="120" name="Rectangle 50"/>
            <p:cNvSpPr>
              <a:spLocks noChangeArrowheads="1"/>
            </p:cNvSpPr>
            <p:nvPr/>
          </p:nvSpPr>
          <p:spPr bwMode="auto">
            <a:xfrm>
              <a:off x="2935288" y="5840413"/>
              <a:ext cx="72204"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8</a:t>
              </a:r>
            </a:p>
          </p:txBody>
        </p:sp>
        <p:sp>
          <p:nvSpPr>
            <p:cNvPr id="121" name="Rectangle 51"/>
            <p:cNvSpPr>
              <a:spLocks noChangeArrowheads="1"/>
            </p:cNvSpPr>
            <p:nvPr/>
          </p:nvSpPr>
          <p:spPr bwMode="auto">
            <a:xfrm>
              <a:off x="3436938"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10</a:t>
              </a:r>
            </a:p>
          </p:txBody>
        </p:sp>
        <p:sp>
          <p:nvSpPr>
            <p:cNvPr id="122" name="Rectangle 52"/>
            <p:cNvSpPr>
              <a:spLocks noChangeArrowheads="1"/>
            </p:cNvSpPr>
            <p:nvPr/>
          </p:nvSpPr>
          <p:spPr bwMode="auto">
            <a:xfrm>
              <a:off x="3973513"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12</a:t>
              </a:r>
            </a:p>
          </p:txBody>
        </p:sp>
        <p:sp>
          <p:nvSpPr>
            <p:cNvPr id="123" name="Rectangle 53"/>
            <p:cNvSpPr>
              <a:spLocks noChangeArrowheads="1"/>
            </p:cNvSpPr>
            <p:nvPr/>
          </p:nvSpPr>
          <p:spPr bwMode="auto">
            <a:xfrm>
              <a:off x="4508500"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14</a:t>
              </a:r>
            </a:p>
          </p:txBody>
        </p:sp>
        <p:sp>
          <p:nvSpPr>
            <p:cNvPr id="124" name="Rectangle 54"/>
            <p:cNvSpPr>
              <a:spLocks noChangeArrowheads="1"/>
            </p:cNvSpPr>
            <p:nvPr/>
          </p:nvSpPr>
          <p:spPr bwMode="auto">
            <a:xfrm>
              <a:off x="5041900"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16</a:t>
              </a:r>
            </a:p>
          </p:txBody>
        </p:sp>
        <p:sp>
          <p:nvSpPr>
            <p:cNvPr id="125" name="Rectangle 55"/>
            <p:cNvSpPr>
              <a:spLocks noChangeArrowheads="1"/>
            </p:cNvSpPr>
            <p:nvPr/>
          </p:nvSpPr>
          <p:spPr bwMode="auto">
            <a:xfrm>
              <a:off x="5578475" y="5840413"/>
              <a:ext cx="147417"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18</a:t>
              </a:r>
            </a:p>
          </p:txBody>
        </p:sp>
        <p:sp>
          <p:nvSpPr>
            <p:cNvPr id="126" name="Rectangle 56"/>
            <p:cNvSpPr>
              <a:spLocks noChangeArrowheads="1"/>
            </p:cNvSpPr>
            <p:nvPr/>
          </p:nvSpPr>
          <p:spPr bwMode="auto">
            <a:xfrm>
              <a:off x="6111875"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20</a:t>
              </a:r>
            </a:p>
          </p:txBody>
        </p:sp>
        <p:sp>
          <p:nvSpPr>
            <p:cNvPr id="127" name="Rectangle 57"/>
            <p:cNvSpPr>
              <a:spLocks noChangeArrowheads="1"/>
            </p:cNvSpPr>
            <p:nvPr/>
          </p:nvSpPr>
          <p:spPr bwMode="auto">
            <a:xfrm>
              <a:off x="6646863"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22</a:t>
              </a:r>
            </a:p>
          </p:txBody>
        </p:sp>
        <p:sp>
          <p:nvSpPr>
            <p:cNvPr id="128" name="Rectangle 58"/>
            <p:cNvSpPr>
              <a:spLocks noChangeArrowheads="1"/>
            </p:cNvSpPr>
            <p:nvPr/>
          </p:nvSpPr>
          <p:spPr bwMode="auto">
            <a:xfrm>
              <a:off x="7181850"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24</a:t>
              </a:r>
            </a:p>
          </p:txBody>
        </p:sp>
        <p:sp>
          <p:nvSpPr>
            <p:cNvPr id="129" name="Rectangle 59"/>
            <p:cNvSpPr>
              <a:spLocks noChangeArrowheads="1"/>
            </p:cNvSpPr>
            <p:nvPr/>
          </p:nvSpPr>
          <p:spPr bwMode="auto">
            <a:xfrm>
              <a:off x="7716838"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26</a:t>
              </a:r>
            </a:p>
          </p:txBody>
        </p:sp>
        <p:sp>
          <p:nvSpPr>
            <p:cNvPr id="130" name="Rectangle 60"/>
            <p:cNvSpPr>
              <a:spLocks noChangeArrowheads="1"/>
            </p:cNvSpPr>
            <p:nvPr/>
          </p:nvSpPr>
          <p:spPr bwMode="auto">
            <a:xfrm>
              <a:off x="8251825"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28</a:t>
              </a:r>
            </a:p>
          </p:txBody>
        </p:sp>
      </p:grpSp>
      <p:sp>
        <p:nvSpPr>
          <p:cNvPr id="133" name="Title 132"/>
          <p:cNvSpPr>
            <a:spLocks noGrp="1"/>
          </p:cNvSpPr>
          <p:nvPr>
            <p:ph type="title"/>
          </p:nvPr>
        </p:nvSpPr>
        <p:spPr/>
        <p:txBody>
          <a:bodyPr>
            <a:normAutofit/>
          </a:bodyPr>
          <a:lstStyle/>
          <a:p>
            <a:r>
              <a:rPr lang="en-US" dirty="0"/>
              <a:t>P-value &amp; Chi-Square Distribution</a:t>
            </a:r>
          </a:p>
        </p:txBody>
      </p:sp>
      <p:grpSp>
        <p:nvGrpSpPr>
          <p:cNvPr id="143" name="Group 142"/>
          <p:cNvGrpSpPr/>
          <p:nvPr/>
        </p:nvGrpSpPr>
        <p:grpSpPr>
          <a:xfrm>
            <a:off x="2221486" y="1735138"/>
            <a:ext cx="7409700" cy="3948112"/>
            <a:chOff x="697486" y="1735138"/>
            <a:chExt cx="7409700" cy="3948112"/>
          </a:xfrm>
        </p:grpSpPr>
        <p:sp>
          <p:nvSpPr>
            <p:cNvPr id="144" name="Freeform 20"/>
            <p:cNvSpPr>
              <a:spLocks/>
            </p:cNvSpPr>
            <p:nvPr/>
          </p:nvSpPr>
          <p:spPr bwMode="auto">
            <a:xfrm>
              <a:off x="697486" y="5260975"/>
              <a:ext cx="284208" cy="422275"/>
            </a:xfrm>
            <a:custGeom>
              <a:avLst/>
              <a:gdLst/>
              <a:ahLst/>
              <a:cxnLst>
                <a:cxn ang="0">
                  <a:pos x="0" y="266"/>
                </a:cxn>
                <a:cxn ang="0">
                  <a:pos x="8" y="255"/>
                </a:cxn>
                <a:cxn ang="0">
                  <a:pos x="17" y="243"/>
                </a:cxn>
                <a:cxn ang="0">
                  <a:pos x="27" y="231"/>
                </a:cxn>
                <a:cxn ang="0">
                  <a:pos x="37" y="218"/>
                </a:cxn>
                <a:cxn ang="0">
                  <a:pos x="49" y="206"/>
                </a:cxn>
                <a:cxn ang="0">
                  <a:pos x="60" y="193"/>
                </a:cxn>
                <a:cxn ang="0">
                  <a:pos x="72" y="179"/>
                </a:cxn>
                <a:cxn ang="0">
                  <a:pos x="84" y="164"/>
                </a:cxn>
                <a:cxn ang="0">
                  <a:pos x="96" y="149"/>
                </a:cxn>
                <a:cxn ang="0">
                  <a:pos x="107" y="132"/>
                </a:cxn>
                <a:cxn ang="0">
                  <a:pos x="119" y="114"/>
                </a:cxn>
                <a:cxn ang="0">
                  <a:pos x="130" y="95"/>
                </a:cxn>
                <a:cxn ang="0">
                  <a:pos x="141" y="74"/>
                </a:cxn>
                <a:cxn ang="0">
                  <a:pos x="150" y="51"/>
                </a:cxn>
                <a:cxn ang="0">
                  <a:pos x="160" y="27"/>
                </a:cxn>
                <a:cxn ang="0">
                  <a:pos x="168" y="0"/>
                </a:cxn>
              </a:cxnLst>
              <a:rect l="0" t="0" r="r" b="b"/>
              <a:pathLst>
                <a:path w="168" h="266">
                  <a:moveTo>
                    <a:pt x="0" y="266"/>
                  </a:moveTo>
                  <a:lnTo>
                    <a:pt x="8" y="255"/>
                  </a:lnTo>
                  <a:lnTo>
                    <a:pt x="17" y="243"/>
                  </a:lnTo>
                  <a:lnTo>
                    <a:pt x="27" y="231"/>
                  </a:lnTo>
                  <a:lnTo>
                    <a:pt x="37" y="218"/>
                  </a:lnTo>
                  <a:lnTo>
                    <a:pt x="49" y="206"/>
                  </a:lnTo>
                  <a:lnTo>
                    <a:pt x="60" y="193"/>
                  </a:lnTo>
                  <a:lnTo>
                    <a:pt x="72" y="179"/>
                  </a:lnTo>
                  <a:lnTo>
                    <a:pt x="84" y="164"/>
                  </a:lnTo>
                  <a:lnTo>
                    <a:pt x="96" y="149"/>
                  </a:lnTo>
                  <a:lnTo>
                    <a:pt x="107" y="132"/>
                  </a:lnTo>
                  <a:lnTo>
                    <a:pt x="119" y="114"/>
                  </a:lnTo>
                  <a:lnTo>
                    <a:pt x="130" y="95"/>
                  </a:lnTo>
                  <a:lnTo>
                    <a:pt x="141" y="74"/>
                  </a:lnTo>
                  <a:lnTo>
                    <a:pt x="150" y="51"/>
                  </a:lnTo>
                  <a:lnTo>
                    <a:pt x="160" y="27"/>
                  </a:lnTo>
                  <a:lnTo>
                    <a:pt x="168" y="0"/>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45" name="Freeform 21"/>
            <p:cNvSpPr>
              <a:spLocks/>
            </p:cNvSpPr>
            <p:nvPr/>
          </p:nvSpPr>
          <p:spPr bwMode="auto">
            <a:xfrm>
              <a:off x="981693" y="3746500"/>
              <a:ext cx="284208" cy="1514475"/>
            </a:xfrm>
            <a:custGeom>
              <a:avLst/>
              <a:gdLst/>
              <a:ahLst/>
              <a:cxnLst>
                <a:cxn ang="0">
                  <a:pos x="0" y="954"/>
                </a:cxn>
                <a:cxn ang="0">
                  <a:pos x="5" y="934"/>
                </a:cxn>
                <a:cxn ang="0">
                  <a:pos x="10" y="913"/>
                </a:cxn>
                <a:cxn ang="0">
                  <a:pos x="16" y="890"/>
                </a:cxn>
                <a:cxn ang="0">
                  <a:pos x="21" y="867"/>
                </a:cxn>
                <a:cxn ang="0">
                  <a:pos x="26" y="842"/>
                </a:cxn>
                <a:cxn ang="0">
                  <a:pos x="32" y="816"/>
                </a:cxn>
                <a:cxn ang="0">
                  <a:pos x="37" y="789"/>
                </a:cxn>
                <a:cxn ang="0">
                  <a:pos x="42" y="761"/>
                </a:cxn>
                <a:cxn ang="0">
                  <a:pos x="47" y="733"/>
                </a:cxn>
                <a:cxn ang="0">
                  <a:pos x="53" y="703"/>
                </a:cxn>
                <a:cxn ang="0">
                  <a:pos x="58" y="672"/>
                </a:cxn>
                <a:cxn ang="0">
                  <a:pos x="63" y="641"/>
                </a:cxn>
                <a:cxn ang="0">
                  <a:pos x="68" y="610"/>
                </a:cxn>
                <a:cxn ang="0">
                  <a:pos x="74" y="578"/>
                </a:cxn>
                <a:cxn ang="0">
                  <a:pos x="84" y="512"/>
                </a:cxn>
                <a:cxn ang="0">
                  <a:pos x="95" y="446"/>
                </a:cxn>
                <a:cxn ang="0">
                  <a:pos x="105" y="379"/>
                </a:cxn>
                <a:cxn ang="0">
                  <a:pos x="116" y="312"/>
                </a:cxn>
                <a:cxn ang="0">
                  <a:pos x="126" y="246"/>
                </a:cxn>
                <a:cxn ang="0">
                  <a:pos x="137" y="181"/>
                </a:cxn>
                <a:cxn ang="0">
                  <a:pos x="142" y="150"/>
                </a:cxn>
                <a:cxn ang="0">
                  <a:pos x="147" y="118"/>
                </a:cxn>
                <a:cxn ang="0">
                  <a:pos x="153" y="87"/>
                </a:cxn>
                <a:cxn ang="0">
                  <a:pos x="158" y="58"/>
                </a:cxn>
                <a:cxn ang="0">
                  <a:pos x="163" y="28"/>
                </a:cxn>
                <a:cxn ang="0">
                  <a:pos x="168" y="0"/>
                </a:cxn>
              </a:cxnLst>
              <a:rect l="0" t="0" r="r" b="b"/>
              <a:pathLst>
                <a:path w="168" h="954">
                  <a:moveTo>
                    <a:pt x="0" y="954"/>
                  </a:moveTo>
                  <a:lnTo>
                    <a:pt x="5" y="934"/>
                  </a:lnTo>
                  <a:lnTo>
                    <a:pt x="10" y="913"/>
                  </a:lnTo>
                  <a:lnTo>
                    <a:pt x="16" y="890"/>
                  </a:lnTo>
                  <a:lnTo>
                    <a:pt x="21" y="867"/>
                  </a:lnTo>
                  <a:lnTo>
                    <a:pt x="26" y="842"/>
                  </a:lnTo>
                  <a:lnTo>
                    <a:pt x="32" y="816"/>
                  </a:lnTo>
                  <a:lnTo>
                    <a:pt x="37" y="789"/>
                  </a:lnTo>
                  <a:lnTo>
                    <a:pt x="42" y="761"/>
                  </a:lnTo>
                  <a:lnTo>
                    <a:pt x="47" y="733"/>
                  </a:lnTo>
                  <a:lnTo>
                    <a:pt x="53" y="703"/>
                  </a:lnTo>
                  <a:lnTo>
                    <a:pt x="58" y="672"/>
                  </a:lnTo>
                  <a:lnTo>
                    <a:pt x="63" y="641"/>
                  </a:lnTo>
                  <a:lnTo>
                    <a:pt x="68" y="610"/>
                  </a:lnTo>
                  <a:lnTo>
                    <a:pt x="74" y="578"/>
                  </a:lnTo>
                  <a:lnTo>
                    <a:pt x="84" y="512"/>
                  </a:lnTo>
                  <a:lnTo>
                    <a:pt x="95" y="446"/>
                  </a:lnTo>
                  <a:lnTo>
                    <a:pt x="105" y="379"/>
                  </a:lnTo>
                  <a:lnTo>
                    <a:pt x="116" y="312"/>
                  </a:lnTo>
                  <a:lnTo>
                    <a:pt x="126" y="246"/>
                  </a:lnTo>
                  <a:lnTo>
                    <a:pt x="137" y="181"/>
                  </a:lnTo>
                  <a:lnTo>
                    <a:pt x="142" y="150"/>
                  </a:lnTo>
                  <a:lnTo>
                    <a:pt x="147" y="118"/>
                  </a:lnTo>
                  <a:lnTo>
                    <a:pt x="153" y="87"/>
                  </a:lnTo>
                  <a:lnTo>
                    <a:pt x="158" y="58"/>
                  </a:lnTo>
                  <a:lnTo>
                    <a:pt x="163" y="28"/>
                  </a:lnTo>
                  <a:lnTo>
                    <a:pt x="168" y="0"/>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46" name="Freeform 22"/>
            <p:cNvSpPr>
              <a:spLocks/>
            </p:cNvSpPr>
            <p:nvPr/>
          </p:nvSpPr>
          <p:spPr bwMode="auto">
            <a:xfrm>
              <a:off x="1265901" y="2424113"/>
              <a:ext cx="285900" cy="1322388"/>
            </a:xfrm>
            <a:custGeom>
              <a:avLst/>
              <a:gdLst/>
              <a:ahLst/>
              <a:cxnLst>
                <a:cxn ang="0">
                  <a:pos x="0" y="833"/>
                </a:cxn>
                <a:cxn ang="0">
                  <a:pos x="11" y="777"/>
                </a:cxn>
                <a:cxn ang="0">
                  <a:pos x="21" y="720"/>
                </a:cxn>
                <a:cxn ang="0">
                  <a:pos x="42" y="606"/>
                </a:cxn>
                <a:cxn ang="0">
                  <a:pos x="53" y="549"/>
                </a:cxn>
                <a:cxn ang="0">
                  <a:pos x="63" y="493"/>
                </a:cxn>
                <a:cxn ang="0">
                  <a:pos x="74" y="436"/>
                </a:cxn>
                <a:cxn ang="0">
                  <a:pos x="84" y="381"/>
                </a:cxn>
                <a:cxn ang="0">
                  <a:pos x="95" y="328"/>
                </a:cxn>
                <a:cxn ang="0">
                  <a:pos x="105" y="275"/>
                </a:cxn>
                <a:cxn ang="0">
                  <a:pos x="116" y="224"/>
                </a:cxn>
                <a:cxn ang="0">
                  <a:pos x="127" y="174"/>
                </a:cxn>
                <a:cxn ang="0">
                  <a:pos x="132" y="151"/>
                </a:cxn>
                <a:cxn ang="0">
                  <a:pos x="137" y="128"/>
                </a:cxn>
                <a:cxn ang="0">
                  <a:pos x="142" y="105"/>
                </a:cxn>
                <a:cxn ang="0">
                  <a:pos x="148" y="83"/>
                </a:cxn>
                <a:cxn ang="0">
                  <a:pos x="153" y="61"/>
                </a:cxn>
                <a:cxn ang="0">
                  <a:pos x="158" y="40"/>
                </a:cxn>
                <a:cxn ang="0">
                  <a:pos x="163" y="19"/>
                </a:cxn>
                <a:cxn ang="0">
                  <a:pos x="169" y="0"/>
                </a:cxn>
              </a:cxnLst>
              <a:rect l="0" t="0" r="r" b="b"/>
              <a:pathLst>
                <a:path w="169" h="833">
                  <a:moveTo>
                    <a:pt x="0" y="833"/>
                  </a:moveTo>
                  <a:lnTo>
                    <a:pt x="11" y="777"/>
                  </a:lnTo>
                  <a:lnTo>
                    <a:pt x="21" y="720"/>
                  </a:lnTo>
                  <a:lnTo>
                    <a:pt x="42" y="606"/>
                  </a:lnTo>
                  <a:lnTo>
                    <a:pt x="53" y="549"/>
                  </a:lnTo>
                  <a:lnTo>
                    <a:pt x="63" y="493"/>
                  </a:lnTo>
                  <a:lnTo>
                    <a:pt x="74" y="436"/>
                  </a:lnTo>
                  <a:lnTo>
                    <a:pt x="84" y="381"/>
                  </a:lnTo>
                  <a:lnTo>
                    <a:pt x="95" y="328"/>
                  </a:lnTo>
                  <a:lnTo>
                    <a:pt x="105" y="275"/>
                  </a:lnTo>
                  <a:lnTo>
                    <a:pt x="116" y="224"/>
                  </a:lnTo>
                  <a:lnTo>
                    <a:pt x="127" y="174"/>
                  </a:lnTo>
                  <a:lnTo>
                    <a:pt x="132" y="151"/>
                  </a:lnTo>
                  <a:lnTo>
                    <a:pt x="137" y="128"/>
                  </a:lnTo>
                  <a:lnTo>
                    <a:pt x="142" y="105"/>
                  </a:lnTo>
                  <a:lnTo>
                    <a:pt x="148" y="83"/>
                  </a:lnTo>
                  <a:lnTo>
                    <a:pt x="153" y="61"/>
                  </a:lnTo>
                  <a:lnTo>
                    <a:pt x="158" y="40"/>
                  </a:lnTo>
                  <a:lnTo>
                    <a:pt x="163" y="19"/>
                  </a:lnTo>
                  <a:lnTo>
                    <a:pt x="169" y="0"/>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47" name="Freeform 23"/>
            <p:cNvSpPr>
              <a:spLocks/>
            </p:cNvSpPr>
            <p:nvPr/>
          </p:nvSpPr>
          <p:spPr bwMode="auto">
            <a:xfrm>
              <a:off x="1551801" y="1798638"/>
              <a:ext cx="285900" cy="625475"/>
            </a:xfrm>
            <a:custGeom>
              <a:avLst/>
              <a:gdLst/>
              <a:ahLst/>
              <a:cxnLst>
                <a:cxn ang="0">
                  <a:pos x="0" y="394"/>
                </a:cxn>
                <a:cxn ang="0">
                  <a:pos x="10" y="357"/>
                </a:cxn>
                <a:cxn ang="0">
                  <a:pos x="21" y="322"/>
                </a:cxn>
                <a:cxn ang="0">
                  <a:pos x="31" y="287"/>
                </a:cxn>
                <a:cxn ang="0">
                  <a:pos x="42" y="256"/>
                </a:cxn>
                <a:cxn ang="0">
                  <a:pos x="52" y="226"/>
                </a:cxn>
                <a:cxn ang="0">
                  <a:pos x="63" y="198"/>
                </a:cxn>
                <a:cxn ang="0">
                  <a:pos x="73" y="171"/>
                </a:cxn>
                <a:cxn ang="0">
                  <a:pos x="84" y="146"/>
                </a:cxn>
                <a:cxn ang="0">
                  <a:pos x="95" y="122"/>
                </a:cxn>
                <a:cxn ang="0">
                  <a:pos x="106" y="101"/>
                </a:cxn>
                <a:cxn ang="0">
                  <a:pos x="116" y="80"/>
                </a:cxn>
                <a:cxn ang="0">
                  <a:pos x="127" y="61"/>
                </a:cxn>
                <a:cxn ang="0">
                  <a:pos x="137" y="43"/>
                </a:cxn>
                <a:cxn ang="0">
                  <a:pos x="148" y="28"/>
                </a:cxn>
                <a:cxn ang="0">
                  <a:pos x="158" y="13"/>
                </a:cxn>
                <a:cxn ang="0">
                  <a:pos x="169" y="0"/>
                </a:cxn>
              </a:cxnLst>
              <a:rect l="0" t="0" r="r" b="b"/>
              <a:pathLst>
                <a:path w="169" h="394">
                  <a:moveTo>
                    <a:pt x="0" y="394"/>
                  </a:moveTo>
                  <a:lnTo>
                    <a:pt x="10" y="357"/>
                  </a:lnTo>
                  <a:lnTo>
                    <a:pt x="21" y="322"/>
                  </a:lnTo>
                  <a:lnTo>
                    <a:pt x="31" y="287"/>
                  </a:lnTo>
                  <a:lnTo>
                    <a:pt x="42" y="256"/>
                  </a:lnTo>
                  <a:lnTo>
                    <a:pt x="52" y="226"/>
                  </a:lnTo>
                  <a:lnTo>
                    <a:pt x="63" y="198"/>
                  </a:lnTo>
                  <a:lnTo>
                    <a:pt x="73" y="171"/>
                  </a:lnTo>
                  <a:lnTo>
                    <a:pt x="84" y="146"/>
                  </a:lnTo>
                  <a:lnTo>
                    <a:pt x="95" y="122"/>
                  </a:lnTo>
                  <a:lnTo>
                    <a:pt x="106" y="101"/>
                  </a:lnTo>
                  <a:lnTo>
                    <a:pt x="116" y="80"/>
                  </a:lnTo>
                  <a:lnTo>
                    <a:pt x="127" y="61"/>
                  </a:lnTo>
                  <a:lnTo>
                    <a:pt x="137" y="43"/>
                  </a:lnTo>
                  <a:lnTo>
                    <a:pt x="148" y="28"/>
                  </a:lnTo>
                  <a:lnTo>
                    <a:pt x="158" y="13"/>
                  </a:lnTo>
                  <a:lnTo>
                    <a:pt x="169" y="0"/>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48" name="Freeform 24"/>
            <p:cNvSpPr>
              <a:spLocks/>
            </p:cNvSpPr>
            <p:nvPr/>
          </p:nvSpPr>
          <p:spPr bwMode="auto">
            <a:xfrm>
              <a:off x="1837700" y="1735138"/>
              <a:ext cx="284208" cy="63500"/>
            </a:xfrm>
            <a:custGeom>
              <a:avLst/>
              <a:gdLst/>
              <a:ahLst/>
              <a:cxnLst>
                <a:cxn ang="0">
                  <a:pos x="0" y="40"/>
                </a:cxn>
                <a:cxn ang="0">
                  <a:pos x="9" y="29"/>
                </a:cxn>
                <a:cxn ang="0">
                  <a:pos x="19" y="21"/>
                </a:cxn>
                <a:cxn ang="0">
                  <a:pos x="30" y="14"/>
                </a:cxn>
                <a:cxn ang="0">
                  <a:pos x="40" y="9"/>
                </a:cxn>
                <a:cxn ang="0">
                  <a:pos x="51" y="5"/>
                </a:cxn>
                <a:cxn ang="0">
                  <a:pos x="61" y="2"/>
                </a:cxn>
                <a:cxn ang="0">
                  <a:pos x="73" y="0"/>
                </a:cxn>
                <a:cxn ang="0">
                  <a:pos x="84" y="0"/>
                </a:cxn>
                <a:cxn ang="0">
                  <a:pos x="95" y="0"/>
                </a:cxn>
                <a:cxn ang="0">
                  <a:pos x="107" y="2"/>
                </a:cxn>
                <a:cxn ang="0">
                  <a:pos x="117" y="4"/>
                </a:cxn>
                <a:cxn ang="0">
                  <a:pos x="129" y="7"/>
                </a:cxn>
                <a:cxn ang="0">
                  <a:pos x="139" y="12"/>
                </a:cxn>
                <a:cxn ang="0">
                  <a:pos x="149" y="16"/>
                </a:cxn>
                <a:cxn ang="0">
                  <a:pos x="168" y="26"/>
                </a:cxn>
              </a:cxnLst>
              <a:rect l="0" t="0" r="r" b="b"/>
              <a:pathLst>
                <a:path w="168" h="40">
                  <a:moveTo>
                    <a:pt x="0" y="40"/>
                  </a:moveTo>
                  <a:lnTo>
                    <a:pt x="9" y="29"/>
                  </a:lnTo>
                  <a:lnTo>
                    <a:pt x="19" y="21"/>
                  </a:lnTo>
                  <a:lnTo>
                    <a:pt x="30" y="14"/>
                  </a:lnTo>
                  <a:lnTo>
                    <a:pt x="40" y="9"/>
                  </a:lnTo>
                  <a:lnTo>
                    <a:pt x="51" y="5"/>
                  </a:lnTo>
                  <a:lnTo>
                    <a:pt x="61" y="2"/>
                  </a:lnTo>
                  <a:lnTo>
                    <a:pt x="73" y="0"/>
                  </a:lnTo>
                  <a:lnTo>
                    <a:pt x="84" y="0"/>
                  </a:lnTo>
                  <a:lnTo>
                    <a:pt x="95" y="0"/>
                  </a:lnTo>
                  <a:lnTo>
                    <a:pt x="107" y="2"/>
                  </a:lnTo>
                  <a:lnTo>
                    <a:pt x="117" y="4"/>
                  </a:lnTo>
                  <a:lnTo>
                    <a:pt x="129" y="7"/>
                  </a:lnTo>
                  <a:lnTo>
                    <a:pt x="139" y="12"/>
                  </a:lnTo>
                  <a:lnTo>
                    <a:pt x="149" y="16"/>
                  </a:lnTo>
                  <a:lnTo>
                    <a:pt x="168" y="26"/>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49" name="Freeform 25"/>
            <p:cNvSpPr>
              <a:spLocks/>
            </p:cNvSpPr>
            <p:nvPr/>
          </p:nvSpPr>
          <p:spPr bwMode="auto">
            <a:xfrm>
              <a:off x="2121907" y="1776413"/>
              <a:ext cx="284208" cy="360363"/>
            </a:xfrm>
            <a:custGeom>
              <a:avLst/>
              <a:gdLst/>
              <a:ahLst/>
              <a:cxnLst>
                <a:cxn ang="0">
                  <a:pos x="0" y="0"/>
                </a:cxn>
                <a:cxn ang="0">
                  <a:pos x="11" y="8"/>
                </a:cxn>
                <a:cxn ang="0">
                  <a:pos x="21" y="17"/>
                </a:cxn>
                <a:cxn ang="0">
                  <a:pos x="32" y="26"/>
                </a:cxn>
                <a:cxn ang="0">
                  <a:pos x="42" y="37"/>
                </a:cxn>
                <a:cxn ang="0">
                  <a:pos x="53" y="50"/>
                </a:cxn>
                <a:cxn ang="0">
                  <a:pos x="63" y="63"/>
                </a:cxn>
                <a:cxn ang="0">
                  <a:pos x="74" y="77"/>
                </a:cxn>
                <a:cxn ang="0">
                  <a:pos x="84" y="92"/>
                </a:cxn>
                <a:cxn ang="0">
                  <a:pos x="95" y="107"/>
                </a:cxn>
                <a:cxn ang="0">
                  <a:pos x="105" y="123"/>
                </a:cxn>
                <a:cxn ang="0">
                  <a:pos x="126" y="157"/>
                </a:cxn>
                <a:cxn ang="0">
                  <a:pos x="147" y="192"/>
                </a:cxn>
                <a:cxn ang="0">
                  <a:pos x="168" y="227"/>
                </a:cxn>
              </a:cxnLst>
              <a:rect l="0" t="0" r="r" b="b"/>
              <a:pathLst>
                <a:path w="168" h="227">
                  <a:moveTo>
                    <a:pt x="0" y="0"/>
                  </a:moveTo>
                  <a:lnTo>
                    <a:pt x="11" y="8"/>
                  </a:lnTo>
                  <a:lnTo>
                    <a:pt x="21" y="17"/>
                  </a:lnTo>
                  <a:lnTo>
                    <a:pt x="32" y="26"/>
                  </a:lnTo>
                  <a:lnTo>
                    <a:pt x="42" y="37"/>
                  </a:lnTo>
                  <a:lnTo>
                    <a:pt x="53" y="50"/>
                  </a:lnTo>
                  <a:lnTo>
                    <a:pt x="63" y="63"/>
                  </a:lnTo>
                  <a:lnTo>
                    <a:pt x="74" y="77"/>
                  </a:lnTo>
                  <a:lnTo>
                    <a:pt x="84" y="92"/>
                  </a:lnTo>
                  <a:lnTo>
                    <a:pt x="95" y="107"/>
                  </a:lnTo>
                  <a:lnTo>
                    <a:pt x="105" y="123"/>
                  </a:lnTo>
                  <a:lnTo>
                    <a:pt x="126" y="157"/>
                  </a:lnTo>
                  <a:lnTo>
                    <a:pt x="147" y="192"/>
                  </a:lnTo>
                  <a:lnTo>
                    <a:pt x="168" y="227"/>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0" name="Freeform 26"/>
            <p:cNvSpPr>
              <a:spLocks/>
            </p:cNvSpPr>
            <p:nvPr/>
          </p:nvSpPr>
          <p:spPr bwMode="auto">
            <a:xfrm>
              <a:off x="2406115" y="2136775"/>
              <a:ext cx="285900" cy="538163"/>
            </a:xfrm>
            <a:custGeom>
              <a:avLst/>
              <a:gdLst/>
              <a:ahLst/>
              <a:cxnLst>
                <a:cxn ang="0">
                  <a:pos x="0" y="0"/>
                </a:cxn>
                <a:cxn ang="0">
                  <a:pos x="11" y="18"/>
                </a:cxn>
                <a:cxn ang="0">
                  <a:pos x="22" y="37"/>
                </a:cxn>
                <a:cxn ang="0">
                  <a:pos x="32" y="57"/>
                </a:cxn>
                <a:cxn ang="0">
                  <a:pos x="43" y="77"/>
                </a:cxn>
                <a:cxn ang="0">
                  <a:pos x="64" y="118"/>
                </a:cxn>
                <a:cxn ang="0">
                  <a:pos x="85" y="161"/>
                </a:cxn>
                <a:cxn ang="0">
                  <a:pos x="106" y="206"/>
                </a:cxn>
                <a:cxn ang="0">
                  <a:pos x="127" y="250"/>
                </a:cxn>
                <a:cxn ang="0">
                  <a:pos x="148" y="295"/>
                </a:cxn>
                <a:cxn ang="0">
                  <a:pos x="169" y="339"/>
                </a:cxn>
              </a:cxnLst>
              <a:rect l="0" t="0" r="r" b="b"/>
              <a:pathLst>
                <a:path w="169" h="339">
                  <a:moveTo>
                    <a:pt x="0" y="0"/>
                  </a:moveTo>
                  <a:lnTo>
                    <a:pt x="11" y="18"/>
                  </a:lnTo>
                  <a:lnTo>
                    <a:pt x="22" y="37"/>
                  </a:lnTo>
                  <a:lnTo>
                    <a:pt x="32" y="57"/>
                  </a:lnTo>
                  <a:lnTo>
                    <a:pt x="43" y="77"/>
                  </a:lnTo>
                  <a:lnTo>
                    <a:pt x="64" y="118"/>
                  </a:lnTo>
                  <a:lnTo>
                    <a:pt x="85" y="161"/>
                  </a:lnTo>
                  <a:lnTo>
                    <a:pt x="106" y="206"/>
                  </a:lnTo>
                  <a:lnTo>
                    <a:pt x="127" y="250"/>
                  </a:lnTo>
                  <a:lnTo>
                    <a:pt x="148" y="295"/>
                  </a:lnTo>
                  <a:lnTo>
                    <a:pt x="169" y="339"/>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1" name="Freeform 27"/>
            <p:cNvSpPr>
              <a:spLocks/>
            </p:cNvSpPr>
            <p:nvPr/>
          </p:nvSpPr>
          <p:spPr bwMode="auto">
            <a:xfrm>
              <a:off x="2692015" y="2674938"/>
              <a:ext cx="284208" cy="576263"/>
            </a:xfrm>
            <a:custGeom>
              <a:avLst/>
              <a:gdLst/>
              <a:ahLst/>
              <a:cxnLst>
                <a:cxn ang="0">
                  <a:pos x="0" y="0"/>
                </a:cxn>
                <a:cxn ang="0">
                  <a:pos x="21" y="45"/>
                </a:cxn>
                <a:cxn ang="0">
                  <a:pos x="42" y="90"/>
                </a:cxn>
                <a:cxn ang="0">
                  <a:pos x="63" y="136"/>
                </a:cxn>
                <a:cxn ang="0">
                  <a:pos x="84" y="182"/>
                </a:cxn>
                <a:cxn ang="0">
                  <a:pos x="105" y="228"/>
                </a:cxn>
                <a:cxn ang="0">
                  <a:pos x="126" y="273"/>
                </a:cxn>
                <a:cxn ang="0">
                  <a:pos x="147" y="318"/>
                </a:cxn>
                <a:cxn ang="0">
                  <a:pos x="168" y="363"/>
                </a:cxn>
              </a:cxnLst>
              <a:rect l="0" t="0" r="r" b="b"/>
              <a:pathLst>
                <a:path w="168" h="363">
                  <a:moveTo>
                    <a:pt x="0" y="0"/>
                  </a:moveTo>
                  <a:lnTo>
                    <a:pt x="21" y="45"/>
                  </a:lnTo>
                  <a:lnTo>
                    <a:pt x="42" y="90"/>
                  </a:lnTo>
                  <a:lnTo>
                    <a:pt x="63" y="136"/>
                  </a:lnTo>
                  <a:lnTo>
                    <a:pt x="84" y="182"/>
                  </a:lnTo>
                  <a:lnTo>
                    <a:pt x="105" y="228"/>
                  </a:lnTo>
                  <a:lnTo>
                    <a:pt x="126" y="273"/>
                  </a:lnTo>
                  <a:lnTo>
                    <a:pt x="147" y="318"/>
                  </a:lnTo>
                  <a:lnTo>
                    <a:pt x="168" y="363"/>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2" name="Freeform 28"/>
            <p:cNvSpPr>
              <a:spLocks/>
            </p:cNvSpPr>
            <p:nvPr/>
          </p:nvSpPr>
          <p:spPr bwMode="auto">
            <a:xfrm>
              <a:off x="2976223" y="3251200"/>
              <a:ext cx="284208" cy="534988"/>
            </a:xfrm>
            <a:custGeom>
              <a:avLst/>
              <a:gdLst/>
              <a:ahLst/>
              <a:cxnLst>
                <a:cxn ang="0">
                  <a:pos x="0" y="0"/>
                </a:cxn>
                <a:cxn ang="0">
                  <a:pos x="42" y="87"/>
                </a:cxn>
                <a:cxn ang="0">
                  <a:pos x="63" y="130"/>
                </a:cxn>
                <a:cxn ang="0">
                  <a:pos x="84" y="173"/>
                </a:cxn>
                <a:cxn ang="0">
                  <a:pos x="105" y="216"/>
                </a:cxn>
                <a:cxn ang="0">
                  <a:pos x="126" y="257"/>
                </a:cxn>
                <a:cxn ang="0">
                  <a:pos x="147" y="297"/>
                </a:cxn>
                <a:cxn ang="0">
                  <a:pos x="168" y="337"/>
                </a:cxn>
              </a:cxnLst>
              <a:rect l="0" t="0" r="r" b="b"/>
              <a:pathLst>
                <a:path w="168" h="337">
                  <a:moveTo>
                    <a:pt x="0" y="0"/>
                  </a:moveTo>
                  <a:lnTo>
                    <a:pt x="42" y="87"/>
                  </a:lnTo>
                  <a:lnTo>
                    <a:pt x="63" y="130"/>
                  </a:lnTo>
                  <a:lnTo>
                    <a:pt x="84" y="173"/>
                  </a:lnTo>
                  <a:lnTo>
                    <a:pt x="105" y="216"/>
                  </a:lnTo>
                  <a:lnTo>
                    <a:pt x="126" y="257"/>
                  </a:lnTo>
                  <a:lnTo>
                    <a:pt x="147" y="297"/>
                  </a:lnTo>
                  <a:lnTo>
                    <a:pt x="168" y="337"/>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3" name="Freeform 29"/>
            <p:cNvSpPr>
              <a:spLocks/>
            </p:cNvSpPr>
            <p:nvPr/>
          </p:nvSpPr>
          <p:spPr bwMode="auto">
            <a:xfrm>
              <a:off x="3260430" y="3786188"/>
              <a:ext cx="285900" cy="458788"/>
            </a:xfrm>
            <a:custGeom>
              <a:avLst/>
              <a:gdLst/>
              <a:ahLst/>
              <a:cxnLst>
                <a:cxn ang="0">
                  <a:pos x="0" y="0"/>
                </a:cxn>
                <a:cxn ang="0">
                  <a:pos x="21" y="39"/>
                </a:cxn>
                <a:cxn ang="0">
                  <a:pos x="43" y="77"/>
                </a:cxn>
                <a:cxn ang="0">
                  <a:pos x="64" y="114"/>
                </a:cxn>
                <a:cxn ang="0">
                  <a:pos x="85" y="151"/>
                </a:cxn>
                <a:cxn ang="0">
                  <a:pos x="106" y="187"/>
                </a:cxn>
                <a:cxn ang="0">
                  <a:pos x="127" y="222"/>
                </a:cxn>
                <a:cxn ang="0">
                  <a:pos x="148" y="256"/>
                </a:cxn>
                <a:cxn ang="0">
                  <a:pos x="169" y="289"/>
                </a:cxn>
              </a:cxnLst>
              <a:rect l="0" t="0" r="r" b="b"/>
              <a:pathLst>
                <a:path w="169" h="289">
                  <a:moveTo>
                    <a:pt x="0" y="0"/>
                  </a:moveTo>
                  <a:lnTo>
                    <a:pt x="21" y="39"/>
                  </a:lnTo>
                  <a:lnTo>
                    <a:pt x="43" y="77"/>
                  </a:lnTo>
                  <a:lnTo>
                    <a:pt x="64" y="114"/>
                  </a:lnTo>
                  <a:lnTo>
                    <a:pt x="85" y="151"/>
                  </a:lnTo>
                  <a:lnTo>
                    <a:pt x="106" y="187"/>
                  </a:lnTo>
                  <a:lnTo>
                    <a:pt x="127" y="222"/>
                  </a:lnTo>
                  <a:lnTo>
                    <a:pt x="148" y="256"/>
                  </a:lnTo>
                  <a:lnTo>
                    <a:pt x="169" y="289"/>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4" name="Freeform 30"/>
            <p:cNvSpPr>
              <a:spLocks/>
            </p:cNvSpPr>
            <p:nvPr/>
          </p:nvSpPr>
          <p:spPr bwMode="auto">
            <a:xfrm>
              <a:off x="3546329" y="4244975"/>
              <a:ext cx="285900" cy="373063"/>
            </a:xfrm>
            <a:custGeom>
              <a:avLst/>
              <a:gdLst/>
              <a:ahLst/>
              <a:cxnLst>
                <a:cxn ang="0">
                  <a:pos x="0" y="0"/>
                </a:cxn>
                <a:cxn ang="0">
                  <a:pos x="21" y="33"/>
                </a:cxn>
                <a:cxn ang="0">
                  <a:pos x="42" y="64"/>
                </a:cxn>
                <a:cxn ang="0">
                  <a:pos x="63" y="94"/>
                </a:cxn>
                <a:cxn ang="0">
                  <a:pos x="84" y="124"/>
                </a:cxn>
                <a:cxn ang="0">
                  <a:pos x="106" y="153"/>
                </a:cxn>
                <a:cxn ang="0">
                  <a:pos x="127" y="181"/>
                </a:cxn>
                <a:cxn ang="0">
                  <a:pos x="148" y="208"/>
                </a:cxn>
                <a:cxn ang="0">
                  <a:pos x="169" y="235"/>
                </a:cxn>
              </a:cxnLst>
              <a:rect l="0" t="0" r="r" b="b"/>
              <a:pathLst>
                <a:path w="169" h="235">
                  <a:moveTo>
                    <a:pt x="0" y="0"/>
                  </a:moveTo>
                  <a:lnTo>
                    <a:pt x="21" y="33"/>
                  </a:lnTo>
                  <a:lnTo>
                    <a:pt x="42" y="64"/>
                  </a:lnTo>
                  <a:lnTo>
                    <a:pt x="63" y="94"/>
                  </a:lnTo>
                  <a:lnTo>
                    <a:pt x="84" y="124"/>
                  </a:lnTo>
                  <a:lnTo>
                    <a:pt x="106" y="153"/>
                  </a:lnTo>
                  <a:lnTo>
                    <a:pt x="127" y="181"/>
                  </a:lnTo>
                  <a:lnTo>
                    <a:pt x="148" y="208"/>
                  </a:lnTo>
                  <a:lnTo>
                    <a:pt x="169" y="235"/>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5" name="Freeform 31"/>
            <p:cNvSpPr>
              <a:spLocks/>
            </p:cNvSpPr>
            <p:nvPr/>
          </p:nvSpPr>
          <p:spPr bwMode="auto">
            <a:xfrm>
              <a:off x="3832229" y="4618038"/>
              <a:ext cx="284208" cy="288925"/>
            </a:xfrm>
            <a:custGeom>
              <a:avLst/>
              <a:gdLst/>
              <a:ahLst/>
              <a:cxnLst>
                <a:cxn ang="0">
                  <a:pos x="0" y="0"/>
                </a:cxn>
                <a:cxn ang="0">
                  <a:pos x="21" y="25"/>
                </a:cxn>
                <a:cxn ang="0">
                  <a:pos x="42" y="50"/>
                </a:cxn>
                <a:cxn ang="0">
                  <a:pos x="63" y="74"/>
                </a:cxn>
                <a:cxn ang="0">
                  <a:pos x="84" y="97"/>
                </a:cxn>
                <a:cxn ang="0">
                  <a:pos x="105" y="119"/>
                </a:cxn>
                <a:cxn ang="0">
                  <a:pos x="126" y="141"/>
                </a:cxn>
                <a:cxn ang="0">
                  <a:pos x="147" y="162"/>
                </a:cxn>
                <a:cxn ang="0">
                  <a:pos x="168" y="182"/>
                </a:cxn>
              </a:cxnLst>
              <a:rect l="0" t="0" r="r" b="b"/>
              <a:pathLst>
                <a:path w="168" h="182">
                  <a:moveTo>
                    <a:pt x="0" y="0"/>
                  </a:moveTo>
                  <a:lnTo>
                    <a:pt x="21" y="25"/>
                  </a:lnTo>
                  <a:lnTo>
                    <a:pt x="42" y="50"/>
                  </a:lnTo>
                  <a:lnTo>
                    <a:pt x="63" y="74"/>
                  </a:lnTo>
                  <a:lnTo>
                    <a:pt x="84" y="97"/>
                  </a:lnTo>
                  <a:lnTo>
                    <a:pt x="105" y="119"/>
                  </a:lnTo>
                  <a:lnTo>
                    <a:pt x="126" y="141"/>
                  </a:lnTo>
                  <a:lnTo>
                    <a:pt x="147" y="162"/>
                  </a:lnTo>
                  <a:lnTo>
                    <a:pt x="168" y="182"/>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6" name="Freeform 32"/>
            <p:cNvSpPr>
              <a:spLocks/>
            </p:cNvSpPr>
            <p:nvPr/>
          </p:nvSpPr>
          <p:spPr bwMode="auto">
            <a:xfrm>
              <a:off x="4116437" y="4906963"/>
              <a:ext cx="285900" cy="220663"/>
            </a:xfrm>
            <a:custGeom>
              <a:avLst/>
              <a:gdLst/>
              <a:ahLst/>
              <a:cxnLst>
                <a:cxn ang="0">
                  <a:pos x="0" y="0"/>
                </a:cxn>
                <a:cxn ang="0">
                  <a:pos x="21" y="20"/>
                </a:cxn>
                <a:cxn ang="0">
                  <a:pos x="42" y="39"/>
                </a:cxn>
                <a:cxn ang="0">
                  <a:pos x="63" y="57"/>
                </a:cxn>
                <a:cxn ang="0">
                  <a:pos x="84" y="74"/>
                </a:cxn>
                <a:cxn ang="0">
                  <a:pos x="106" y="91"/>
                </a:cxn>
                <a:cxn ang="0">
                  <a:pos x="127" y="108"/>
                </a:cxn>
                <a:cxn ang="0">
                  <a:pos x="169" y="139"/>
                </a:cxn>
              </a:cxnLst>
              <a:rect l="0" t="0" r="r" b="b"/>
              <a:pathLst>
                <a:path w="169" h="139">
                  <a:moveTo>
                    <a:pt x="0" y="0"/>
                  </a:moveTo>
                  <a:lnTo>
                    <a:pt x="21" y="20"/>
                  </a:lnTo>
                  <a:lnTo>
                    <a:pt x="42" y="39"/>
                  </a:lnTo>
                  <a:lnTo>
                    <a:pt x="63" y="57"/>
                  </a:lnTo>
                  <a:lnTo>
                    <a:pt x="84" y="74"/>
                  </a:lnTo>
                  <a:lnTo>
                    <a:pt x="106" y="91"/>
                  </a:lnTo>
                  <a:lnTo>
                    <a:pt x="127" y="108"/>
                  </a:lnTo>
                  <a:lnTo>
                    <a:pt x="169" y="139"/>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7" name="Freeform 33"/>
            <p:cNvSpPr>
              <a:spLocks/>
            </p:cNvSpPr>
            <p:nvPr/>
          </p:nvSpPr>
          <p:spPr bwMode="auto">
            <a:xfrm>
              <a:off x="4402335" y="5127625"/>
              <a:ext cx="284208" cy="161925"/>
            </a:xfrm>
            <a:custGeom>
              <a:avLst/>
              <a:gdLst/>
              <a:ahLst/>
              <a:cxnLst>
                <a:cxn ang="0">
                  <a:pos x="0" y="0"/>
                </a:cxn>
                <a:cxn ang="0">
                  <a:pos x="21" y="15"/>
                </a:cxn>
                <a:cxn ang="0">
                  <a:pos x="42" y="29"/>
                </a:cxn>
                <a:cxn ang="0">
                  <a:pos x="63" y="42"/>
                </a:cxn>
                <a:cxn ang="0">
                  <a:pos x="84" y="55"/>
                </a:cxn>
                <a:cxn ang="0">
                  <a:pos x="126" y="79"/>
                </a:cxn>
                <a:cxn ang="0">
                  <a:pos x="168" y="102"/>
                </a:cxn>
              </a:cxnLst>
              <a:rect l="0" t="0" r="r" b="b"/>
              <a:pathLst>
                <a:path w="168" h="102">
                  <a:moveTo>
                    <a:pt x="0" y="0"/>
                  </a:moveTo>
                  <a:lnTo>
                    <a:pt x="21" y="15"/>
                  </a:lnTo>
                  <a:lnTo>
                    <a:pt x="42" y="29"/>
                  </a:lnTo>
                  <a:lnTo>
                    <a:pt x="63" y="42"/>
                  </a:lnTo>
                  <a:lnTo>
                    <a:pt x="84" y="55"/>
                  </a:lnTo>
                  <a:lnTo>
                    <a:pt x="126" y="79"/>
                  </a:lnTo>
                  <a:lnTo>
                    <a:pt x="168" y="102"/>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8" name="Freeform 34"/>
            <p:cNvSpPr>
              <a:spLocks/>
            </p:cNvSpPr>
            <p:nvPr/>
          </p:nvSpPr>
          <p:spPr bwMode="auto">
            <a:xfrm>
              <a:off x="4686543" y="5289550"/>
              <a:ext cx="284208" cy="119063"/>
            </a:xfrm>
            <a:custGeom>
              <a:avLst/>
              <a:gdLst/>
              <a:ahLst/>
              <a:cxnLst>
                <a:cxn ang="0">
                  <a:pos x="0" y="0"/>
                </a:cxn>
                <a:cxn ang="0">
                  <a:pos x="42" y="22"/>
                </a:cxn>
                <a:cxn ang="0">
                  <a:pos x="84" y="41"/>
                </a:cxn>
                <a:cxn ang="0">
                  <a:pos x="126" y="59"/>
                </a:cxn>
                <a:cxn ang="0">
                  <a:pos x="168" y="75"/>
                </a:cxn>
              </a:cxnLst>
              <a:rect l="0" t="0" r="r" b="b"/>
              <a:pathLst>
                <a:path w="168" h="75">
                  <a:moveTo>
                    <a:pt x="0" y="0"/>
                  </a:moveTo>
                  <a:lnTo>
                    <a:pt x="42" y="22"/>
                  </a:lnTo>
                  <a:lnTo>
                    <a:pt x="84" y="41"/>
                  </a:lnTo>
                  <a:lnTo>
                    <a:pt x="126" y="59"/>
                  </a:lnTo>
                  <a:lnTo>
                    <a:pt x="168" y="75"/>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9" name="Freeform 35"/>
            <p:cNvSpPr>
              <a:spLocks/>
            </p:cNvSpPr>
            <p:nvPr/>
          </p:nvSpPr>
          <p:spPr bwMode="auto">
            <a:xfrm>
              <a:off x="4970751" y="5408613"/>
              <a:ext cx="285900" cy="84138"/>
            </a:xfrm>
            <a:custGeom>
              <a:avLst/>
              <a:gdLst/>
              <a:ahLst/>
              <a:cxnLst>
                <a:cxn ang="0">
                  <a:pos x="0" y="0"/>
                </a:cxn>
                <a:cxn ang="0">
                  <a:pos x="42" y="15"/>
                </a:cxn>
                <a:cxn ang="0">
                  <a:pos x="84" y="29"/>
                </a:cxn>
                <a:cxn ang="0">
                  <a:pos x="127" y="41"/>
                </a:cxn>
                <a:cxn ang="0">
                  <a:pos x="169" y="53"/>
                </a:cxn>
              </a:cxnLst>
              <a:rect l="0" t="0" r="r" b="b"/>
              <a:pathLst>
                <a:path w="169" h="53">
                  <a:moveTo>
                    <a:pt x="0" y="0"/>
                  </a:moveTo>
                  <a:lnTo>
                    <a:pt x="42" y="15"/>
                  </a:lnTo>
                  <a:lnTo>
                    <a:pt x="84" y="29"/>
                  </a:lnTo>
                  <a:lnTo>
                    <a:pt x="127" y="41"/>
                  </a:lnTo>
                  <a:lnTo>
                    <a:pt x="169" y="53"/>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0" name="Freeform 36"/>
            <p:cNvSpPr>
              <a:spLocks/>
            </p:cNvSpPr>
            <p:nvPr/>
          </p:nvSpPr>
          <p:spPr bwMode="auto">
            <a:xfrm>
              <a:off x="5256651" y="5492750"/>
              <a:ext cx="284208" cy="58738"/>
            </a:xfrm>
            <a:custGeom>
              <a:avLst/>
              <a:gdLst/>
              <a:ahLst/>
              <a:cxnLst>
                <a:cxn ang="0">
                  <a:pos x="0" y="0"/>
                </a:cxn>
                <a:cxn ang="0">
                  <a:pos x="42" y="11"/>
                </a:cxn>
                <a:cxn ang="0">
                  <a:pos x="84" y="20"/>
                </a:cxn>
                <a:cxn ang="0">
                  <a:pos x="126" y="29"/>
                </a:cxn>
                <a:cxn ang="0">
                  <a:pos x="168" y="37"/>
                </a:cxn>
              </a:cxnLst>
              <a:rect l="0" t="0" r="r" b="b"/>
              <a:pathLst>
                <a:path w="168" h="37">
                  <a:moveTo>
                    <a:pt x="0" y="0"/>
                  </a:moveTo>
                  <a:lnTo>
                    <a:pt x="42" y="11"/>
                  </a:lnTo>
                  <a:lnTo>
                    <a:pt x="84" y="20"/>
                  </a:lnTo>
                  <a:lnTo>
                    <a:pt x="126" y="29"/>
                  </a:lnTo>
                  <a:lnTo>
                    <a:pt x="168" y="37"/>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1" name="Freeform 37"/>
            <p:cNvSpPr>
              <a:spLocks/>
            </p:cNvSpPr>
            <p:nvPr/>
          </p:nvSpPr>
          <p:spPr bwMode="auto">
            <a:xfrm>
              <a:off x="5540858" y="5551488"/>
              <a:ext cx="285900" cy="42863"/>
            </a:xfrm>
            <a:custGeom>
              <a:avLst/>
              <a:gdLst/>
              <a:ahLst/>
              <a:cxnLst>
                <a:cxn ang="0">
                  <a:pos x="0" y="0"/>
                </a:cxn>
                <a:cxn ang="0">
                  <a:pos x="42" y="8"/>
                </a:cxn>
                <a:cxn ang="0">
                  <a:pos x="84" y="15"/>
                </a:cxn>
                <a:cxn ang="0">
                  <a:pos x="127" y="21"/>
                </a:cxn>
                <a:cxn ang="0">
                  <a:pos x="169" y="27"/>
                </a:cxn>
              </a:cxnLst>
              <a:rect l="0" t="0" r="r" b="b"/>
              <a:pathLst>
                <a:path w="169" h="27">
                  <a:moveTo>
                    <a:pt x="0" y="0"/>
                  </a:moveTo>
                  <a:lnTo>
                    <a:pt x="42" y="8"/>
                  </a:lnTo>
                  <a:lnTo>
                    <a:pt x="84" y="15"/>
                  </a:lnTo>
                  <a:lnTo>
                    <a:pt x="127" y="21"/>
                  </a:lnTo>
                  <a:lnTo>
                    <a:pt x="169" y="27"/>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2" name="Freeform 38"/>
            <p:cNvSpPr>
              <a:spLocks/>
            </p:cNvSpPr>
            <p:nvPr/>
          </p:nvSpPr>
          <p:spPr bwMode="auto">
            <a:xfrm>
              <a:off x="5826757" y="5594350"/>
              <a:ext cx="284208" cy="28575"/>
            </a:xfrm>
            <a:custGeom>
              <a:avLst/>
              <a:gdLst/>
              <a:ahLst/>
              <a:cxnLst>
                <a:cxn ang="0">
                  <a:pos x="0" y="0"/>
                </a:cxn>
                <a:cxn ang="0">
                  <a:pos x="42" y="5"/>
                </a:cxn>
                <a:cxn ang="0">
                  <a:pos x="84" y="10"/>
                </a:cxn>
                <a:cxn ang="0">
                  <a:pos x="168" y="18"/>
                </a:cxn>
              </a:cxnLst>
              <a:rect l="0" t="0" r="r" b="b"/>
              <a:pathLst>
                <a:path w="168" h="18">
                  <a:moveTo>
                    <a:pt x="0" y="0"/>
                  </a:moveTo>
                  <a:lnTo>
                    <a:pt x="42" y="5"/>
                  </a:lnTo>
                  <a:lnTo>
                    <a:pt x="84" y="10"/>
                  </a:lnTo>
                  <a:lnTo>
                    <a:pt x="168" y="18"/>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3" name="Freeform 39"/>
            <p:cNvSpPr>
              <a:spLocks/>
            </p:cNvSpPr>
            <p:nvPr/>
          </p:nvSpPr>
          <p:spPr bwMode="auto">
            <a:xfrm>
              <a:off x="6110965" y="5622925"/>
              <a:ext cx="285900" cy="19050"/>
            </a:xfrm>
            <a:custGeom>
              <a:avLst/>
              <a:gdLst/>
              <a:ahLst/>
              <a:cxnLst>
                <a:cxn ang="0">
                  <a:pos x="0" y="0"/>
                </a:cxn>
                <a:cxn ang="0">
                  <a:pos x="85" y="7"/>
                </a:cxn>
                <a:cxn ang="0">
                  <a:pos x="169" y="12"/>
                </a:cxn>
              </a:cxnLst>
              <a:rect l="0" t="0" r="r" b="b"/>
              <a:pathLst>
                <a:path w="169" h="12">
                  <a:moveTo>
                    <a:pt x="0" y="0"/>
                  </a:moveTo>
                  <a:lnTo>
                    <a:pt x="85" y="7"/>
                  </a:lnTo>
                  <a:lnTo>
                    <a:pt x="169" y="12"/>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4" name="Freeform 40"/>
            <p:cNvSpPr>
              <a:spLocks/>
            </p:cNvSpPr>
            <p:nvPr/>
          </p:nvSpPr>
          <p:spPr bwMode="auto">
            <a:xfrm>
              <a:off x="6396865" y="5641975"/>
              <a:ext cx="284208" cy="14288"/>
            </a:xfrm>
            <a:custGeom>
              <a:avLst/>
              <a:gdLst/>
              <a:ahLst/>
              <a:cxnLst>
                <a:cxn ang="0">
                  <a:pos x="0" y="0"/>
                </a:cxn>
                <a:cxn ang="0">
                  <a:pos x="84" y="6"/>
                </a:cxn>
                <a:cxn ang="0">
                  <a:pos x="168" y="9"/>
                </a:cxn>
              </a:cxnLst>
              <a:rect l="0" t="0" r="r" b="b"/>
              <a:pathLst>
                <a:path w="168" h="9">
                  <a:moveTo>
                    <a:pt x="0" y="0"/>
                  </a:moveTo>
                  <a:lnTo>
                    <a:pt x="84" y="6"/>
                  </a:lnTo>
                  <a:lnTo>
                    <a:pt x="168" y="9"/>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5" name="Freeform 41"/>
            <p:cNvSpPr>
              <a:spLocks/>
            </p:cNvSpPr>
            <p:nvPr/>
          </p:nvSpPr>
          <p:spPr bwMode="auto">
            <a:xfrm>
              <a:off x="6681072" y="5656263"/>
              <a:ext cx="284208" cy="9525"/>
            </a:xfrm>
            <a:custGeom>
              <a:avLst/>
              <a:gdLst/>
              <a:ahLst/>
              <a:cxnLst>
                <a:cxn ang="0">
                  <a:pos x="0" y="0"/>
                </a:cxn>
                <a:cxn ang="0">
                  <a:pos x="84" y="3"/>
                </a:cxn>
                <a:cxn ang="0">
                  <a:pos x="168" y="6"/>
                </a:cxn>
              </a:cxnLst>
              <a:rect l="0" t="0" r="r" b="b"/>
              <a:pathLst>
                <a:path w="168" h="6">
                  <a:moveTo>
                    <a:pt x="0" y="0"/>
                  </a:moveTo>
                  <a:lnTo>
                    <a:pt x="84" y="3"/>
                  </a:lnTo>
                  <a:lnTo>
                    <a:pt x="168" y="6"/>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6" name="Freeform 42"/>
            <p:cNvSpPr>
              <a:spLocks/>
            </p:cNvSpPr>
            <p:nvPr/>
          </p:nvSpPr>
          <p:spPr bwMode="auto">
            <a:xfrm>
              <a:off x="6965280" y="5665788"/>
              <a:ext cx="285900" cy="6350"/>
            </a:xfrm>
            <a:custGeom>
              <a:avLst/>
              <a:gdLst/>
              <a:ahLst/>
              <a:cxnLst>
                <a:cxn ang="0">
                  <a:pos x="0" y="0"/>
                </a:cxn>
                <a:cxn ang="0">
                  <a:pos x="85" y="2"/>
                </a:cxn>
                <a:cxn ang="0">
                  <a:pos x="169" y="4"/>
                </a:cxn>
              </a:cxnLst>
              <a:rect l="0" t="0" r="r" b="b"/>
              <a:pathLst>
                <a:path w="169" h="4">
                  <a:moveTo>
                    <a:pt x="0" y="0"/>
                  </a:moveTo>
                  <a:lnTo>
                    <a:pt x="85" y="2"/>
                  </a:lnTo>
                  <a:lnTo>
                    <a:pt x="169" y="4"/>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7" name="Freeform 43"/>
            <p:cNvSpPr>
              <a:spLocks/>
            </p:cNvSpPr>
            <p:nvPr/>
          </p:nvSpPr>
          <p:spPr bwMode="auto">
            <a:xfrm>
              <a:off x="7251179" y="5672138"/>
              <a:ext cx="284208" cy="3175"/>
            </a:xfrm>
            <a:custGeom>
              <a:avLst/>
              <a:gdLst/>
              <a:ahLst/>
              <a:cxnLst>
                <a:cxn ang="0">
                  <a:pos x="0" y="0"/>
                </a:cxn>
                <a:cxn ang="0">
                  <a:pos x="84" y="2"/>
                </a:cxn>
                <a:cxn ang="0">
                  <a:pos x="168" y="2"/>
                </a:cxn>
              </a:cxnLst>
              <a:rect l="0" t="0" r="r" b="b"/>
              <a:pathLst>
                <a:path w="168" h="2">
                  <a:moveTo>
                    <a:pt x="0" y="0"/>
                  </a:moveTo>
                  <a:lnTo>
                    <a:pt x="84" y="2"/>
                  </a:lnTo>
                  <a:lnTo>
                    <a:pt x="168" y="2"/>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8" name="Freeform 44"/>
            <p:cNvSpPr>
              <a:spLocks/>
            </p:cNvSpPr>
            <p:nvPr/>
          </p:nvSpPr>
          <p:spPr bwMode="auto">
            <a:xfrm>
              <a:off x="7535387" y="5675313"/>
              <a:ext cx="285900" cy="3175"/>
            </a:xfrm>
            <a:custGeom>
              <a:avLst/>
              <a:gdLst/>
              <a:ahLst/>
              <a:cxnLst>
                <a:cxn ang="0">
                  <a:pos x="0" y="0"/>
                </a:cxn>
                <a:cxn ang="0">
                  <a:pos x="84" y="1"/>
                </a:cxn>
                <a:cxn ang="0">
                  <a:pos x="169" y="2"/>
                </a:cxn>
              </a:cxnLst>
              <a:rect l="0" t="0" r="r" b="b"/>
              <a:pathLst>
                <a:path w="169" h="2">
                  <a:moveTo>
                    <a:pt x="0" y="0"/>
                  </a:moveTo>
                  <a:lnTo>
                    <a:pt x="84" y="1"/>
                  </a:lnTo>
                  <a:lnTo>
                    <a:pt x="169" y="2"/>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9" name="Line 45"/>
            <p:cNvSpPr>
              <a:spLocks noChangeShapeType="1"/>
            </p:cNvSpPr>
            <p:nvPr/>
          </p:nvSpPr>
          <p:spPr bwMode="auto">
            <a:xfrm>
              <a:off x="7821286" y="5678488"/>
              <a:ext cx="285900" cy="1588"/>
            </a:xfrm>
            <a:prstGeom prst="line">
              <a:avLst/>
            </a:pr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grpSp>
      <p:grpSp>
        <p:nvGrpSpPr>
          <p:cNvPr id="2" name="Group 1"/>
          <p:cNvGrpSpPr/>
          <p:nvPr/>
        </p:nvGrpSpPr>
        <p:grpSpPr>
          <a:xfrm>
            <a:off x="4784431" y="2778403"/>
            <a:ext cx="4417907" cy="2919928"/>
            <a:chOff x="3260430" y="2778403"/>
            <a:chExt cx="4417907" cy="2919928"/>
          </a:xfrm>
        </p:grpSpPr>
        <p:cxnSp>
          <p:nvCxnSpPr>
            <p:cNvPr id="6" name="Straight Connector 5"/>
            <p:cNvCxnSpPr/>
            <p:nvPr/>
          </p:nvCxnSpPr>
          <p:spPr>
            <a:xfrm flipH="1">
              <a:off x="3260430" y="3810794"/>
              <a:ext cx="1" cy="188753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476970" y="2778403"/>
              <a:ext cx="1573508" cy="369332"/>
            </a:xfrm>
            <a:prstGeom prst="rect">
              <a:avLst/>
            </a:prstGeom>
            <a:noFill/>
          </p:spPr>
          <p:txBody>
            <a:bodyPr wrap="none" rtlCol="0">
              <a:spAutoFit/>
            </a:bodyPr>
            <a:lstStyle/>
            <a:p>
              <a:r>
                <a:rPr lang="en-GB" dirty="0"/>
                <a:t>Critical Value</a:t>
              </a:r>
            </a:p>
          </p:txBody>
        </p:sp>
        <p:cxnSp>
          <p:nvCxnSpPr>
            <p:cNvPr id="10" name="Straight Arrow Connector 9"/>
            <p:cNvCxnSpPr/>
            <p:nvPr/>
          </p:nvCxnSpPr>
          <p:spPr>
            <a:xfrm flipH="1">
              <a:off x="3262546" y="3147735"/>
              <a:ext cx="428848" cy="6850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52468" y="4319266"/>
              <a:ext cx="3025869" cy="923330"/>
            </a:xfrm>
            <a:prstGeom prst="rect">
              <a:avLst/>
            </a:prstGeom>
            <a:noFill/>
          </p:spPr>
          <p:txBody>
            <a:bodyPr wrap="square" rtlCol="0">
              <a:spAutoFit/>
            </a:bodyPr>
            <a:lstStyle/>
            <a:p>
              <a:pPr algn="ctr"/>
              <a:r>
                <a:rPr lang="en-GB" dirty="0"/>
                <a:t>Area under the curve to the right of the critical value is = </a:t>
              </a:r>
              <a:r>
                <a:rPr lang="el-GR" dirty="0">
                  <a:latin typeface="Calibri"/>
                </a:rPr>
                <a:t>α</a:t>
              </a:r>
              <a:endParaRPr lang="en-GB" dirty="0"/>
            </a:p>
          </p:txBody>
        </p:sp>
        <p:cxnSp>
          <p:nvCxnSpPr>
            <p:cNvPr id="14" name="Straight Arrow Connector 13"/>
            <p:cNvCxnSpPr/>
            <p:nvPr/>
          </p:nvCxnSpPr>
          <p:spPr>
            <a:xfrm flipH="1">
              <a:off x="3832229" y="4589231"/>
              <a:ext cx="862790" cy="6193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4263728" y="1638091"/>
            <a:ext cx="5451988" cy="4045158"/>
            <a:chOff x="4201054" y="3361356"/>
            <a:chExt cx="4244446" cy="2321894"/>
          </a:xfrm>
        </p:grpSpPr>
        <p:cxnSp>
          <p:nvCxnSpPr>
            <p:cNvPr id="71" name="Straight Connector 70"/>
            <p:cNvCxnSpPr/>
            <p:nvPr/>
          </p:nvCxnSpPr>
          <p:spPr>
            <a:xfrm flipH="1">
              <a:off x="4201054" y="3795713"/>
              <a:ext cx="1" cy="188753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640485" y="3361356"/>
              <a:ext cx="1679488" cy="211994"/>
            </a:xfrm>
            <a:prstGeom prst="rect">
              <a:avLst/>
            </a:prstGeom>
            <a:noFill/>
          </p:spPr>
          <p:txBody>
            <a:bodyPr wrap="square" rtlCol="0">
              <a:spAutoFit/>
            </a:bodyPr>
            <a:lstStyle/>
            <a:p>
              <a:r>
                <a:rPr lang="en-GB" dirty="0"/>
                <a:t>Test Statistic</a:t>
              </a:r>
            </a:p>
          </p:txBody>
        </p:sp>
        <p:cxnSp>
          <p:nvCxnSpPr>
            <p:cNvPr id="90" name="Straight Arrow Connector 89"/>
            <p:cNvCxnSpPr/>
            <p:nvPr/>
          </p:nvCxnSpPr>
          <p:spPr>
            <a:xfrm flipH="1">
              <a:off x="4203170" y="3518694"/>
              <a:ext cx="491848" cy="2989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5318265" y="4534525"/>
              <a:ext cx="3127235" cy="529985"/>
            </a:xfrm>
            <a:prstGeom prst="rect">
              <a:avLst/>
            </a:prstGeom>
            <a:noFill/>
          </p:spPr>
          <p:txBody>
            <a:bodyPr wrap="square" rtlCol="0">
              <a:spAutoFit/>
            </a:bodyPr>
            <a:lstStyle/>
            <a:p>
              <a:pPr algn="ctr"/>
              <a:r>
                <a:rPr lang="en-GB" dirty="0"/>
                <a:t>Area under the curve to the right of the test statistic is = p-value</a:t>
              </a:r>
            </a:p>
          </p:txBody>
        </p:sp>
        <p:cxnSp>
          <p:nvCxnSpPr>
            <p:cNvPr id="92" name="Straight Arrow Connector 91"/>
            <p:cNvCxnSpPr/>
            <p:nvPr/>
          </p:nvCxnSpPr>
          <p:spPr>
            <a:xfrm flipH="1">
              <a:off x="4495086" y="4739481"/>
              <a:ext cx="1091153" cy="4152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CB244E06-3C2F-44A7-916A-D14EF651B0F7}"/>
              </a:ext>
            </a:extLst>
          </p:cNvPr>
          <p:cNvSpPr>
            <a:spLocks noGrp="1"/>
          </p:cNvSpPr>
          <p:nvPr>
            <p:ph type="sldNum" sz="quarter" idx="12"/>
          </p:nvPr>
        </p:nvSpPr>
        <p:spPr/>
        <p:txBody>
          <a:bodyPr/>
          <a:lstStyle/>
          <a:p>
            <a:fld id="{23C25B04-298F-4179-8CF8-2D9B9EFCE686}" type="slidenum">
              <a:rPr lang="en-GB" smtClean="0"/>
              <a:t>19</a:t>
            </a:fld>
            <a:endParaRPr lang="en-GB"/>
          </a:p>
        </p:txBody>
      </p:sp>
    </p:spTree>
    <p:custDataLst>
      <p:tags r:id="rId1"/>
    </p:custDataLst>
    <p:extLst>
      <p:ext uri="{BB962C8B-B14F-4D97-AF65-F5344CB8AC3E}">
        <p14:creationId xmlns:p14="http://schemas.microsoft.com/office/powerpoint/2010/main" val="2965030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C329F0C7-D146-4610-89E9-74466A91ECE1}"/>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23C25B04-298F-4179-8CF8-2D9B9EFCE686}" type="slidenum">
              <a:rPr lang="en-US" smtClean="0"/>
              <a:pPr>
                <a:spcAft>
                  <a:spcPts val="600"/>
                </a:spcAft>
              </a:pPr>
              <a:t>2</a:t>
            </a:fld>
            <a:endParaRPr lang="en-US"/>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F197E23-D0CC-4281-A3F3-5E77F39FA803}"/>
              </a:ext>
            </a:extLst>
          </p:cNvPr>
          <p:cNvPicPr>
            <a:picLocks noGrp="1" noChangeAspect="1"/>
          </p:cNvPicPr>
          <p:nvPr>
            <p:ph idx="1"/>
          </p:nvPr>
        </p:nvPicPr>
        <p:blipFill>
          <a:blip r:embed="rId3"/>
          <a:stretch>
            <a:fillRect/>
          </a:stretch>
        </p:blipFill>
        <p:spPr>
          <a:xfrm>
            <a:off x="643467" y="1567832"/>
            <a:ext cx="10905066" cy="4547668"/>
          </a:xfrm>
          <a:prstGeom prst="rect">
            <a:avLst/>
          </a:prstGeom>
          <a:ln>
            <a:noFill/>
          </a:ln>
        </p:spPr>
      </p:pic>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159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6"/>
            <a:ext cx="6629360" cy="982155"/>
          </a:xfrm>
        </p:spPr>
        <p:txBody>
          <a:bodyPr>
            <a:normAutofit/>
          </a:bodyPr>
          <a:lstStyle/>
          <a:p>
            <a:r>
              <a:rPr lang="en-GB" sz="4400" dirty="0"/>
              <a:t>Decision Rules</a:t>
            </a:r>
          </a:p>
        </p:txBody>
      </p:sp>
      <p:graphicFrame>
        <p:nvGraphicFramePr>
          <p:cNvPr id="4" name="Content Placeholder 3"/>
          <p:cNvGraphicFramePr>
            <a:graphicFrameLocks noGrp="1"/>
          </p:cNvGraphicFramePr>
          <p:nvPr>
            <p:ph sz="quarter" idx="1"/>
          </p:nvPr>
        </p:nvGraphicFramePr>
        <p:xfrm>
          <a:off x="2009617" y="1484785"/>
          <a:ext cx="8218487" cy="4751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8CE66148-A06B-455A-9F73-9A378CCF0407}"/>
              </a:ext>
            </a:extLst>
          </p:cNvPr>
          <p:cNvSpPr>
            <a:spLocks noGrp="1"/>
          </p:cNvSpPr>
          <p:nvPr>
            <p:ph type="sldNum" sz="quarter" idx="12"/>
          </p:nvPr>
        </p:nvSpPr>
        <p:spPr/>
        <p:txBody>
          <a:bodyPr/>
          <a:lstStyle/>
          <a:p>
            <a:fld id="{23C25B04-298F-4179-8CF8-2D9B9EFCE686}" type="slidenum">
              <a:rPr lang="en-GB" smtClean="0"/>
              <a:t>20</a:t>
            </a:fld>
            <a:endParaRPr lang="en-GB"/>
          </a:p>
        </p:txBody>
      </p:sp>
    </p:spTree>
    <p:extLst>
      <p:ext uri="{BB962C8B-B14F-4D97-AF65-F5344CB8AC3E}">
        <p14:creationId xmlns:p14="http://schemas.microsoft.com/office/powerpoint/2010/main" val="77620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694124"/>
          </a:xfrm>
        </p:spPr>
        <p:txBody>
          <a:bodyPr>
            <a:normAutofit/>
          </a:bodyPr>
          <a:lstStyle/>
          <a:p>
            <a:r>
              <a:rPr lang="en-US" sz="3600" dirty="0"/>
              <a:t>Typical Hypothesis Testing Procedure</a:t>
            </a:r>
          </a:p>
        </p:txBody>
      </p:sp>
      <p:graphicFrame>
        <p:nvGraphicFramePr>
          <p:cNvPr id="4" name="Content Placeholder 3"/>
          <p:cNvGraphicFramePr>
            <a:graphicFrameLocks noGrp="1"/>
          </p:cNvGraphicFramePr>
          <p:nvPr>
            <p:ph sz="quarter" idx="1"/>
          </p:nvPr>
        </p:nvGraphicFramePr>
        <p:xfrm>
          <a:off x="1992314" y="1268414"/>
          <a:ext cx="8218487" cy="4751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23576006-0E3E-47CC-8EE2-18BC6DFAAFDE}"/>
              </a:ext>
            </a:extLst>
          </p:cNvPr>
          <p:cNvSpPr>
            <a:spLocks noGrp="1"/>
          </p:cNvSpPr>
          <p:nvPr>
            <p:ph type="sldNum" sz="quarter" idx="12"/>
          </p:nvPr>
        </p:nvSpPr>
        <p:spPr/>
        <p:txBody>
          <a:bodyPr/>
          <a:lstStyle/>
          <a:p>
            <a:fld id="{23C25B04-298F-4179-8CF8-2D9B9EFCE686}" type="slidenum">
              <a:rPr lang="en-GB" smtClean="0"/>
              <a:t>21</a:t>
            </a:fld>
            <a:endParaRPr lang="en-GB"/>
          </a:p>
        </p:txBody>
      </p:sp>
    </p:spTree>
    <p:extLst>
      <p:ext uri="{BB962C8B-B14F-4D97-AF65-F5344CB8AC3E}">
        <p14:creationId xmlns:p14="http://schemas.microsoft.com/office/powerpoint/2010/main" val="3824924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normAutofit/>
          </a:bodyPr>
          <a:lstStyle/>
          <a:p>
            <a:r>
              <a:rPr lang="en-US" dirty="0"/>
              <a:t>Classification of Hypothesis Tests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803202217"/>
              </p:ext>
            </p:extLst>
          </p:nvPr>
        </p:nvGraphicFramePr>
        <p:xfrm>
          <a:off x="1981200" y="1341438"/>
          <a:ext cx="7620000" cy="5059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FC2A5281-2C89-4F88-8B6E-E345CFD20896}"/>
              </a:ext>
            </a:extLst>
          </p:cNvPr>
          <p:cNvSpPr>
            <a:spLocks noGrp="1"/>
          </p:cNvSpPr>
          <p:nvPr>
            <p:ph type="sldNum" sz="quarter" idx="12"/>
          </p:nvPr>
        </p:nvSpPr>
        <p:spPr/>
        <p:txBody>
          <a:bodyPr/>
          <a:lstStyle/>
          <a:p>
            <a:fld id="{23C25B04-298F-4179-8CF8-2D9B9EFCE686}" type="slidenum">
              <a:rPr lang="en-GB" smtClean="0"/>
              <a:t>22</a:t>
            </a:fld>
            <a:endParaRPr lang="en-GB"/>
          </a:p>
        </p:txBody>
      </p:sp>
    </p:spTree>
    <p:extLst>
      <p:ext uri="{BB962C8B-B14F-4D97-AF65-F5344CB8AC3E}">
        <p14:creationId xmlns:p14="http://schemas.microsoft.com/office/powerpoint/2010/main" val="2388083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29845-62F1-434F-B646-CC21E6A688D2}"/>
              </a:ext>
            </a:extLst>
          </p:cNvPr>
          <p:cNvSpPr>
            <a:spLocks noGrp="1"/>
          </p:cNvSpPr>
          <p:nvPr>
            <p:ph type="ctrTitle"/>
          </p:nvPr>
        </p:nvSpPr>
        <p:spPr>
          <a:xfrm>
            <a:off x="2493105" y="1764555"/>
            <a:ext cx="8561747" cy="4342331"/>
          </a:xfrm>
          <a:solidFill>
            <a:srgbClr val="FFFF00"/>
          </a:solidFill>
        </p:spPr>
        <p:txBody>
          <a:bodyPr>
            <a:normAutofit/>
          </a:bodyPr>
          <a:lstStyle/>
          <a:p>
            <a:r>
              <a:rPr lang="en-GB" sz="4000" dirty="0"/>
              <a:t>Lets consider associations between variables</a:t>
            </a:r>
            <a:br>
              <a:rPr lang="en-GB" sz="4000" dirty="0"/>
            </a:br>
            <a:br>
              <a:rPr lang="en-GB" sz="4000" dirty="0"/>
            </a:br>
            <a:r>
              <a:rPr lang="en-GB" sz="4400" b="1" u="sng" dirty="0"/>
              <a:t>Association -Chi-square</a:t>
            </a:r>
            <a:br>
              <a:rPr lang="en-GB" b="1" u="sng" dirty="0"/>
            </a:br>
            <a:br>
              <a:rPr lang="en-GB" dirty="0"/>
            </a:br>
            <a:endParaRPr lang="en-GB" dirty="0"/>
          </a:p>
        </p:txBody>
      </p:sp>
      <p:sp>
        <p:nvSpPr>
          <p:cNvPr id="4" name="Slide Number Placeholder 3">
            <a:extLst>
              <a:ext uri="{FF2B5EF4-FFF2-40B4-BE49-F238E27FC236}">
                <a16:creationId xmlns:a16="http://schemas.microsoft.com/office/drawing/2014/main" id="{1ED80E37-F4B9-41F0-909E-2E1D6C7A7617}"/>
              </a:ext>
            </a:extLst>
          </p:cNvPr>
          <p:cNvSpPr>
            <a:spLocks noGrp="1"/>
          </p:cNvSpPr>
          <p:nvPr>
            <p:ph type="sldNum" sz="quarter" idx="12"/>
          </p:nvPr>
        </p:nvSpPr>
        <p:spPr/>
        <p:txBody>
          <a:bodyPr/>
          <a:lstStyle/>
          <a:p>
            <a:fld id="{52C2C0B8-B1FA-40D6-B313-700662E6D4F8}" type="slidenum">
              <a:rPr lang="en-GB" smtClean="0"/>
              <a:t>23</a:t>
            </a:fld>
            <a:endParaRPr lang="en-GB"/>
          </a:p>
        </p:txBody>
      </p:sp>
    </p:spTree>
    <p:extLst>
      <p:ext uri="{BB962C8B-B14F-4D97-AF65-F5344CB8AC3E}">
        <p14:creationId xmlns:p14="http://schemas.microsoft.com/office/powerpoint/2010/main" val="3069079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Cross Tabulation</a:t>
            </a:r>
          </a:p>
        </p:txBody>
      </p:sp>
      <p:sp>
        <p:nvSpPr>
          <p:cNvPr id="24579" name="Rectangle 3"/>
          <p:cNvSpPr>
            <a:spLocks noGrp="1" noChangeArrowheads="1"/>
          </p:cNvSpPr>
          <p:nvPr>
            <p:ph idx="1"/>
          </p:nvPr>
        </p:nvSpPr>
        <p:spPr/>
        <p:txBody>
          <a:bodyPr>
            <a:normAutofit/>
          </a:bodyPr>
          <a:lstStyle/>
          <a:p>
            <a:r>
              <a:rPr lang="en-US" b="1" dirty="0"/>
              <a:t>? ..Are service quality perceptions associated with gender?</a:t>
            </a:r>
          </a:p>
          <a:p>
            <a:pPr lvl="2"/>
            <a:endParaRPr lang="en-US" dirty="0"/>
          </a:p>
          <a:p>
            <a:r>
              <a:rPr lang="en-US" dirty="0"/>
              <a:t>Cell values are counts (of people)</a:t>
            </a:r>
          </a:p>
          <a:p>
            <a:pPr lvl="2"/>
            <a:endParaRPr lang="en-US" dirty="0"/>
          </a:p>
          <a:p>
            <a:r>
              <a:rPr lang="en-US" dirty="0"/>
              <a:t>Finds associations or relationships, not </a:t>
            </a:r>
            <a:r>
              <a:rPr lang="en-US" u="sng" dirty="0"/>
              <a:t>causation</a:t>
            </a:r>
          </a:p>
          <a:p>
            <a:pPr lvl="2"/>
            <a:endParaRPr lang="en-US" dirty="0"/>
          </a:p>
          <a:p>
            <a:r>
              <a:rPr lang="en-US" b="1" dirty="0"/>
              <a:t>Hypothesis</a:t>
            </a:r>
          </a:p>
          <a:p>
            <a:pPr lvl="1"/>
            <a:r>
              <a:rPr lang="en-US" sz="2800" dirty="0"/>
              <a:t>H</a:t>
            </a:r>
            <a:r>
              <a:rPr lang="en-US" sz="2800" baseline="-25000" dirty="0"/>
              <a:t>0</a:t>
            </a:r>
            <a:r>
              <a:rPr lang="en-US" sz="2800" dirty="0"/>
              <a:t>: There is no association between the variables</a:t>
            </a:r>
          </a:p>
          <a:p>
            <a:pPr lvl="2"/>
            <a:r>
              <a:rPr lang="en-US" sz="2400" dirty="0"/>
              <a:t>i.e. variables are independent</a:t>
            </a:r>
          </a:p>
          <a:p>
            <a:pPr lvl="1"/>
            <a:r>
              <a:rPr lang="en-US" sz="2800" dirty="0"/>
              <a:t>H</a:t>
            </a:r>
            <a:r>
              <a:rPr lang="en-US" sz="2800" baseline="-25000" dirty="0"/>
              <a:t>1</a:t>
            </a:r>
            <a:r>
              <a:rPr lang="en-US" sz="2800" dirty="0"/>
              <a:t>: There is an association</a:t>
            </a:r>
          </a:p>
          <a:p>
            <a:pPr lvl="1">
              <a:buNone/>
            </a:pPr>
            <a:endParaRPr lang="en-US" dirty="0"/>
          </a:p>
        </p:txBody>
      </p:sp>
      <p:sp>
        <p:nvSpPr>
          <p:cNvPr id="2" name="Slide Number Placeholder 1">
            <a:extLst>
              <a:ext uri="{FF2B5EF4-FFF2-40B4-BE49-F238E27FC236}">
                <a16:creationId xmlns:a16="http://schemas.microsoft.com/office/drawing/2014/main" id="{A6041429-6D72-4432-90AF-31D6BCB385AC}"/>
              </a:ext>
            </a:extLst>
          </p:cNvPr>
          <p:cNvSpPr>
            <a:spLocks noGrp="1"/>
          </p:cNvSpPr>
          <p:nvPr>
            <p:ph type="sldNum" sz="quarter" idx="12"/>
          </p:nvPr>
        </p:nvSpPr>
        <p:spPr/>
        <p:txBody>
          <a:bodyPr/>
          <a:lstStyle/>
          <a:p>
            <a:fld id="{23C25B04-298F-4179-8CF8-2D9B9EFCE686}" type="slidenum">
              <a:rPr lang="en-GB" smtClean="0"/>
              <a:t>24</a:t>
            </a:fld>
            <a:endParaRPr lang="en-GB"/>
          </a:p>
        </p:txBody>
      </p:sp>
    </p:spTree>
    <p:extLst>
      <p:ext uri="{BB962C8B-B14F-4D97-AF65-F5344CB8AC3E}">
        <p14:creationId xmlns:p14="http://schemas.microsoft.com/office/powerpoint/2010/main" val="4251812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438" y="538708"/>
            <a:ext cx="9520158" cy="477017"/>
          </a:xfrm>
        </p:spPr>
        <p:txBody>
          <a:bodyPr>
            <a:normAutofit fontScale="90000"/>
          </a:bodyPr>
          <a:lstStyle/>
          <a:p>
            <a:r>
              <a:rPr lang="en-US" dirty="0"/>
              <a:t>Cross Tabulations Next 2 slides are for illustration only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87602781"/>
              </p:ext>
            </p:extLst>
          </p:nvPr>
        </p:nvGraphicFramePr>
        <p:xfrm>
          <a:off x="1222626" y="1924160"/>
          <a:ext cx="9739908" cy="3870465"/>
        </p:xfrm>
        <a:graphic>
          <a:graphicData uri="http://schemas.openxmlformats.org/drawingml/2006/table">
            <a:tbl>
              <a:tblPr firstRow="1" bandRow="1">
                <a:tableStyleId>{5C22544A-7EE6-4342-B048-85BDC9FD1C3A}</a:tableStyleId>
              </a:tblPr>
              <a:tblGrid>
                <a:gridCol w="1641212">
                  <a:extLst>
                    <a:ext uri="{9D8B030D-6E8A-4147-A177-3AD203B41FA5}">
                      <a16:colId xmlns:a16="http://schemas.microsoft.com/office/drawing/2014/main" val="20000"/>
                    </a:ext>
                  </a:extLst>
                </a:gridCol>
                <a:gridCol w="452126">
                  <a:extLst>
                    <a:ext uri="{9D8B030D-6E8A-4147-A177-3AD203B41FA5}">
                      <a16:colId xmlns:a16="http://schemas.microsoft.com/office/drawing/2014/main" val="20001"/>
                    </a:ext>
                  </a:extLst>
                </a:gridCol>
                <a:gridCol w="764657">
                  <a:extLst>
                    <a:ext uri="{9D8B030D-6E8A-4147-A177-3AD203B41FA5}">
                      <a16:colId xmlns:a16="http://schemas.microsoft.com/office/drawing/2014/main" val="20002"/>
                    </a:ext>
                  </a:extLst>
                </a:gridCol>
                <a:gridCol w="764657">
                  <a:extLst>
                    <a:ext uri="{9D8B030D-6E8A-4147-A177-3AD203B41FA5}">
                      <a16:colId xmlns:a16="http://schemas.microsoft.com/office/drawing/2014/main" val="20003"/>
                    </a:ext>
                  </a:extLst>
                </a:gridCol>
                <a:gridCol w="764657">
                  <a:extLst>
                    <a:ext uri="{9D8B030D-6E8A-4147-A177-3AD203B41FA5}">
                      <a16:colId xmlns:a16="http://schemas.microsoft.com/office/drawing/2014/main" val="20004"/>
                    </a:ext>
                  </a:extLst>
                </a:gridCol>
                <a:gridCol w="764657">
                  <a:extLst>
                    <a:ext uri="{9D8B030D-6E8A-4147-A177-3AD203B41FA5}">
                      <a16:colId xmlns:a16="http://schemas.microsoft.com/office/drawing/2014/main" val="20005"/>
                    </a:ext>
                  </a:extLst>
                </a:gridCol>
                <a:gridCol w="764657">
                  <a:extLst>
                    <a:ext uri="{9D8B030D-6E8A-4147-A177-3AD203B41FA5}">
                      <a16:colId xmlns:a16="http://schemas.microsoft.com/office/drawing/2014/main" val="20006"/>
                    </a:ext>
                  </a:extLst>
                </a:gridCol>
                <a:gridCol w="764657">
                  <a:extLst>
                    <a:ext uri="{9D8B030D-6E8A-4147-A177-3AD203B41FA5}">
                      <a16:colId xmlns:a16="http://schemas.microsoft.com/office/drawing/2014/main" val="20007"/>
                    </a:ext>
                  </a:extLst>
                </a:gridCol>
                <a:gridCol w="764657">
                  <a:extLst>
                    <a:ext uri="{9D8B030D-6E8A-4147-A177-3AD203B41FA5}">
                      <a16:colId xmlns:a16="http://schemas.microsoft.com/office/drawing/2014/main" val="20008"/>
                    </a:ext>
                  </a:extLst>
                </a:gridCol>
                <a:gridCol w="764657">
                  <a:extLst>
                    <a:ext uri="{9D8B030D-6E8A-4147-A177-3AD203B41FA5}">
                      <a16:colId xmlns:a16="http://schemas.microsoft.com/office/drawing/2014/main" val="20009"/>
                    </a:ext>
                  </a:extLst>
                </a:gridCol>
                <a:gridCol w="764657">
                  <a:extLst>
                    <a:ext uri="{9D8B030D-6E8A-4147-A177-3AD203B41FA5}">
                      <a16:colId xmlns:a16="http://schemas.microsoft.com/office/drawing/2014/main" val="20010"/>
                    </a:ext>
                  </a:extLst>
                </a:gridCol>
                <a:gridCol w="764657">
                  <a:extLst>
                    <a:ext uri="{9D8B030D-6E8A-4147-A177-3AD203B41FA5}">
                      <a16:colId xmlns:a16="http://schemas.microsoft.com/office/drawing/2014/main" val="20011"/>
                    </a:ext>
                  </a:extLst>
                </a:gridCol>
              </a:tblGrid>
              <a:tr h="774093">
                <a:tc>
                  <a:txBody>
                    <a:bodyPr/>
                    <a:lstStyle/>
                    <a:p>
                      <a:pPr algn="ctr"/>
                      <a:endParaRPr lang="en-US" dirty="0">
                        <a:latin typeface="+mn-lt"/>
                      </a:endParaRPr>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accent1">
                        <a:lumMod val="75000"/>
                      </a:schemeClr>
                    </a:solidFill>
                  </a:tcPr>
                </a:tc>
                <a:tc gridSpan="11">
                  <a:txBody>
                    <a:bodyPr/>
                    <a:lstStyle/>
                    <a:p>
                      <a:pPr algn="ctr"/>
                      <a:r>
                        <a:rPr lang="en-US" dirty="0">
                          <a:latin typeface="+mn-lt"/>
                        </a:rPr>
                        <a:t>Overall Service Quality</a:t>
                      </a:r>
                    </a:p>
                  </a:txBody>
                  <a:tcPr anchor="ctr">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tc hMerge="1">
                  <a:txBody>
                    <a:bodyPr/>
                    <a:lstStyle/>
                    <a:p>
                      <a:pPr algn="ctr"/>
                      <a:endParaRPr lang="en-US" dirty="0"/>
                    </a:p>
                  </a:txBody>
                  <a:tcPr anchor="ctr">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tc hMerge="1">
                  <a:txBody>
                    <a:bodyPr/>
                    <a:lstStyle/>
                    <a:p>
                      <a:pPr algn="ctr"/>
                      <a:endParaRPr lang="en-US" dirty="0"/>
                    </a:p>
                  </a:txBody>
                  <a:tcPr anchor="ctr">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tc hMerge="1">
                  <a:txBody>
                    <a:bodyPr/>
                    <a:lstStyle/>
                    <a:p>
                      <a:pPr algn="ctr"/>
                      <a:endParaRPr lang="en-US" dirty="0"/>
                    </a:p>
                  </a:txBody>
                  <a:tcPr anchor="ctr">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tc hMerge="1">
                  <a:txBody>
                    <a:bodyPr/>
                    <a:lstStyle/>
                    <a:p>
                      <a:pPr algn="ctr"/>
                      <a:endParaRPr lang="en-US" dirty="0"/>
                    </a:p>
                  </a:txBody>
                  <a:tcPr anchor="ctr">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tc hMerge="1">
                  <a:txBody>
                    <a:bodyPr/>
                    <a:lstStyle/>
                    <a:p>
                      <a:pPr algn="ctr"/>
                      <a:endParaRPr lang="en-US" dirty="0"/>
                    </a:p>
                  </a:txBody>
                  <a:tcPr anchor="ctr">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tc hMerge="1">
                  <a:txBody>
                    <a:bodyPr/>
                    <a:lstStyle/>
                    <a:p>
                      <a:endParaRPr lang="en-US" dirty="0"/>
                    </a:p>
                  </a:txBody>
                  <a:tcPr>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tc hMerge="1">
                  <a:txBody>
                    <a:bodyPr/>
                    <a:lstStyle/>
                    <a:p>
                      <a:endParaRPr lang="en-US" dirty="0"/>
                    </a:p>
                  </a:txBody>
                  <a:tcPr>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tc hMerge="1">
                  <a:txBody>
                    <a:bodyPr/>
                    <a:lstStyle/>
                    <a:p>
                      <a:endParaRPr lang="en-US" dirty="0"/>
                    </a:p>
                  </a:txBody>
                  <a:tcPr>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tc hMerge="1">
                  <a:txBody>
                    <a:bodyPr/>
                    <a:lstStyle/>
                    <a:p>
                      <a:endParaRPr lang="en-US" dirty="0"/>
                    </a:p>
                  </a:txBody>
                  <a:tcPr>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tc hMerge="1">
                  <a:txBody>
                    <a:bodyPr/>
                    <a:lstStyle/>
                    <a:p>
                      <a:endParaRPr lang="en-US" dirty="0"/>
                    </a:p>
                  </a:txBody>
                  <a:tcPr>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0"/>
                  </a:ext>
                </a:extLst>
              </a:tr>
              <a:tr h="774093">
                <a:tc>
                  <a:txBody>
                    <a:bodyPr/>
                    <a:lstStyle/>
                    <a:p>
                      <a:pPr algn="ctr"/>
                      <a:endParaRPr lang="en-US" dirty="0">
                        <a:latin typeface="+mn-lt"/>
                      </a:endParaRP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mn-lt"/>
                        </a:rPr>
                        <a:t>1</a:t>
                      </a:r>
                    </a:p>
                  </a:txBody>
                  <a:tcPr anchor="ctr">
                    <a:lnT w="12700" cap="flat" cmpd="sng" algn="ctr">
                      <a:solidFill>
                        <a:schemeClr val="accent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mn-lt"/>
                        </a:rPr>
                        <a:t>2</a:t>
                      </a:r>
                    </a:p>
                  </a:txBody>
                  <a:tcPr anchor="ctr">
                    <a:lnT w="12700" cap="flat" cmpd="sng" algn="ctr">
                      <a:solidFill>
                        <a:schemeClr val="accent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mn-lt"/>
                        </a:rPr>
                        <a:t>3</a:t>
                      </a:r>
                    </a:p>
                  </a:txBody>
                  <a:tcPr anchor="ctr">
                    <a:lnT w="12700" cap="flat" cmpd="sng" algn="ctr">
                      <a:solidFill>
                        <a:schemeClr val="accent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mn-lt"/>
                        </a:rPr>
                        <a:t>4</a:t>
                      </a:r>
                    </a:p>
                  </a:txBody>
                  <a:tcPr anchor="ctr">
                    <a:lnT w="12700" cap="flat" cmpd="sng" algn="ctr">
                      <a:solidFill>
                        <a:schemeClr val="accent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mn-lt"/>
                        </a:rPr>
                        <a:t>5</a:t>
                      </a:r>
                    </a:p>
                  </a:txBody>
                  <a:tcPr anchor="ctr">
                    <a:lnT w="12700" cap="flat" cmpd="sng" algn="ctr">
                      <a:solidFill>
                        <a:schemeClr val="accent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mn-lt"/>
                        </a:rPr>
                        <a:t>6</a:t>
                      </a:r>
                    </a:p>
                  </a:txBody>
                  <a:tcPr anchor="ctr">
                    <a:lnT w="12700" cap="flat" cmpd="sng" algn="ctr">
                      <a:solidFill>
                        <a:schemeClr val="accent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mn-lt"/>
                        </a:rPr>
                        <a:t>7</a:t>
                      </a:r>
                    </a:p>
                  </a:txBody>
                  <a:tcPr anchor="ctr">
                    <a:lnT w="12700" cap="flat" cmpd="sng" algn="ctr">
                      <a:solidFill>
                        <a:schemeClr val="accent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mn-lt"/>
                        </a:rPr>
                        <a:t>8</a:t>
                      </a:r>
                    </a:p>
                  </a:txBody>
                  <a:tcPr anchor="ctr">
                    <a:lnT w="12700" cap="flat" cmpd="sng" algn="ctr">
                      <a:solidFill>
                        <a:schemeClr val="accent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mn-lt"/>
                        </a:rPr>
                        <a:t>9</a:t>
                      </a:r>
                    </a:p>
                  </a:txBody>
                  <a:tcPr anchor="ctr">
                    <a:lnT w="12700" cap="flat" cmpd="sng" algn="ctr">
                      <a:solidFill>
                        <a:schemeClr val="accent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mn-lt"/>
                        </a:rPr>
                        <a:t>10</a:t>
                      </a:r>
                    </a:p>
                  </a:txBody>
                  <a:tcPr anchor="ctr">
                    <a:lnT w="12700" cap="flat" cmpd="sng" algn="ctr">
                      <a:solidFill>
                        <a:schemeClr val="accent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mn-lt"/>
                        </a:rPr>
                        <a:t>Total</a:t>
                      </a:r>
                    </a:p>
                  </a:txBody>
                  <a:tcPr anchor="ctr">
                    <a:lnT w="12700" cap="flat" cmpd="sng" algn="ctr">
                      <a:solidFill>
                        <a:schemeClr val="accent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1"/>
                  </a:ext>
                </a:extLst>
              </a:tr>
              <a:tr h="774093">
                <a:tc>
                  <a:txBody>
                    <a:bodyPr/>
                    <a:lstStyle/>
                    <a:p>
                      <a:pPr algn="ctr"/>
                      <a:r>
                        <a:rPr lang="en-US" dirty="0">
                          <a:latin typeface="+mn-lt"/>
                        </a:rPr>
                        <a:t>Male</a:t>
                      </a:r>
                    </a:p>
                  </a:txBody>
                  <a:tcPr anchor="ctr">
                    <a:lnT w="12700" cap="flat" cmpd="sng" algn="ctr">
                      <a:solidFill>
                        <a:schemeClr val="bg1"/>
                      </a:solidFill>
                      <a:prstDash val="solid"/>
                      <a:round/>
                      <a:headEnd type="none" w="med" len="med"/>
                      <a:tailEnd type="none" w="med" len="med"/>
                    </a:lnT>
                  </a:tcPr>
                </a:tc>
                <a:tc>
                  <a:txBody>
                    <a:bodyPr/>
                    <a:lstStyle/>
                    <a:p>
                      <a:pPr algn="ctr" fontAlgn="ctr"/>
                      <a:r>
                        <a:rPr lang="en-GB" sz="1800" b="0" i="0" u="none" strike="noStrike" dirty="0">
                          <a:solidFill>
                            <a:srgbClr val="000000"/>
                          </a:solidFill>
                          <a:effectLst/>
                          <a:latin typeface="+mn-lt"/>
                        </a:rPr>
                        <a:t>3</a:t>
                      </a:r>
                    </a:p>
                  </a:txBody>
                  <a:tcPr marL="7620" marR="7620" marT="7620" marB="0" anchor="ctr">
                    <a:lnT w="12700" cap="flat" cmpd="sng" algn="ctr">
                      <a:solidFill>
                        <a:schemeClr val="bg1"/>
                      </a:solidFill>
                      <a:prstDash val="solid"/>
                      <a:round/>
                      <a:headEnd type="none" w="med" len="med"/>
                      <a:tailEnd type="none" w="med" len="med"/>
                    </a:lnT>
                  </a:tcPr>
                </a:tc>
                <a:tc>
                  <a:txBody>
                    <a:bodyPr/>
                    <a:lstStyle/>
                    <a:p>
                      <a:pPr algn="ctr" fontAlgn="ctr"/>
                      <a:r>
                        <a:rPr lang="en-GB" sz="1800" b="0" i="0" u="none" strike="noStrike" dirty="0">
                          <a:solidFill>
                            <a:srgbClr val="000000"/>
                          </a:solidFill>
                          <a:effectLst/>
                          <a:latin typeface="+mn-lt"/>
                        </a:rPr>
                        <a:t>4</a:t>
                      </a:r>
                    </a:p>
                  </a:txBody>
                  <a:tcPr marL="7620" marR="7620" marT="7620" marB="0" anchor="ctr">
                    <a:lnT w="12700" cap="flat" cmpd="sng" algn="ctr">
                      <a:solidFill>
                        <a:schemeClr val="bg1"/>
                      </a:solidFill>
                      <a:prstDash val="solid"/>
                      <a:round/>
                      <a:headEnd type="none" w="med" len="med"/>
                      <a:tailEnd type="none" w="med" len="med"/>
                    </a:lnT>
                  </a:tcPr>
                </a:tc>
                <a:tc>
                  <a:txBody>
                    <a:bodyPr/>
                    <a:lstStyle/>
                    <a:p>
                      <a:pPr algn="ctr" fontAlgn="ctr"/>
                      <a:r>
                        <a:rPr lang="en-GB" sz="1800" b="0" i="0" u="none" strike="noStrike" dirty="0">
                          <a:solidFill>
                            <a:srgbClr val="000000"/>
                          </a:solidFill>
                          <a:effectLst/>
                          <a:latin typeface="+mn-lt"/>
                        </a:rPr>
                        <a:t>4</a:t>
                      </a:r>
                    </a:p>
                  </a:txBody>
                  <a:tcPr marL="7620" marR="7620" marT="7620" marB="0" anchor="ctr">
                    <a:lnT w="12700" cap="flat" cmpd="sng" algn="ctr">
                      <a:solidFill>
                        <a:schemeClr val="bg1"/>
                      </a:solidFill>
                      <a:prstDash val="solid"/>
                      <a:round/>
                      <a:headEnd type="none" w="med" len="med"/>
                      <a:tailEnd type="none" w="med" len="med"/>
                    </a:lnT>
                  </a:tcPr>
                </a:tc>
                <a:tc>
                  <a:txBody>
                    <a:bodyPr/>
                    <a:lstStyle/>
                    <a:p>
                      <a:pPr algn="ctr" fontAlgn="ctr"/>
                      <a:r>
                        <a:rPr lang="en-GB" sz="1800" b="0" i="0" u="none" strike="noStrike" dirty="0">
                          <a:solidFill>
                            <a:srgbClr val="000000"/>
                          </a:solidFill>
                          <a:effectLst/>
                          <a:latin typeface="+mn-lt"/>
                        </a:rPr>
                        <a:t>2</a:t>
                      </a:r>
                    </a:p>
                  </a:txBody>
                  <a:tcPr marL="7620" marR="7620" marT="7620" marB="0" anchor="ctr">
                    <a:lnT w="12700" cap="flat" cmpd="sng" algn="ctr">
                      <a:solidFill>
                        <a:schemeClr val="bg1"/>
                      </a:solidFill>
                      <a:prstDash val="solid"/>
                      <a:round/>
                      <a:headEnd type="none" w="med" len="med"/>
                      <a:tailEnd type="none" w="med" len="med"/>
                    </a:lnT>
                  </a:tcPr>
                </a:tc>
                <a:tc>
                  <a:txBody>
                    <a:bodyPr/>
                    <a:lstStyle/>
                    <a:p>
                      <a:pPr algn="ctr" fontAlgn="ctr"/>
                      <a:r>
                        <a:rPr lang="en-GB" sz="1800" b="0" i="0" u="none" strike="noStrike" dirty="0">
                          <a:solidFill>
                            <a:srgbClr val="000000"/>
                          </a:solidFill>
                          <a:effectLst/>
                          <a:latin typeface="+mn-lt"/>
                        </a:rPr>
                        <a:t>8</a:t>
                      </a:r>
                    </a:p>
                  </a:txBody>
                  <a:tcPr marL="7620" marR="7620" marT="7620" marB="0" anchor="ctr">
                    <a:lnT w="12700" cap="flat" cmpd="sng" algn="ctr">
                      <a:solidFill>
                        <a:schemeClr val="bg1"/>
                      </a:solidFill>
                      <a:prstDash val="solid"/>
                      <a:round/>
                      <a:headEnd type="none" w="med" len="med"/>
                      <a:tailEnd type="none" w="med" len="med"/>
                    </a:lnT>
                  </a:tcPr>
                </a:tc>
                <a:tc>
                  <a:txBody>
                    <a:bodyPr/>
                    <a:lstStyle/>
                    <a:p>
                      <a:pPr algn="ctr" fontAlgn="ctr"/>
                      <a:r>
                        <a:rPr lang="en-GB" sz="1800" b="0" i="0" u="none" strike="noStrike" dirty="0">
                          <a:solidFill>
                            <a:srgbClr val="000000"/>
                          </a:solidFill>
                          <a:effectLst/>
                          <a:latin typeface="+mn-lt"/>
                        </a:rPr>
                        <a:t>4</a:t>
                      </a:r>
                    </a:p>
                  </a:txBody>
                  <a:tcPr marL="7620" marR="7620" marT="7620" marB="0" anchor="ctr">
                    <a:lnT w="12700" cap="flat" cmpd="sng" algn="ctr">
                      <a:solidFill>
                        <a:schemeClr val="bg1"/>
                      </a:solidFill>
                      <a:prstDash val="solid"/>
                      <a:round/>
                      <a:headEnd type="none" w="med" len="med"/>
                      <a:tailEnd type="none" w="med" len="med"/>
                    </a:lnT>
                  </a:tcPr>
                </a:tc>
                <a:tc>
                  <a:txBody>
                    <a:bodyPr/>
                    <a:lstStyle/>
                    <a:p>
                      <a:pPr algn="ctr" fontAlgn="ctr"/>
                      <a:r>
                        <a:rPr lang="en-GB" sz="1800" b="0" i="0" u="none" strike="noStrike" dirty="0">
                          <a:solidFill>
                            <a:srgbClr val="000000"/>
                          </a:solidFill>
                          <a:effectLst/>
                          <a:latin typeface="+mn-lt"/>
                        </a:rPr>
                        <a:t>15</a:t>
                      </a:r>
                    </a:p>
                  </a:txBody>
                  <a:tcPr marL="7620" marR="7620" marT="7620" marB="0" anchor="ctr">
                    <a:lnT w="12700" cap="flat" cmpd="sng" algn="ctr">
                      <a:solidFill>
                        <a:schemeClr val="bg1"/>
                      </a:solidFill>
                      <a:prstDash val="solid"/>
                      <a:round/>
                      <a:headEnd type="none" w="med" len="med"/>
                      <a:tailEnd type="none" w="med" len="med"/>
                    </a:lnT>
                  </a:tcPr>
                </a:tc>
                <a:tc>
                  <a:txBody>
                    <a:bodyPr/>
                    <a:lstStyle/>
                    <a:p>
                      <a:pPr algn="ctr" fontAlgn="ctr"/>
                      <a:r>
                        <a:rPr lang="en-GB" sz="1800" b="0" i="0" u="none" strike="noStrike" dirty="0">
                          <a:solidFill>
                            <a:srgbClr val="000000"/>
                          </a:solidFill>
                          <a:effectLst/>
                          <a:latin typeface="+mn-lt"/>
                        </a:rPr>
                        <a:t>28</a:t>
                      </a:r>
                    </a:p>
                  </a:txBody>
                  <a:tcPr marL="7620" marR="7620" marT="7620" marB="0" anchor="ctr">
                    <a:lnT w="12700" cap="flat" cmpd="sng" algn="ctr">
                      <a:solidFill>
                        <a:schemeClr val="bg1"/>
                      </a:solidFill>
                      <a:prstDash val="solid"/>
                      <a:round/>
                      <a:headEnd type="none" w="med" len="med"/>
                      <a:tailEnd type="none" w="med" len="med"/>
                    </a:lnT>
                  </a:tcPr>
                </a:tc>
                <a:tc>
                  <a:txBody>
                    <a:bodyPr/>
                    <a:lstStyle/>
                    <a:p>
                      <a:pPr algn="ctr" fontAlgn="ctr"/>
                      <a:r>
                        <a:rPr lang="en-GB" sz="1800" b="0" i="0" u="none" strike="noStrike" dirty="0">
                          <a:solidFill>
                            <a:srgbClr val="000000"/>
                          </a:solidFill>
                          <a:effectLst/>
                          <a:latin typeface="+mn-lt"/>
                        </a:rPr>
                        <a:t>36</a:t>
                      </a:r>
                    </a:p>
                  </a:txBody>
                  <a:tcPr marL="7620" marR="7620" marT="7620" marB="0" anchor="ctr">
                    <a:lnT w="12700" cap="flat" cmpd="sng" algn="ctr">
                      <a:solidFill>
                        <a:schemeClr val="bg1"/>
                      </a:solidFill>
                      <a:prstDash val="solid"/>
                      <a:round/>
                      <a:headEnd type="none" w="med" len="med"/>
                      <a:tailEnd type="none" w="med" len="med"/>
                    </a:lnT>
                  </a:tcPr>
                </a:tc>
                <a:tc>
                  <a:txBody>
                    <a:bodyPr/>
                    <a:lstStyle/>
                    <a:p>
                      <a:pPr algn="ctr" fontAlgn="ctr"/>
                      <a:r>
                        <a:rPr lang="en-GB" sz="1800" b="0" i="0" u="none" strike="noStrike" dirty="0">
                          <a:solidFill>
                            <a:srgbClr val="000000"/>
                          </a:solidFill>
                          <a:effectLst/>
                          <a:latin typeface="+mn-lt"/>
                        </a:rPr>
                        <a:t>33</a:t>
                      </a:r>
                    </a:p>
                  </a:txBody>
                  <a:tcPr marL="7620" marR="7620" marT="7620" marB="0" anchor="ctr">
                    <a:lnT w="12700" cap="flat" cmpd="sng" algn="ctr">
                      <a:solidFill>
                        <a:schemeClr val="bg1"/>
                      </a:solidFill>
                      <a:prstDash val="solid"/>
                      <a:round/>
                      <a:headEnd type="none" w="med" len="med"/>
                      <a:tailEnd type="none" w="med" len="med"/>
                    </a:lnT>
                  </a:tcPr>
                </a:tc>
                <a:tc>
                  <a:txBody>
                    <a:bodyPr/>
                    <a:lstStyle/>
                    <a:p>
                      <a:pPr algn="ctr" fontAlgn="ctr"/>
                      <a:r>
                        <a:rPr lang="en-GB" sz="1800" b="0" i="0" u="none" strike="noStrike" dirty="0">
                          <a:solidFill>
                            <a:srgbClr val="000000"/>
                          </a:solidFill>
                          <a:effectLst/>
                          <a:latin typeface="+mn-lt"/>
                        </a:rPr>
                        <a:t>137</a:t>
                      </a:r>
                    </a:p>
                  </a:txBody>
                  <a:tcPr marL="7620" marR="7620" marT="7620" marB="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2"/>
                  </a:ext>
                </a:extLst>
              </a:tr>
              <a:tr h="774093">
                <a:tc>
                  <a:txBody>
                    <a:bodyPr/>
                    <a:lstStyle/>
                    <a:p>
                      <a:pPr algn="ctr"/>
                      <a:r>
                        <a:rPr lang="en-US" dirty="0">
                          <a:latin typeface="+mn-lt"/>
                        </a:rPr>
                        <a:t>Female</a:t>
                      </a:r>
                    </a:p>
                  </a:txBody>
                  <a:tcPr anchor="ctr"/>
                </a:tc>
                <a:tc>
                  <a:txBody>
                    <a:bodyPr/>
                    <a:lstStyle/>
                    <a:p>
                      <a:pPr algn="ctr" fontAlgn="ctr"/>
                      <a:r>
                        <a:rPr lang="en-GB" sz="1800" b="0" i="0" u="none" strike="noStrike" dirty="0">
                          <a:solidFill>
                            <a:srgbClr val="000000"/>
                          </a:solidFill>
                          <a:effectLst/>
                          <a:latin typeface="+mn-lt"/>
                        </a:rPr>
                        <a:t>3</a:t>
                      </a:r>
                    </a:p>
                  </a:txBody>
                  <a:tcPr marL="7620" marR="7620" marT="7620" marB="0" anchor="ctr"/>
                </a:tc>
                <a:tc>
                  <a:txBody>
                    <a:bodyPr/>
                    <a:lstStyle/>
                    <a:p>
                      <a:pPr algn="ctr" fontAlgn="ctr"/>
                      <a:r>
                        <a:rPr lang="en-GB" sz="1800" b="0" i="0" u="none" strike="noStrike" dirty="0">
                          <a:solidFill>
                            <a:srgbClr val="000000"/>
                          </a:solidFill>
                          <a:effectLst/>
                          <a:latin typeface="+mn-lt"/>
                        </a:rPr>
                        <a:t>1</a:t>
                      </a:r>
                    </a:p>
                  </a:txBody>
                  <a:tcPr marL="7620" marR="7620" marT="7620" marB="0" anchor="ctr"/>
                </a:tc>
                <a:tc>
                  <a:txBody>
                    <a:bodyPr/>
                    <a:lstStyle/>
                    <a:p>
                      <a:pPr algn="ctr" fontAlgn="ctr"/>
                      <a:r>
                        <a:rPr lang="en-GB" sz="1800" b="0" i="0" u="none" strike="noStrike" dirty="0">
                          <a:solidFill>
                            <a:srgbClr val="000000"/>
                          </a:solidFill>
                          <a:effectLst/>
                          <a:latin typeface="+mn-lt"/>
                        </a:rPr>
                        <a:t>3</a:t>
                      </a:r>
                    </a:p>
                  </a:txBody>
                  <a:tcPr marL="7620" marR="7620" marT="7620" marB="0" anchor="ctr"/>
                </a:tc>
                <a:tc>
                  <a:txBody>
                    <a:bodyPr/>
                    <a:lstStyle/>
                    <a:p>
                      <a:pPr algn="ctr" fontAlgn="ctr"/>
                      <a:r>
                        <a:rPr lang="en-GB" sz="1800" b="0" i="0" u="none" strike="noStrike" dirty="0">
                          <a:solidFill>
                            <a:srgbClr val="000000"/>
                          </a:solidFill>
                          <a:effectLst/>
                          <a:latin typeface="+mn-lt"/>
                        </a:rPr>
                        <a:t>2</a:t>
                      </a:r>
                    </a:p>
                  </a:txBody>
                  <a:tcPr marL="7620" marR="7620" marT="7620" marB="0" anchor="ctr"/>
                </a:tc>
                <a:tc>
                  <a:txBody>
                    <a:bodyPr/>
                    <a:lstStyle/>
                    <a:p>
                      <a:pPr algn="ctr" fontAlgn="ctr"/>
                      <a:r>
                        <a:rPr lang="en-GB" sz="1800" b="0" i="0" u="none" strike="noStrike" dirty="0">
                          <a:solidFill>
                            <a:srgbClr val="000000"/>
                          </a:solidFill>
                          <a:effectLst/>
                          <a:latin typeface="+mn-lt"/>
                        </a:rPr>
                        <a:t>16</a:t>
                      </a:r>
                    </a:p>
                  </a:txBody>
                  <a:tcPr marL="7620" marR="7620" marT="7620" marB="0" anchor="ctr"/>
                </a:tc>
                <a:tc>
                  <a:txBody>
                    <a:bodyPr/>
                    <a:lstStyle/>
                    <a:p>
                      <a:pPr algn="ctr" fontAlgn="ctr"/>
                      <a:r>
                        <a:rPr lang="en-GB" sz="1800" b="0" i="0" u="none" strike="noStrike" dirty="0">
                          <a:solidFill>
                            <a:srgbClr val="000000"/>
                          </a:solidFill>
                          <a:effectLst/>
                          <a:latin typeface="+mn-lt"/>
                        </a:rPr>
                        <a:t>10</a:t>
                      </a:r>
                    </a:p>
                  </a:txBody>
                  <a:tcPr marL="7620" marR="7620" marT="7620" marB="0" anchor="ctr"/>
                </a:tc>
                <a:tc>
                  <a:txBody>
                    <a:bodyPr/>
                    <a:lstStyle/>
                    <a:p>
                      <a:pPr algn="ctr" fontAlgn="ctr"/>
                      <a:r>
                        <a:rPr lang="en-GB" sz="1800" b="0" i="0" u="none" strike="noStrike" dirty="0">
                          <a:solidFill>
                            <a:srgbClr val="000000"/>
                          </a:solidFill>
                          <a:effectLst/>
                          <a:latin typeface="+mn-lt"/>
                        </a:rPr>
                        <a:t>9</a:t>
                      </a:r>
                    </a:p>
                  </a:txBody>
                  <a:tcPr marL="7620" marR="7620" marT="7620" marB="0" anchor="ctr"/>
                </a:tc>
                <a:tc>
                  <a:txBody>
                    <a:bodyPr/>
                    <a:lstStyle/>
                    <a:p>
                      <a:pPr algn="ctr" fontAlgn="ctr"/>
                      <a:r>
                        <a:rPr lang="en-GB" sz="1800" b="0" i="0" u="none" strike="noStrike" dirty="0">
                          <a:solidFill>
                            <a:srgbClr val="000000"/>
                          </a:solidFill>
                          <a:effectLst/>
                          <a:latin typeface="+mn-lt"/>
                        </a:rPr>
                        <a:t>17</a:t>
                      </a:r>
                    </a:p>
                  </a:txBody>
                  <a:tcPr marL="7620" marR="7620" marT="7620" marB="0" anchor="ctr"/>
                </a:tc>
                <a:tc>
                  <a:txBody>
                    <a:bodyPr/>
                    <a:lstStyle/>
                    <a:p>
                      <a:pPr algn="ctr" fontAlgn="ctr"/>
                      <a:r>
                        <a:rPr lang="en-GB" sz="1800" b="0" i="0" u="none" strike="noStrike" dirty="0">
                          <a:solidFill>
                            <a:srgbClr val="000000"/>
                          </a:solidFill>
                          <a:effectLst/>
                          <a:latin typeface="+mn-lt"/>
                        </a:rPr>
                        <a:t>25</a:t>
                      </a:r>
                    </a:p>
                  </a:txBody>
                  <a:tcPr marL="7620" marR="7620" marT="7620" marB="0" anchor="ctr"/>
                </a:tc>
                <a:tc>
                  <a:txBody>
                    <a:bodyPr/>
                    <a:lstStyle/>
                    <a:p>
                      <a:pPr algn="ctr" fontAlgn="ctr"/>
                      <a:r>
                        <a:rPr lang="en-GB" sz="1800" b="0" i="0" u="none" strike="noStrike" dirty="0">
                          <a:solidFill>
                            <a:srgbClr val="000000"/>
                          </a:solidFill>
                          <a:effectLst/>
                          <a:latin typeface="+mn-lt"/>
                        </a:rPr>
                        <a:t>40</a:t>
                      </a:r>
                    </a:p>
                  </a:txBody>
                  <a:tcPr marL="7620" marR="7620" marT="7620" marB="0" anchor="ctr"/>
                </a:tc>
                <a:tc>
                  <a:txBody>
                    <a:bodyPr/>
                    <a:lstStyle/>
                    <a:p>
                      <a:pPr algn="ctr" fontAlgn="ctr"/>
                      <a:r>
                        <a:rPr lang="en-GB" sz="1800" b="0" i="0" u="none" strike="noStrike" dirty="0">
                          <a:solidFill>
                            <a:srgbClr val="000000"/>
                          </a:solidFill>
                          <a:effectLst/>
                          <a:latin typeface="+mn-lt"/>
                        </a:rPr>
                        <a:t>126</a:t>
                      </a:r>
                    </a:p>
                  </a:txBody>
                  <a:tcPr marL="7620" marR="7620" marT="7620" marB="0" anchor="ctr"/>
                </a:tc>
                <a:extLst>
                  <a:ext uri="{0D108BD9-81ED-4DB2-BD59-A6C34878D82A}">
                    <a16:rowId xmlns:a16="http://schemas.microsoft.com/office/drawing/2014/main" val="10003"/>
                  </a:ext>
                </a:extLst>
              </a:tr>
              <a:tr h="774093">
                <a:tc>
                  <a:txBody>
                    <a:bodyPr/>
                    <a:lstStyle/>
                    <a:p>
                      <a:pPr algn="ctr"/>
                      <a:r>
                        <a:rPr lang="en-US" dirty="0">
                          <a:latin typeface="+mn-lt"/>
                        </a:rPr>
                        <a:t>Total</a:t>
                      </a:r>
                    </a:p>
                  </a:txBody>
                  <a:tcPr anchor="ctr"/>
                </a:tc>
                <a:tc>
                  <a:txBody>
                    <a:bodyPr/>
                    <a:lstStyle/>
                    <a:p>
                      <a:pPr algn="ctr" fontAlgn="ctr"/>
                      <a:r>
                        <a:rPr lang="en-GB" sz="1800" b="0" i="0" u="none" strike="noStrike" dirty="0">
                          <a:solidFill>
                            <a:srgbClr val="000000"/>
                          </a:solidFill>
                          <a:effectLst/>
                          <a:latin typeface="+mn-lt"/>
                        </a:rPr>
                        <a:t>6</a:t>
                      </a:r>
                    </a:p>
                  </a:txBody>
                  <a:tcPr marL="7620" marR="7620" marT="7620" marB="0" anchor="ctr"/>
                </a:tc>
                <a:tc>
                  <a:txBody>
                    <a:bodyPr/>
                    <a:lstStyle/>
                    <a:p>
                      <a:pPr algn="ctr" fontAlgn="ctr"/>
                      <a:r>
                        <a:rPr lang="en-GB" sz="1800" b="0" i="0" u="none" strike="noStrike" dirty="0">
                          <a:solidFill>
                            <a:srgbClr val="000000"/>
                          </a:solidFill>
                          <a:effectLst/>
                          <a:latin typeface="+mn-lt"/>
                        </a:rPr>
                        <a:t>5</a:t>
                      </a:r>
                    </a:p>
                  </a:txBody>
                  <a:tcPr marL="7620" marR="7620" marT="7620" marB="0" anchor="ctr"/>
                </a:tc>
                <a:tc>
                  <a:txBody>
                    <a:bodyPr/>
                    <a:lstStyle/>
                    <a:p>
                      <a:pPr algn="ctr" fontAlgn="ctr"/>
                      <a:r>
                        <a:rPr lang="en-GB" sz="1800" b="0" i="0" u="none" strike="noStrike" dirty="0">
                          <a:solidFill>
                            <a:srgbClr val="000000"/>
                          </a:solidFill>
                          <a:effectLst/>
                          <a:latin typeface="+mn-lt"/>
                        </a:rPr>
                        <a:t>7</a:t>
                      </a:r>
                    </a:p>
                  </a:txBody>
                  <a:tcPr marL="7620" marR="7620" marT="7620" marB="0" anchor="ctr"/>
                </a:tc>
                <a:tc>
                  <a:txBody>
                    <a:bodyPr/>
                    <a:lstStyle/>
                    <a:p>
                      <a:pPr algn="ctr" fontAlgn="ctr"/>
                      <a:r>
                        <a:rPr lang="en-GB" sz="1800" b="0" i="0" u="none" strike="noStrike" dirty="0">
                          <a:solidFill>
                            <a:srgbClr val="000000"/>
                          </a:solidFill>
                          <a:effectLst/>
                          <a:latin typeface="+mn-lt"/>
                        </a:rPr>
                        <a:t>4</a:t>
                      </a:r>
                    </a:p>
                  </a:txBody>
                  <a:tcPr marL="7620" marR="7620" marT="7620" marB="0" anchor="ctr"/>
                </a:tc>
                <a:tc>
                  <a:txBody>
                    <a:bodyPr/>
                    <a:lstStyle/>
                    <a:p>
                      <a:pPr algn="ctr" fontAlgn="ctr"/>
                      <a:r>
                        <a:rPr lang="en-GB" sz="1800" b="0" i="0" u="none" strike="noStrike" dirty="0">
                          <a:solidFill>
                            <a:srgbClr val="000000"/>
                          </a:solidFill>
                          <a:effectLst/>
                          <a:latin typeface="+mn-lt"/>
                        </a:rPr>
                        <a:t>24</a:t>
                      </a:r>
                    </a:p>
                  </a:txBody>
                  <a:tcPr marL="7620" marR="7620" marT="7620" marB="0" anchor="ctr"/>
                </a:tc>
                <a:tc>
                  <a:txBody>
                    <a:bodyPr/>
                    <a:lstStyle/>
                    <a:p>
                      <a:pPr algn="ctr" fontAlgn="ctr"/>
                      <a:r>
                        <a:rPr lang="en-GB" sz="1800" b="0" i="0" u="none" strike="noStrike" dirty="0">
                          <a:solidFill>
                            <a:srgbClr val="000000"/>
                          </a:solidFill>
                          <a:effectLst/>
                          <a:latin typeface="+mn-lt"/>
                        </a:rPr>
                        <a:t>14</a:t>
                      </a:r>
                    </a:p>
                  </a:txBody>
                  <a:tcPr marL="7620" marR="7620" marT="7620" marB="0" anchor="ctr"/>
                </a:tc>
                <a:tc>
                  <a:txBody>
                    <a:bodyPr/>
                    <a:lstStyle/>
                    <a:p>
                      <a:pPr algn="ctr" fontAlgn="ctr"/>
                      <a:r>
                        <a:rPr lang="en-GB" sz="1800" b="0" i="0" u="none" strike="noStrike" dirty="0">
                          <a:solidFill>
                            <a:srgbClr val="000000"/>
                          </a:solidFill>
                          <a:effectLst/>
                          <a:latin typeface="+mn-lt"/>
                        </a:rPr>
                        <a:t>24</a:t>
                      </a:r>
                    </a:p>
                  </a:txBody>
                  <a:tcPr marL="7620" marR="7620" marT="7620" marB="0" anchor="ctr"/>
                </a:tc>
                <a:tc>
                  <a:txBody>
                    <a:bodyPr/>
                    <a:lstStyle/>
                    <a:p>
                      <a:pPr algn="ctr" fontAlgn="ctr"/>
                      <a:r>
                        <a:rPr lang="en-GB" sz="1800" b="0" i="0" u="none" strike="noStrike" dirty="0">
                          <a:solidFill>
                            <a:srgbClr val="000000"/>
                          </a:solidFill>
                          <a:effectLst/>
                          <a:latin typeface="+mn-lt"/>
                        </a:rPr>
                        <a:t>45</a:t>
                      </a:r>
                    </a:p>
                  </a:txBody>
                  <a:tcPr marL="7620" marR="7620" marT="7620" marB="0" anchor="ctr"/>
                </a:tc>
                <a:tc>
                  <a:txBody>
                    <a:bodyPr/>
                    <a:lstStyle/>
                    <a:p>
                      <a:pPr algn="ctr" fontAlgn="ctr"/>
                      <a:r>
                        <a:rPr lang="en-GB" sz="1800" b="0" i="0" u="none" strike="noStrike" dirty="0">
                          <a:solidFill>
                            <a:srgbClr val="000000"/>
                          </a:solidFill>
                          <a:effectLst/>
                          <a:latin typeface="+mn-lt"/>
                        </a:rPr>
                        <a:t>61</a:t>
                      </a:r>
                    </a:p>
                  </a:txBody>
                  <a:tcPr marL="7620" marR="7620" marT="7620" marB="0" anchor="ctr"/>
                </a:tc>
                <a:tc>
                  <a:txBody>
                    <a:bodyPr/>
                    <a:lstStyle/>
                    <a:p>
                      <a:pPr algn="ctr" fontAlgn="ctr"/>
                      <a:r>
                        <a:rPr lang="en-GB" sz="1800" b="0" i="0" u="none" strike="noStrike" dirty="0">
                          <a:solidFill>
                            <a:srgbClr val="000000"/>
                          </a:solidFill>
                          <a:effectLst/>
                          <a:latin typeface="+mn-lt"/>
                        </a:rPr>
                        <a:t>73</a:t>
                      </a:r>
                    </a:p>
                  </a:txBody>
                  <a:tcPr marL="7620" marR="7620" marT="7620" marB="0" anchor="ctr"/>
                </a:tc>
                <a:tc>
                  <a:txBody>
                    <a:bodyPr/>
                    <a:lstStyle/>
                    <a:p>
                      <a:pPr algn="ctr" fontAlgn="ctr"/>
                      <a:r>
                        <a:rPr lang="en-GB" sz="1800" b="0" i="0" u="none" strike="noStrike" dirty="0">
                          <a:solidFill>
                            <a:srgbClr val="000000"/>
                          </a:solidFill>
                          <a:effectLst/>
                          <a:latin typeface="+mn-lt"/>
                        </a:rPr>
                        <a:t>263</a:t>
                      </a:r>
                    </a:p>
                  </a:txBody>
                  <a:tcPr marL="7620" marR="7620" marT="7620" marB="0" anchor="ctr"/>
                </a:tc>
                <a:extLst>
                  <a:ext uri="{0D108BD9-81ED-4DB2-BD59-A6C34878D82A}">
                    <a16:rowId xmlns:a16="http://schemas.microsoft.com/office/drawing/2014/main" val="10004"/>
                  </a:ext>
                </a:extLst>
              </a:tr>
            </a:tbl>
          </a:graphicData>
        </a:graphic>
      </p:graphicFrame>
      <p:grpSp>
        <p:nvGrpSpPr>
          <p:cNvPr id="3" name="Group 2"/>
          <p:cNvGrpSpPr/>
          <p:nvPr/>
        </p:nvGrpSpPr>
        <p:grpSpPr>
          <a:xfrm>
            <a:off x="1222626" y="2060849"/>
            <a:ext cx="1908796" cy="1941731"/>
            <a:chOff x="-192237" y="3095529"/>
            <a:chExt cx="1908796" cy="1941731"/>
          </a:xfrm>
        </p:grpSpPr>
        <p:cxnSp>
          <p:nvCxnSpPr>
            <p:cNvPr id="8" name="Straight Arrow Connector 7"/>
            <p:cNvCxnSpPr/>
            <p:nvPr/>
          </p:nvCxnSpPr>
          <p:spPr>
            <a:xfrm flipH="1">
              <a:off x="957064" y="4018859"/>
              <a:ext cx="1588" cy="10184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2237" y="3095529"/>
              <a:ext cx="1908796" cy="923330"/>
            </a:xfrm>
            <a:prstGeom prst="rect">
              <a:avLst/>
            </a:prstGeom>
            <a:noFill/>
          </p:spPr>
          <p:txBody>
            <a:bodyPr wrap="square" rtlCol="0">
              <a:spAutoFit/>
            </a:bodyPr>
            <a:lstStyle/>
            <a:p>
              <a:pPr algn="ctr"/>
              <a:r>
                <a:rPr lang="en-US" dirty="0">
                  <a:solidFill>
                    <a:schemeClr val="bg1"/>
                  </a:solidFill>
                </a:rPr>
                <a:t>Descriptor (Independent) Variable</a:t>
              </a:r>
            </a:p>
          </p:txBody>
        </p:sp>
      </p:grpSp>
      <p:grpSp>
        <p:nvGrpSpPr>
          <p:cNvPr id="12" name="Group 11"/>
          <p:cNvGrpSpPr/>
          <p:nvPr/>
        </p:nvGrpSpPr>
        <p:grpSpPr>
          <a:xfrm>
            <a:off x="7968209" y="918412"/>
            <a:ext cx="2135087" cy="1286452"/>
            <a:chOff x="-76199" y="2183196"/>
            <a:chExt cx="2135087" cy="1286452"/>
          </a:xfrm>
        </p:grpSpPr>
        <p:cxnSp>
          <p:nvCxnSpPr>
            <p:cNvPr id="13" name="Straight Arrow Connector 12"/>
            <p:cNvCxnSpPr/>
            <p:nvPr/>
          </p:nvCxnSpPr>
          <p:spPr>
            <a:xfrm flipH="1">
              <a:off x="-76199" y="2742326"/>
              <a:ext cx="512954" cy="7273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64747" y="2183196"/>
              <a:ext cx="1694141" cy="923330"/>
            </a:xfrm>
            <a:prstGeom prst="rect">
              <a:avLst/>
            </a:prstGeom>
            <a:noFill/>
          </p:spPr>
          <p:txBody>
            <a:bodyPr wrap="square" rtlCol="0">
              <a:spAutoFit/>
            </a:bodyPr>
            <a:lstStyle/>
            <a:p>
              <a:pPr algn="ctr"/>
              <a:r>
                <a:rPr lang="en-US" dirty="0"/>
                <a:t>Behavior </a:t>
              </a:r>
            </a:p>
            <a:p>
              <a:pPr algn="ctr"/>
              <a:r>
                <a:rPr lang="en-US" dirty="0"/>
                <a:t>(Dependent) Variable</a:t>
              </a:r>
            </a:p>
          </p:txBody>
        </p:sp>
      </p:grpSp>
      <p:sp>
        <p:nvSpPr>
          <p:cNvPr id="5" name="Slide Number Placeholder 4">
            <a:extLst>
              <a:ext uri="{FF2B5EF4-FFF2-40B4-BE49-F238E27FC236}">
                <a16:creationId xmlns:a16="http://schemas.microsoft.com/office/drawing/2014/main" id="{6DAA63F8-BF10-4A9E-B432-6825831641CB}"/>
              </a:ext>
            </a:extLst>
          </p:cNvPr>
          <p:cNvSpPr>
            <a:spLocks noGrp="1"/>
          </p:cNvSpPr>
          <p:nvPr>
            <p:ph type="sldNum" sz="quarter" idx="12"/>
          </p:nvPr>
        </p:nvSpPr>
        <p:spPr/>
        <p:txBody>
          <a:bodyPr/>
          <a:lstStyle/>
          <a:p>
            <a:fld id="{23C25B04-298F-4179-8CF8-2D9B9EFCE686}" type="slidenum">
              <a:rPr lang="en-GB" smtClean="0"/>
              <a:t>25</a:t>
            </a:fld>
            <a:endParaRPr lang="en-GB"/>
          </a:p>
        </p:txBody>
      </p:sp>
    </p:spTree>
    <p:custDataLst>
      <p:tags r:id="rId1"/>
    </p:custDataLst>
    <p:extLst>
      <p:ext uri="{BB962C8B-B14F-4D97-AF65-F5344CB8AC3E}">
        <p14:creationId xmlns:p14="http://schemas.microsoft.com/office/powerpoint/2010/main" val="646499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Expected Frequencies?</a:t>
            </a:r>
          </a:p>
        </p:txBody>
      </p:sp>
      <p:graphicFrame>
        <p:nvGraphicFramePr>
          <p:cNvPr id="4" name="Content Placeholder 3"/>
          <p:cNvGraphicFramePr>
            <a:graphicFrameLocks noGrp="1"/>
          </p:cNvGraphicFramePr>
          <p:nvPr>
            <p:ph idx="1"/>
          </p:nvPr>
        </p:nvGraphicFramePr>
        <p:xfrm>
          <a:off x="1790598" y="1924159"/>
          <a:ext cx="8640958" cy="4089400"/>
        </p:xfrm>
        <a:graphic>
          <a:graphicData uri="http://schemas.openxmlformats.org/drawingml/2006/table">
            <a:tbl>
              <a:tblPr firstRow="1" bandRow="1">
                <a:tableStyleId>{5C22544A-7EE6-4342-B048-85BDC9FD1C3A}</a:tableStyleId>
              </a:tblPr>
              <a:tblGrid>
                <a:gridCol w="1178767">
                  <a:extLst>
                    <a:ext uri="{9D8B030D-6E8A-4147-A177-3AD203B41FA5}">
                      <a16:colId xmlns:a16="http://schemas.microsoft.com/office/drawing/2014/main" val="20000"/>
                    </a:ext>
                  </a:extLst>
                </a:gridCol>
                <a:gridCol w="678381">
                  <a:extLst>
                    <a:ext uri="{9D8B030D-6E8A-4147-A177-3AD203B41FA5}">
                      <a16:colId xmlns:a16="http://schemas.microsoft.com/office/drawing/2014/main" val="20001"/>
                    </a:ext>
                  </a:extLst>
                </a:gridCol>
                <a:gridCol w="678381">
                  <a:extLst>
                    <a:ext uri="{9D8B030D-6E8A-4147-A177-3AD203B41FA5}">
                      <a16:colId xmlns:a16="http://schemas.microsoft.com/office/drawing/2014/main" val="20002"/>
                    </a:ext>
                  </a:extLst>
                </a:gridCol>
                <a:gridCol w="678381">
                  <a:extLst>
                    <a:ext uri="{9D8B030D-6E8A-4147-A177-3AD203B41FA5}">
                      <a16:colId xmlns:a16="http://schemas.microsoft.com/office/drawing/2014/main" val="20003"/>
                    </a:ext>
                  </a:extLst>
                </a:gridCol>
                <a:gridCol w="678381">
                  <a:extLst>
                    <a:ext uri="{9D8B030D-6E8A-4147-A177-3AD203B41FA5}">
                      <a16:colId xmlns:a16="http://schemas.microsoft.com/office/drawing/2014/main" val="20004"/>
                    </a:ext>
                  </a:extLst>
                </a:gridCol>
                <a:gridCol w="678381">
                  <a:extLst>
                    <a:ext uri="{9D8B030D-6E8A-4147-A177-3AD203B41FA5}">
                      <a16:colId xmlns:a16="http://schemas.microsoft.com/office/drawing/2014/main" val="20005"/>
                    </a:ext>
                  </a:extLst>
                </a:gridCol>
                <a:gridCol w="678381">
                  <a:extLst>
                    <a:ext uri="{9D8B030D-6E8A-4147-A177-3AD203B41FA5}">
                      <a16:colId xmlns:a16="http://schemas.microsoft.com/office/drawing/2014/main" val="20006"/>
                    </a:ext>
                  </a:extLst>
                </a:gridCol>
                <a:gridCol w="678381">
                  <a:extLst>
                    <a:ext uri="{9D8B030D-6E8A-4147-A177-3AD203B41FA5}">
                      <a16:colId xmlns:a16="http://schemas.microsoft.com/office/drawing/2014/main" val="20007"/>
                    </a:ext>
                  </a:extLst>
                </a:gridCol>
                <a:gridCol w="678381">
                  <a:extLst>
                    <a:ext uri="{9D8B030D-6E8A-4147-A177-3AD203B41FA5}">
                      <a16:colId xmlns:a16="http://schemas.microsoft.com/office/drawing/2014/main" val="20008"/>
                    </a:ext>
                  </a:extLst>
                </a:gridCol>
                <a:gridCol w="678381">
                  <a:extLst>
                    <a:ext uri="{9D8B030D-6E8A-4147-A177-3AD203B41FA5}">
                      <a16:colId xmlns:a16="http://schemas.microsoft.com/office/drawing/2014/main" val="20009"/>
                    </a:ext>
                  </a:extLst>
                </a:gridCol>
                <a:gridCol w="678381">
                  <a:extLst>
                    <a:ext uri="{9D8B030D-6E8A-4147-A177-3AD203B41FA5}">
                      <a16:colId xmlns:a16="http://schemas.microsoft.com/office/drawing/2014/main" val="20010"/>
                    </a:ext>
                  </a:extLst>
                </a:gridCol>
                <a:gridCol w="678381">
                  <a:extLst>
                    <a:ext uri="{9D8B030D-6E8A-4147-A177-3AD203B41FA5}">
                      <a16:colId xmlns:a16="http://schemas.microsoft.com/office/drawing/2014/main" val="20011"/>
                    </a:ext>
                  </a:extLst>
                </a:gridCol>
              </a:tblGrid>
              <a:tr h="883285">
                <a:tc>
                  <a:txBody>
                    <a:bodyPr/>
                    <a:lstStyle/>
                    <a:p>
                      <a:pPr algn="ctr"/>
                      <a:endParaRPr lang="en-US" dirty="0">
                        <a:latin typeface="+mn-lt"/>
                      </a:endParaRPr>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chemeClr val="accent1">
                        <a:lumMod val="75000"/>
                      </a:schemeClr>
                    </a:solidFill>
                  </a:tcPr>
                </a:tc>
                <a:tc gridSpan="11">
                  <a:txBody>
                    <a:bodyPr/>
                    <a:lstStyle/>
                    <a:p>
                      <a:pPr algn="ctr"/>
                      <a:r>
                        <a:rPr lang="en-US" dirty="0">
                          <a:latin typeface="+mn-lt"/>
                        </a:rPr>
                        <a:t>Overall Service Quality</a:t>
                      </a:r>
                    </a:p>
                  </a:txBody>
                  <a:tcPr anchor="ctr">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tc hMerge="1">
                  <a:txBody>
                    <a:bodyPr/>
                    <a:lstStyle/>
                    <a:p>
                      <a:pPr algn="ctr"/>
                      <a:endParaRPr lang="en-US" dirty="0"/>
                    </a:p>
                  </a:txBody>
                  <a:tcPr anchor="ctr">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tc hMerge="1">
                  <a:txBody>
                    <a:bodyPr/>
                    <a:lstStyle/>
                    <a:p>
                      <a:pPr algn="ctr"/>
                      <a:endParaRPr lang="en-US" dirty="0"/>
                    </a:p>
                  </a:txBody>
                  <a:tcPr anchor="ctr">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tc hMerge="1">
                  <a:txBody>
                    <a:bodyPr/>
                    <a:lstStyle/>
                    <a:p>
                      <a:pPr algn="ctr"/>
                      <a:endParaRPr lang="en-US" dirty="0"/>
                    </a:p>
                  </a:txBody>
                  <a:tcPr anchor="ctr">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tc hMerge="1">
                  <a:txBody>
                    <a:bodyPr/>
                    <a:lstStyle/>
                    <a:p>
                      <a:pPr algn="ctr"/>
                      <a:endParaRPr lang="en-US" dirty="0"/>
                    </a:p>
                  </a:txBody>
                  <a:tcPr anchor="ctr">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tc hMerge="1">
                  <a:txBody>
                    <a:bodyPr/>
                    <a:lstStyle/>
                    <a:p>
                      <a:pPr algn="ctr"/>
                      <a:endParaRPr lang="en-US" dirty="0"/>
                    </a:p>
                  </a:txBody>
                  <a:tcPr anchor="ctr">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tc hMerge="1">
                  <a:txBody>
                    <a:bodyPr/>
                    <a:lstStyle/>
                    <a:p>
                      <a:endParaRPr lang="en-US" dirty="0"/>
                    </a:p>
                  </a:txBody>
                  <a:tcPr>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tc hMerge="1">
                  <a:txBody>
                    <a:bodyPr/>
                    <a:lstStyle/>
                    <a:p>
                      <a:endParaRPr lang="en-US" dirty="0"/>
                    </a:p>
                  </a:txBody>
                  <a:tcPr>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tc hMerge="1">
                  <a:txBody>
                    <a:bodyPr/>
                    <a:lstStyle/>
                    <a:p>
                      <a:endParaRPr lang="en-US" dirty="0"/>
                    </a:p>
                  </a:txBody>
                  <a:tcPr>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tc hMerge="1">
                  <a:txBody>
                    <a:bodyPr/>
                    <a:lstStyle/>
                    <a:p>
                      <a:endParaRPr lang="en-US" dirty="0"/>
                    </a:p>
                  </a:txBody>
                  <a:tcPr>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tc hMerge="1">
                  <a:txBody>
                    <a:bodyPr/>
                    <a:lstStyle/>
                    <a:p>
                      <a:endParaRPr lang="en-US" dirty="0"/>
                    </a:p>
                  </a:txBody>
                  <a:tcPr>
                    <a:lnB w="12700" cap="flat" cmpd="sng" algn="ctr">
                      <a:solidFill>
                        <a:schemeClr val="accent1">
                          <a:lumMod val="75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0"/>
                  </a:ext>
                </a:extLst>
              </a:tr>
              <a:tr h="883285">
                <a:tc>
                  <a:txBody>
                    <a:bodyPr/>
                    <a:lstStyle/>
                    <a:p>
                      <a:pPr algn="ctr"/>
                      <a:endParaRPr lang="en-US" dirty="0">
                        <a:latin typeface="+mn-lt"/>
                      </a:endParaRP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mn-lt"/>
                        </a:rPr>
                        <a:t>1</a:t>
                      </a:r>
                    </a:p>
                  </a:txBody>
                  <a:tcPr anchor="ctr">
                    <a:lnT w="12700" cap="flat" cmpd="sng" algn="ctr">
                      <a:solidFill>
                        <a:schemeClr val="accent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mn-lt"/>
                        </a:rPr>
                        <a:t>2</a:t>
                      </a:r>
                    </a:p>
                  </a:txBody>
                  <a:tcPr anchor="ctr">
                    <a:lnT w="12700" cap="flat" cmpd="sng" algn="ctr">
                      <a:solidFill>
                        <a:schemeClr val="accent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mn-lt"/>
                        </a:rPr>
                        <a:t>3</a:t>
                      </a:r>
                    </a:p>
                  </a:txBody>
                  <a:tcPr anchor="ctr">
                    <a:lnT w="12700" cap="flat" cmpd="sng" algn="ctr">
                      <a:solidFill>
                        <a:schemeClr val="accent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mn-lt"/>
                        </a:rPr>
                        <a:t>4</a:t>
                      </a:r>
                    </a:p>
                  </a:txBody>
                  <a:tcPr anchor="ctr">
                    <a:lnT w="12700" cap="flat" cmpd="sng" algn="ctr">
                      <a:solidFill>
                        <a:schemeClr val="accent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mn-lt"/>
                        </a:rPr>
                        <a:t>5</a:t>
                      </a:r>
                    </a:p>
                  </a:txBody>
                  <a:tcPr anchor="ctr">
                    <a:lnT w="12700" cap="flat" cmpd="sng" algn="ctr">
                      <a:solidFill>
                        <a:schemeClr val="accent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mn-lt"/>
                        </a:rPr>
                        <a:t>6</a:t>
                      </a:r>
                    </a:p>
                  </a:txBody>
                  <a:tcPr anchor="ctr">
                    <a:lnT w="12700" cap="flat" cmpd="sng" algn="ctr">
                      <a:solidFill>
                        <a:schemeClr val="accent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mn-lt"/>
                        </a:rPr>
                        <a:t>7</a:t>
                      </a:r>
                    </a:p>
                  </a:txBody>
                  <a:tcPr anchor="ctr">
                    <a:lnT w="12700" cap="flat" cmpd="sng" algn="ctr">
                      <a:solidFill>
                        <a:schemeClr val="accent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mn-lt"/>
                        </a:rPr>
                        <a:t>8</a:t>
                      </a:r>
                    </a:p>
                  </a:txBody>
                  <a:tcPr anchor="ctr">
                    <a:lnT w="12700" cap="flat" cmpd="sng" algn="ctr">
                      <a:solidFill>
                        <a:schemeClr val="accent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mn-lt"/>
                        </a:rPr>
                        <a:t>9</a:t>
                      </a:r>
                    </a:p>
                  </a:txBody>
                  <a:tcPr anchor="ctr">
                    <a:lnT w="12700" cap="flat" cmpd="sng" algn="ctr">
                      <a:solidFill>
                        <a:schemeClr val="accent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mn-lt"/>
                        </a:rPr>
                        <a:t>10</a:t>
                      </a:r>
                    </a:p>
                  </a:txBody>
                  <a:tcPr anchor="ctr">
                    <a:lnT w="12700" cap="flat" cmpd="sng" algn="ctr">
                      <a:solidFill>
                        <a:schemeClr val="accent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200" dirty="0">
                          <a:solidFill>
                            <a:schemeClr val="bg1"/>
                          </a:solidFill>
                          <a:latin typeface="+mn-lt"/>
                        </a:rPr>
                        <a:t>Total</a:t>
                      </a:r>
                    </a:p>
                  </a:txBody>
                  <a:tcPr anchor="ctr">
                    <a:lnT w="12700" cap="flat" cmpd="sng" algn="ctr">
                      <a:solidFill>
                        <a:schemeClr val="accent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1"/>
                  </a:ext>
                </a:extLst>
              </a:tr>
              <a:tr h="883285">
                <a:tc>
                  <a:txBody>
                    <a:bodyPr/>
                    <a:lstStyle/>
                    <a:p>
                      <a:pPr algn="ctr"/>
                      <a:r>
                        <a:rPr lang="en-US" dirty="0">
                          <a:latin typeface="+mn-lt"/>
                        </a:rPr>
                        <a:t>Male</a:t>
                      </a:r>
                    </a:p>
                  </a:txBody>
                  <a:tcPr anchor="ctr">
                    <a:lnT w="12700" cap="flat" cmpd="sng" algn="ctr">
                      <a:solidFill>
                        <a:schemeClr val="bg1"/>
                      </a:solidFill>
                      <a:prstDash val="solid"/>
                      <a:round/>
                      <a:headEnd type="none" w="med" len="med"/>
                      <a:tailEnd type="none" w="med" len="med"/>
                    </a:lnT>
                  </a:tcPr>
                </a:tc>
                <a:tc>
                  <a:txBody>
                    <a:bodyPr/>
                    <a:lstStyle/>
                    <a:p>
                      <a:pPr algn="ctr" fontAlgn="ctr"/>
                      <a:r>
                        <a:rPr lang="en-GB" sz="1400" b="0" i="0" u="none" strike="noStrike" dirty="0">
                          <a:solidFill>
                            <a:srgbClr val="000000"/>
                          </a:solidFill>
                          <a:effectLst/>
                          <a:latin typeface="+mn-lt"/>
                        </a:rPr>
                        <a:t>6*.521</a:t>
                      </a:r>
                    </a:p>
                  </a:txBody>
                  <a:tcPr marL="7620" marR="7620" marT="7620" marB="0" anchor="ctr">
                    <a:lnT w="12700" cap="flat" cmpd="sng" algn="ctr">
                      <a:solidFill>
                        <a:schemeClr val="bg1"/>
                      </a:solidFill>
                      <a:prstDash val="solid"/>
                      <a:round/>
                      <a:headEnd type="none" w="med" len="med"/>
                      <a:tailEnd type="none" w="med" len="med"/>
                    </a:lnT>
                  </a:tcPr>
                </a:tc>
                <a:tc>
                  <a:txBody>
                    <a:bodyPr/>
                    <a:lstStyle/>
                    <a:p>
                      <a:pPr algn="ctr" fontAlgn="ctr"/>
                      <a:r>
                        <a:rPr lang="en-GB" sz="1400" b="0" i="0" u="none" strike="noStrike" dirty="0">
                          <a:solidFill>
                            <a:srgbClr val="000000"/>
                          </a:solidFill>
                          <a:effectLst/>
                          <a:latin typeface="+mn-lt"/>
                        </a:rPr>
                        <a:t>5*.521</a:t>
                      </a:r>
                    </a:p>
                  </a:txBody>
                  <a:tcPr marL="7620" marR="7620" marT="7620" marB="0" anchor="ctr">
                    <a:lnT w="12700" cap="flat" cmpd="sng" algn="ctr">
                      <a:solidFill>
                        <a:schemeClr val="bg1"/>
                      </a:solidFill>
                      <a:prstDash val="solid"/>
                      <a:round/>
                      <a:headEnd type="none" w="med" len="med"/>
                      <a:tailEnd type="none" w="med" len="med"/>
                    </a:lnT>
                  </a:tcPr>
                </a:tc>
                <a:tc>
                  <a:txBody>
                    <a:bodyPr/>
                    <a:lstStyle/>
                    <a:p>
                      <a:pPr algn="ctr" fontAlgn="ctr"/>
                      <a:r>
                        <a:rPr lang="en-GB" sz="1400" b="0" i="0" u="none" strike="noStrike" dirty="0">
                          <a:solidFill>
                            <a:srgbClr val="000000"/>
                          </a:solidFill>
                          <a:effectLst/>
                          <a:latin typeface="+mn-lt"/>
                        </a:rPr>
                        <a:t>7*.521</a:t>
                      </a:r>
                    </a:p>
                  </a:txBody>
                  <a:tcPr marL="7620" marR="7620" marT="7620" marB="0" anchor="ctr">
                    <a:lnT w="12700" cap="flat" cmpd="sng" algn="ctr">
                      <a:solidFill>
                        <a:schemeClr val="bg1"/>
                      </a:solidFill>
                      <a:prstDash val="solid"/>
                      <a:round/>
                      <a:headEnd type="none" w="med" len="med"/>
                      <a:tailEnd type="none" w="med" len="med"/>
                    </a:lnT>
                  </a:tcPr>
                </a:tc>
                <a:tc>
                  <a:txBody>
                    <a:bodyPr/>
                    <a:lstStyle/>
                    <a:p>
                      <a:pPr algn="ctr" fontAlgn="ctr"/>
                      <a:r>
                        <a:rPr lang="en-GB" sz="1400" b="0" i="0" u="none" strike="noStrike" dirty="0">
                          <a:solidFill>
                            <a:srgbClr val="000000"/>
                          </a:solidFill>
                          <a:effectLst/>
                          <a:latin typeface="+mn-lt"/>
                        </a:rPr>
                        <a:t>4*.521</a:t>
                      </a:r>
                    </a:p>
                  </a:txBody>
                  <a:tcPr marL="7620" marR="7620" marT="7620" marB="0" anchor="ctr">
                    <a:lnT w="12700" cap="flat" cmpd="sng" algn="ctr">
                      <a:solidFill>
                        <a:schemeClr val="bg1"/>
                      </a:solidFill>
                      <a:prstDash val="solid"/>
                      <a:round/>
                      <a:headEnd type="none" w="med" len="med"/>
                      <a:tailEnd type="none" w="med" len="med"/>
                    </a:lnT>
                  </a:tcPr>
                </a:tc>
                <a:tc>
                  <a:txBody>
                    <a:bodyPr/>
                    <a:lstStyle/>
                    <a:p>
                      <a:pPr algn="ctr" fontAlgn="ctr"/>
                      <a:r>
                        <a:rPr lang="en-GB" sz="1400" b="0" i="0" u="none" strike="noStrike" dirty="0">
                          <a:solidFill>
                            <a:srgbClr val="000000"/>
                          </a:solidFill>
                          <a:effectLst/>
                          <a:latin typeface="+mn-lt"/>
                        </a:rPr>
                        <a:t>24*.521</a:t>
                      </a:r>
                    </a:p>
                  </a:txBody>
                  <a:tcPr marL="7620" marR="7620" marT="7620" marB="0" anchor="ctr">
                    <a:lnT w="12700" cap="flat" cmpd="sng" algn="ctr">
                      <a:solidFill>
                        <a:schemeClr val="bg1"/>
                      </a:solidFill>
                      <a:prstDash val="solid"/>
                      <a:round/>
                      <a:headEnd type="none" w="med" len="med"/>
                      <a:tailEnd type="none" w="med" len="med"/>
                    </a:lnT>
                  </a:tcPr>
                </a:tc>
                <a:tc>
                  <a:txBody>
                    <a:bodyPr/>
                    <a:lstStyle/>
                    <a:p>
                      <a:pPr algn="ctr" fontAlgn="ctr"/>
                      <a:r>
                        <a:rPr lang="en-GB" sz="1400" b="0" i="0" u="none" strike="noStrike" dirty="0">
                          <a:solidFill>
                            <a:srgbClr val="000000"/>
                          </a:solidFill>
                          <a:effectLst/>
                          <a:latin typeface="+mn-lt"/>
                        </a:rPr>
                        <a:t>14*.521</a:t>
                      </a:r>
                    </a:p>
                  </a:txBody>
                  <a:tcPr marL="7620" marR="7620" marT="7620" marB="0" anchor="ctr">
                    <a:lnT w="12700" cap="flat" cmpd="sng" algn="ctr">
                      <a:solidFill>
                        <a:schemeClr val="bg1"/>
                      </a:solidFill>
                      <a:prstDash val="solid"/>
                      <a:round/>
                      <a:headEnd type="none" w="med" len="med"/>
                      <a:tailEnd type="none" w="med" len="med"/>
                    </a:lnT>
                  </a:tcPr>
                </a:tc>
                <a:tc>
                  <a:txBody>
                    <a:bodyPr/>
                    <a:lstStyle/>
                    <a:p>
                      <a:pPr algn="ctr" fontAlgn="ctr"/>
                      <a:r>
                        <a:rPr lang="en-GB" sz="1400" b="0" i="0" u="none" strike="noStrike" dirty="0">
                          <a:solidFill>
                            <a:srgbClr val="000000"/>
                          </a:solidFill>
                          <a:effectLst/>
                          <a:latin typeface="+mn-lt"/>
                        </a:rPr>
                        <a:t>24*.521</a:t>
                      </a:r>
                    </a:p>
                  </a:txBody>
                  <a:tcPr marL="7620" marR="7620" marT="7620" marB="0" anchor="ctr">
                    <a:lnT w="12700" cap="flat" cmpd="sng" algn="ctr">
                      <a:solidFill>
                        <a:schemeClr val="bg1"/>
                      </a:solidFill>
                      <a:prstDash val="solid"/>
                      <a:round/>
                      <a:headEnd type="none" w="med" len="med"/>
                      <a:tailEnd type="none" w="med" len="med"/>
                    </a:lnT>
                  </a:tcPr>
                </a:tc>
                <a:tc>
                  <a:txBody>
                    <a:bodyPr/>
                    <a:lstStyle/>
                    <a:p>
                      <a:pPr algn="ctr" fontAlgn="ctr"/>
                      <a:r>
                        <a:rPr lang="en-GB" sz="1400" b="0" i="0" u="none" strike="noStrike" dirty="0">
                          <a:solidFill>
                            <a:srgbClr val="000000"/>
                          </a:solidFill>
                          <a:effectLst/>
                          <a:latin typeface="+mn-lt"/>
                        </a:rPr>
                        <a:t>45*.521</a:t>
                      </a:r>
                    </a:p>
                  </a:txBody>
                  <a:tcPr marL="7620" marR="7620" marT="7620" marB="0" anchor="ctr">
                    <a:lnT w="12700" cap="flat" cmpd="sng" algn="ctr">
                      <a:solidFill>
                        <a:schemeClr val="bg1"/>
                      </a:solidFill>
                      <a:prstDash val="solid"/>
                      <a:round/>
                      <a:headEnd type="none" w="med" len="med"/>
                      <a:tailEnd type="none" w="med" len="med"/>
                    </a:lnT>
                  </a:tcPr>
                </a:tc>
                <a:tc>
                  <a:txBody>
                    <a:bodyPr/>
                    <a:lstStyle/>
                    <a:p>
                      <a:pPr algn="ctr" fontAlgn="ctr"/>
                      <a:r>
                        <a:rPr lang="en-GB" sz="1400" b="0" i="0" u="none" strike="noStrike" dirty="0">
                          <a:solidFill>
                            <a:srgbClr val="000000"/>
                          </a:solidFill>
                          <a:effectLst/>
                          <a:latin typeface="+mn-lt"/>
                        </a:rPr>
                        <a:t>61*.521</a:t>
                      </a:r>
                    </a:p>
                  </a:txBody>
                  <a:tcPr marL="7620" marR="7620" marT="7620" marB="0" anchor="ctr">
                    <a:lnT w="12700" cap="flat" cmpd="sng" algn="ctr">
                      <a:solidFill>
                        <a:schemeClr val="bg1"/>
                      </a:solidFill>
                      <a:prstDash val="solid"/>
                      <a:round/>
                      <a:headEnd type="none" w="med" len="med"/>
                      <a:tailEnd type="none" w="med" len="med"/>
                    </a:lnT>
                  </a:tcPr>
                </a:tc>
                <a:tc>
                  <a:txBody>
                    <a:bodyPr/>
                    <a:lstStyle/>
                    <a:p>
                      <a:pPr algn="ctr" fontAlgn="ctr"/>
                      <a:r>
                        <a:rPr lang="en-GB" sz="1400" b="0" i="0" u="none" strike="noStrike" dirty="0">
                          <a:solidFill>
                            <a:srgbClr val="000000"/>
                          </a:solidFill>
                          <a:effectLst/>
                          <a:latin typeface="+mn-lt"/>
                        </a:rPr>
                        <a:t>73.521</a:t>
                      </a:r>
                    </a:p>
                  </a:txBody>
                  <a:tcPr marL="7620" marR="7620" marT="7620" marB="0" anchor="ctr">
                    <a:lnT w="12700" cap="flat" cmpd="sng" algn="ctr">
                      <a:solidFill>
                        <a:schemeClr val="bg1"/>
                      </a:solidFill>
                      <a:prstDash val="solid"/>
                      <a:round/>
                      <a:headEnd type="none" w="med" len="med"/>
                      <a:tailEnd type="none" w="med" len="med"/>
                    </a:lnT>
                  </a:tcPr>
                </a:tc>
                <a:tc>
                  <a:txBody>
                    <a:bodyPr/>
                    <a:lstStyle/>
                    <a:p>
                      <a:pPr algn="ctr" fontAlgn="ctr"/>
                      <a:r>
                        <a:rPr lang="en-GB" sz="1800" b="0" i="0" u="none" strike="noStrike" dirty="0">
                          <a:solidFill>
                            <a:srgbClr val="000000"/>
                          </a:solidFill>
                          <a:effectLst/>
                          <a:latin typeface="+mn-lt"/>
                        </a:rPr>
                        <a:t>137</a:t>
                      </a:r>
                    </a:p>
                    <a:p>
                      <a:pPr algn="ctr" fontAlgn="ctr"/>
                      <a:r>
                        <a:rPr lang="en-GB" sz="1800" b="0" i="0" u="none" strike="noStrike" dirty="0">
                          <a:solidFill>
                            <a:srgbClr val="000000"/>
                          </a:solidFill>
                          <a:effectLst/>
                          <a:latin typeface="+mn-lt"/>
                        </a:rPr>
                        <a:t>52.1%</a:t>
                      </a:r>
                    </a:p>
                  </a:txBody>
                  <a:tcPr marL="7620" marR="7620" marT="7620" marB="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2"/>
                  </a:ext>
                </a:extLst>
              </a:tr>
              <a:tr h="883285">
                <a:tc>
                  <a:txBody>
                    <a:bodyPr/>
                    <a:lstStyle/>
                    <a:p>
                      <a:pPr algn="ctr"/>
                      <a:r>
                        <a:rPr lang="en-US" dirty="0">
                          <a:latin typeface="+mn-lt"/>
                        </a:rPr>
                        <a:t>Female</a:t>
                      </a:r>
                    </a:p>
                  </a:txBody>
                  <a:tcPr anchor="ctr"/>
                </a:tc>
                <a:tc>
                  <a:txBody>
                    <a:bodyPr/>
                    <a:lstStyle/>
                    <a:p>
                      <a:pPr algn="ctr" fontAlgn="ctr"/>
                      <a:r>
                        <a:rPr lang="en-GB" sz="1400" b="0" i="0" u="none" strike="noStrike" dirty="0">
                          <a:solidFill>
                            <a:srgbClr val="000000"/>
                          </a:solidFill>
                          <a:effectLst/>
                          <a:latin typeface="+mn-lt"/>
                        </a:rPr>
                        <a:t>6*.479</a:t>
                      </a:r>
                    </a:p>
                  </a:txBody>
                  <a:tcPr marL="7620" marR="7620" marT="7620" marB="0" anchor="ctr"/>
                </a:tc>
                <a:tc>
                  <a:txBody>
                    <a:bodyPr/>
                    <a:lstStyle/>
                    <a:p>
                      <a:pPr algn="ctr" fontAlgn="ctr"/>
                      <a:r>
                        <a:rPr lang="en-GB" sz="1400" b="0" i="0" u="none" strike="noStrike" dirty="0">
                          <a:solidFill>
                            <a:srgbClr val="000000"/>
                          </a:solidFill>
                          <a:effectLst/>
                          <a:latin typeface="+mn-lt"/>
                        </a:rPr>
                        <a:t>5*.479</a:t>
                      </a:r>
                    </a:p>
                  </a:txBody>
                  <a:tcPr marL="7620" marR="7620" marT="7620" marB="0" anchor="ctr"/>
                </a:tc>
                <a:tc>
                  <a:txBody>
                    <a:bodyPr/>
                    <a:lstStyle/>
                    <a:p>
                      <a:pPr algn="ctr" fontAlgn="ctr"/>
                      <a:r>
                        <a:rPr lang="en-GB" sz="1400" b="0" i="0" u="none" strike="noStrike" dirty="0">
                          <a:solidFill>
                            <a:srgbClr val="000000"/>
                          </a:solidFill>
                          <a:effectLst/>
                          <a:latin typeface="+mn-lt"/>
                        </a:rPr>
                        <a:t>7*.479</a:t>
                      </a:r>
                    </a:p>
                  </a:txBody>
                  <a:tcPr marL="7620" marR="7620" marT="7620" marB="0" anchor="ctr"/>
                </a:tc>
                <a:tc>
                  <a:txBody>
                    <a:bodyPr/>
                    <a:lstStyle/>
                    <a:p>
                      <a:pPr algn="ctr" fontAlgn="ctr"/>
                      <a:r>
                        <a:rPr lang="en-GB" sz="1400" b="0" i="0" u="none" strike="noStrike" dirty="0">
                          <a:solidFill>
                            <a:srgbClr val="000000"/>
                          </a:solidFill>
                          <a:effectLst/>
                          <a:latin typeface="+mn-lt"/>
                        </a:rPr>
                        <a:t>4*.479</a:t>
                      </a:r>
                    </a:p>
                  </a:txBody>
                  <a:tcPr marL="7620" marR="7620" marT="7620" marB="0" anchor="ctr"/>
                </a:tc>
                <a:tc>
                  <a:txBody>
                    <a:bodyPr/>
                    <a:lstStyle/>
                    <a:p>
                      <a:pPr algn="ctr" fontAlgn="ctr"/>
                      <a:r>
                        <a:rPr lang="en-GB" sz="1400" b="0" i="0" u="none" strike="noStrike" dirty="0">
                          <a:solidFill>
                            <a:srgbClr val="000000"/>
                          </a:solidFill>
                          <a:effectLst/>
                          <a:latin typeface="+mn-lt"/>
                        </a:rPr>
                        <a:t>24*.479</a:t>
                      </a:r>
                    </a:p>
                  </a:txBody>
                  <a:tcPr marL="7620" marR="7620" marT="7620" marB="0" anchor="ctr"/>
                </a:tc>
                <a:tc>
                  <a:txBody>
                    <a:bodyPr/>
                    <a:lstStyle/>
                    <a:p>
                      <a:pPr algn="ctr" fontAlgn="ctr"/>
                      <a:r>
                        <a:rPr lang="en-GB" sz="1400" b="0" i="0" u="none" strike="noStrike" dirty="0">
                          <a:solidFill>
                            <a:srgbClr val="000000"/>
                          </a:solidFill>
                          <a:effectLst/>
                          <a:latin typeface="+mn-lt"/>
                        </a:rPr>
                        <a:t>14*.479</a:t>
                      </a:r>
                    </a:p>
                  </a:txBody>
                  <a:tcPr marL="7620" marR="7620" marT="7620" marB="0" anchor="ctr"/>
                </a:tc>
                <a:tc>
                  <a:txBody>
                    <a:bodyPr/>
                    <a:lstStyle/>
                    <a:p>
                      <a:pPr algn="ctr" fontAlgn="ctr"/>
                      <a:r>
                        <a:rPr lang="en-GB" sz="1400" b="0" i="0" u="none" strike="noStrike" dirty="0">
                          <a:solidFill>
                            <a:srgbClr val="000000"/>
                          </a:solidFill>
                          <a:effectLst/>
                          <a:latin typeface="+mn-lt"/>
                        </a:rPr>
                        <a:t>24*.479</a:t>
                      </a:r>
                    </a:p>
                  </a:txBody>
                  <a:tcPr marL="7620" marR="7620" marT="7620" marB="0" anchor="ctr"/>
                </a:tc>
                <a:tc>
                  <a:txBody>
                    <a:bodyPr/>
                    <a:lstStyle/>
                    <a:p>
                      <a:pPr algn="ctr" fontAlgn="ctr"/>
                      <a:r>
                        <a:rPr lang="en-GB" sz="1400" b="0" i="0" u="none" strike="noStrike" dirty="0">
                          <a:solidFill>
                            <a:srgbClr val="000000"/>
                          </a:solidFill>
                          <a:effectLst/>
                          <a:latin typeface="+mn-lt"/>
                        </a:rPr>
                        <a:t>45*.479</a:t>
                      </a:r>
                    </a:p>
                  </a:txBody>
                  <a:tcPr marL="7620" marR="7620" marT="7620" marB="0" anchor="ctr"/>
                </a:tc>
                <a:tc>
                  <a:txBody>
                    <a:bodyPr/>
                    <a:lstStyle/>
                    <a:p>
                      <a:pPr algn="ctr" fontAlgn="ctr"/>
                      <a:r>
                        <a:rPr lang="en-GB" sz="1400" b="0" i="0" u="none" strike="noStrike" dirty="0">
                          <a:solidFill>
                            <a:srgbClr val="000000"/>
                          </a:solidFill>
                          <a:effectLst/>
                          <a:latin typeface="+mn-lt"/>
                        </a:rPr>
                        <a:t>61*.479</a:t>
                      </a:r>
                    </a:p>
                  </a:txBody>
                  <a:tcPr marL="7620" marR="7620" marT="7620" marB="0" anchor="ctr"/>
                </a:tc>
                <a:tc>
                  <a:txBody>
                    <a:bodyPr/>
                    <a:lstStyle/>
                    <a:p>
                      <a:pPr algn="ctr" fontAlgn="ctr"/>
                      <a:r>
                        <a:rPr lang="en-GB" sz="1400" b="0" i="0" u="none" strike="noStrike" dirty="0">
                          <a:solidFill>
                            <a:srgbClr val="000000"/>
                          </a:solidFill>
                          <a:effectLst/>
                          <a:latin typeface="+mn-lt"/>
                        </a:rPr>
                        <a:t>73*.479</a:t>
                      </a:r>
                    </a:p>
                  </a:txBody>
                  <a:tcPr marL="7620" marR="7620" marT="7620" marB="0" anchor="ctr"/>
                </a:tc>
                <a:tc>
                  <a:txBody>
                    <a:bodyPr/>
                    <a:lstStyle/>
                    <a:p>
                      <a:pPr algn="ctr" fontAlgn="ctr"/>
                      <a:r>
                        <a:rPr lang="en-GB" sz="1800" b="0" i="0" u="none" strike="noStrike" dirty="0">
                          <a:solidFill>
                            <a:srgbClr val="000000"/>
                          </a:solidFill>
                          <a:effectLst/>
                          <a:latin typeface="+mn-lt"/>
                        </a:rPr>
                        <a:t>126</a:t>
                      </a:r>
                    </a:p>
                    <a:p>
                      <a:pPr algn="ctr" fontAlgn="ctr"/>
                      <a:r>
                        <a:rPr lang="en-GB" sz="1800" b="0" i="0" u="none" strike="noStrike" dirty="0">
                          <a:solidFill>
                            <a:srgbClr val="000000"/>
                          </a:solidFill>
                          <a:effectLst/>
                          <a:latin typeface="+mn-lt"/>
                        </a:rPr>
                        <a:t>47.9%</a:t>
                      </a:r>
                    </a:p>
                  </a:txBody>
                  <a:tcPr marL="7620" marR="7620" marT="7620" marB="0" anchor="ctr"/>
                </a:tc>
                <a:extLst>
                  <a:ext uri="{0D108BD9-81ED-4DB2-BD59-A6C34878D82A}">
                    <a16:rowId xmlns:a16="http://schemas.microsoft.com/office/drawing/2014/main" val="10003"/>
                  </a:ext>
                </a:extLst>
              </a:tr>
              <a:tr h="378422">
                <a:tc>
                  <a:txBody>
                    <a:bodyPr/>
                    <a:lstStyle/>
                    <a:p>
                      <a:pPr algn="ctr"/>
                      <a:r>
                        <a:rPr lang="en-US" dirty="0">
                          <a:latin typeface="+mn-lt"/>
                        </a:rPr>
                        <a:t>Total</a:t>
                      </a:r>
                    </a:p>
                  </a:txBody>
                  <a:tcPr anchor="ctr"/>
                </a:tc>
                <a:tc>
                  <a:txBody>
                    <a:bodyPr/>
                    <a:lstStyle/>
                    <a:p>
                      <a:pPr algn="ctr" fontAlgn="ctr"/>
                      <a:r>
                        <a:rPr lang="en-GB" sz="1800" b="0" i="0" u="none" strike="noStrike" dirty="0">
                          <a:solidFill>
                            <a:srgbClr val="000000"/>
                          </a:solidFill>
                          <a:effectLst/>
                          <a:latin typeface="+mn-lt"/>
                        </a:rPr>
                        <a:t>6</a:t>
                      </a:r>
                    </a:p>
                    <a:p>
                      <a:pPr algn="ctr" fontAlgn="ctr"/>
                      <a:r>
                        <a:rPr lang="en-GB" sz="1800" b="0" i="0" u="none" strike="noStrike" dirty="0">
                          <a:solidFill>
                            <a:srgbClr val="000000"/>
                          </a:solidFill>
                          <a:effectLst/>
                          <a:latin typeface="+mn-lt"/>
                        </a:rPr>
                        <a:t>2.3%</a:t>
                      </a:r>
                    </a:p>
                  </a:txBody>
                  <a:tcPr marL="7620" marR="7620" marT="7620" marB="0" anchor="ctr"/>
                </a:tc>
                <a:tc>
                  <a:txBody>
                    <a:bodyPr/>
                    <a:lstStyle/>
                    <a:p>
                      <a:pPr algn="ctr" fontAlgn="ctr"/>
                      <a:r>
                        <a:rPr lang="en-GB" sz="1800" b="0" i="0" u="none" strike="noStrike" dirty="0">
                          <a:solidFill>
                            <a:srgbClr val="000000"/>
                          </a:solidFill>
                          <a:effectLst/>
                          <a:latin typeface="+mn-lt"/>
                        </a:rPr>
                        <a:t>5</a:t>
                      </a:r>
                    </a:p>
                    <a:p>
                      <a:pPr algn="ctr" fontAlgn="ctr"/>
                      <a:r>
                        <a:rPr lang="en-GB" sz="1800" b="0" i="0" u="none" strike="noStrike" dirty="0">
                          <a:solidFill>
                            <a:srgbClr val="000000"/>
                          </a:solidFill>
                          <a:effectLst/>
                          <a:latin typeface="+mn-lt"/>
                        </a:rPr>
                        <a:t>1.9%</a:t>
                      </a:r>
                    </a:p>
                  </a:txBody>
                  <a:tcPr marL="7620" marR="7620" marT="7620" marB="0" anchor="ctr"/>
                </a:tc>
                <a:tc>
                  <a:txBody>
                    <a:bodyPr/>
                    <a:lstStyle/>
                    <a:p>
                      <a:pPr algn="ctr" fontAlgn="ctr"/>
                      <a:r>
                        <a:rPr lang="en-GB" sz="1800" b="0" i="0" u="none" strike="noStrike" dirty="0">
                          <a:solidFill>
                            <a:srgbClr val="000000"/>
                          </a:solidFill>
                          <a:effectLst/>
                          <a:latin typeface="+mn-lt"/>
                        </a:rPr>
                        <a:t>7</a:t>
                      </a:r>
                    </a:p>
                    <a:p>
                      <a:pPr algn="ctr" fontAlgn="ctr"/>
                      <a:r>
                        <a:rPr lang="en-GB" sz="1800" b="0" i="0" u="none" strike="noStrike" dirty="0">
                          <a:solidFill>
                            <a:srgbClr val="000000"/>
                          </a:solidFill>
                          <a:effectLst/>
                          <a:latin typeface="+mn-lt"/>
                        </a:rPr>
                        <a:t>2.7%</a:t>
                      </a:r>
                    </a:p>
                  </a:txBody>
                  <a:tcPr marL="7620" marR="7620" marT="7620" marB="0" anchor="ctr"/>
                </a:tc>
                <a:tc>
                  <a:txBody>
                    <a:bodyPr/>
                    <a:lstStyle/>
                    <a:p>
                      <a:pPr algn="ctr" fontAlgn="ctr"/>
                      <a:r>
                        <a:rPr lang="en-GB" sz="1800" b="0" i="0" u="none" strike="noStrike" dirty="0">
                          <a:solidFill>
                            <a:srgbClr val="000000"/>
                          </a:solidFill>
                          <a:effectLst/>
                          <a:latin typeface="+mn-lt"/>
                        </a:rPr>
                        <a:t>4</a:t>
                      </a:r>
                    </a:p>
                    <a:p>
                      <a:pPr algn="ctr" fontAlgn="ctr"/>
                      <a:r>
                        <a:rPr lang="en-GB" sz="1800" b="0" i="0" u="none" strike="noStrike" dirty="0">
                          <a:solidFill>
                            <a:srgbClr val="000000"/>
                          </a:solidFill>
                          <a:effectLst/>
                          <a:latin typeface="+mn-lt"/>
                        </a:rPr>
                        <a:t>1.5%</a:t>
                      </a:r>
                    </a:p>
                  </a:txBody>
                  <a:tcPr marL="7620" marR="7620" marT="7620" marB="0" anchor="ctr"/>
                </a:tc>
                <a:tc>
                  <a:txBody>
                    <a:bodyPr/>
                    <a:lstStyle/>
                    <a:p>
                      <a:pPr algn="ctr" fontAlgn="ctr"/>
                      <a:r>
                        <a:rPr lang="en-GB" sz="1800" b="0" i="0" u="none" strike="noStrike" dirty="0">
                          <a:solidFill>
                            <a:srgbClr val="000000"/>
                          </a:solidFill>
                          <a:effectLst/>
                          <a:latin typeface="+mn-lt"/>
                        </a:rPr>
                        <a:t>24</a:t>
                      </a:r>
                    </a:p>
                    <a:p>
                      <a:pPr algn="ctr" fontAlgn="ctr"/>
                      <a:r>
                        <a:rPr lang="en-GB" sz="1800" b="0" i="0" u="none" strike="noStrike" dirty="0">
                          <a:solidFill>
                            <a:srgbClr val="000000"/>
                          </a:solidFill>
                          <a:effectLst/>
                          <a:latin typeface="+mn-lt"/>
                        </a:rPr>
                        <a:t>9.1%</a:t>
                      </a:r>
                    </a:p>
                  </a:txBody>
                  <a:tcPr marL="7620" marR="7620" marT="7620" marB="0" anchor="ctr"/>
                </a:tc>
                <a:tc>
                  <a:txBody>
                    <a:bodyPr/>
                    <a:lstStyle/>
                    <a:p>
                      <a:pPr algn="ctr" fontAlgn="ctr"/>
                      <a:r>
                        <a:rPr lang="en-GB" sz="1800" b="0" i="0" u="none" strike="noStrike" dirty="0">
                          <a:solidFill>
                            <a:srgbClr val="000000"/>
                          </a:solidFill>
                          <a:effectLst/>
                          <a:latin typeface="+mn-lt"/>
                        </a:rPr>
                        <a:t>14</a:t>
                      </a:r>
                    </a:p>
                    <a:p>
                      <a:pPr algn="ctr" fontAlgn="ctr"/>
                      <a:r>
                        <a:rPr lang="en-GB" sz="1800" b="0" i="0" u="none" strike="noStrike" dirty="0">
                          <a:solidFill>
                            <a:srgbClr val="000000"/>
                          </a:solidFill>
                          <a:effectLst/>
                          <a:latin typeface="+mn-lt"/>
                        </a:rPr>
                        <a:t>5.0%</a:t>
                      </a:r>
                    </a:p>
                  </a:txBody>
                  <a:tcPr marL="7620" marR="7620" marT="7620" marB="0" anchor="ctr"/>
                </a:tc>
                <a:tc>
                  <a:txBody>
                    <a:bodyPr/>
                    <a:lstStyle/>
                    <a:p>
                      <a:pPr algn="ctr" fontAlgn="ctr"/>
                      <a:r>
                        <a:rPr lang="en-GB" sz="1800" b="0" i="0" u="none" strike="noStrike" dirty="0">
                          <a:solidFill>
                            <a:srgbClr val="000000"/>
                          </a:solidFill>
                          <a:effectLst/>
                          <a:latin typeface="+mn-lt"/>
                        </a:rPr>
                        <a:t>24</a:t>
                      </a:r>
                    </a:p>
                    <a:p>
                      <a:pPr algn="ctr" fontAlgn="ctr"/>
                      <a:r>
                        <a:rPr lang="en-GB" sz="1800" b="0" i="0" u="none" strike="noStrike" dirty="0">
                          <a:solidFill>
                            <a:srgbClr val="000000"/>
                          </a:solidFill>
                          <a:effectLst/>
                          <a:latin typeface="+mn-lt"/>
                        </a:rPr>
                        <a:t>9.1%</a:t>
                      </a:r>
                    </a:p>
                  </a:txBody>
                  <a:tcPr marL="7620" marR="7620" marT="7620" marB="0" anchor="ctr"/>
                </a:tc>
                <a:tc>
                  <a:txBody>
                    <a:bodyPr/>
                    <a:lstStyle/>
                    <a:p>
                      <a:pPr algn="ctr" fontAlgn="ctr"/>
                      <a:r>
                        <a:rPr lang="en-GB" sz="1800" b="0" i="0" u="none" strike="noStrike" dirty="0">
                          <a:solidFill>
                            <a:srgbClr val="000000"/>
                          </a:solidFill>
                          <a:effectLst/>
                          <a:latin typeface="+mn-lt"/>
                        </a:rPr>
                        <a:t>45</a:t>
                      </a:r>
                    </a:p>
                    <a:p>
                      <a:pPr algn="ctr" fontAlgn="ctr"/>
                      <a:r>
                        <a:rPr lang="en-GB" sz="1800" b="0" i="0" u="none" strike="noStrike" dirty="0">
                          <a:solidFill>
                            <a:srgbClr val="000000"/>
                          </a:solidFill>
                          <a:effectLst/>
                          <a:latin typeface="+mn-lt"/>
                        </a:rPr>
                        <a:t>17.1%</a:t>
                      </a:r>
                    </a:p>
                  </a:txBody>
                  <a:tcPr marL="7620" marR="7620" marT="7620" marB="0" anchor="ctr"/>
                </a:tc>
                <a:tc>
                  <a:txBody>
                    <a:bodyPr/>
                    <a:lstStyle/>
                    <a:p>
                      <a:pPr algn="ctr" fontAlgn="ctr"/>
                      <a:r>
                        <a:rPr lang="en-GB" sz="1800" b="0" i="0" u="none" strike="noStrike" dirty="0">
                          <a:solidFill>
                            <a:srgbClr val="000000"/>
                          </a:solidFill>
                          <a:effectLst/>
                          <a:latin typeface="+mn-lt"/>
                        </a:rPr>
                        <a:t>61</a:t>
                      </a:r>
                    </a:p>
                    <a:p>
                      <a:pPr algn="ctr" fontAlgn="ctr"/>
                      <a:r>
                        <a:rPr lang="en-GB" sz="1800" b="0" i="0" u="none" strike="noStrike" dirty="0">
                          <a:solidFill>
                            <a:srgbClr val="000000"/>
                          </a:solidFill>
                          <a:effectLst/>
                          <a:latin typeface="+mn-lt"/>
                        </a:rPr>
                        <a:t>23.2%</a:t>
                      </a:r>
                    </a:p>
                  </a:txBody>
                  <a:tcPr marL="7620" marR="7620" marT="7620" marB="0" anchor="ctr"/>
                </a:tc>
                <a:tc>
                  <a:txBody>
                    <a:bodyPr/>
                    <a:lstStyle/>
                    <a:p>
                      <a:pPr algn="ctr" fontAlgn="ctr"/>
                      <a:r>
                        <a:rPr lang="en-GB" sz="1800" b="0" i="0" u="none" strike="noStrike" dirty="0">
                          <a:solidFill>
                            <a:srgbClr val="000000"/>
                          </a:solidFill>
                          <a:effectLst/>
                          <a:latin typeface="+mn-lt"/>
                        </a:rPr>
                        <a:t>73</a:t>
                      </a:r>
                    </a:p>
                    <a:p>
                      <a:pPr algn="ctr" fontAlgn="ctr"/>
                      <a:r>
                        <a:rPr lang="en-GB" sz="1800" b="0" i="0" u="none" strike="noStrike" dirty="0">
                          <a:solidFill>
                            <a:srgbClr val="000000"/>
                          </a:solidFill>
                          <a:effectLst/>
                          <a:latin typeface="+mn-lt"/>
                        </a:rPr>
                        <a:t>27.8%</a:t>
                      </a:r>
                    </a:p>
                  </a:txBody>
                  <a:tcPr marL="7620" marR="7620" marT="7620" marB="0" anchor="ctr"/>
                </a:tc>
                <a:tc>
                  <a:txBody>
                    <a:bodyPr/>
                    <a:lstStyle/>
                    <a:p>
                      <a:pPr algn="ctr" fontAlgn="ctr"/>
                      <a:r>
                        <a:rPr lang="en-GB" sz="1800" b="0" i="0" u="none" strike="noStrike" dirty="0">
                          <a:solidFill>
                            <a:srgbClr val="000000"/>
                          </a:solidFill>
                          <a:effectLst/>
                          <a:latin typeface="+mn-lt"/>
                        </a:rPr>
                        <a:t>263</a:t>
                      </a:r>
                    </a:p>
                    <a:p>
                      <a:pPr algn="ctr" fontAlgn="ctr"/>
                      <a:r>
                        <a:rPr lang="en-GB" sz="1800" b="0" i="0" u="none" strike="noStrike" dirty="0">
                          <a:solidFill>
                            <a:srgbClr val="000000"/>
                          </a:solidFill>
                          <a:effectLst/>
                          <a:latin typeface="+mn-lt"/>
                        </a:rPr>
                        <a:t>100%</a:t>
                      </a:r>
                    </a:p>
                  </a:txBody>
                  <a:tcPr marL="7620" marR="7620" marT="7620" marB="0" anchor="ctr"/>
                </a:tc>
                <a:extLst>
                  <a:ext uri="{0D108BD9-81ED-4DB2-BD59-A6C34878D82A}">
                    <a16:rowId xmlns:a16="http://schemas.microsoft.com/office/drawing/2014/main" val="10004"/>
                  </a:ext>
                </a:extLst>
              </a:tr>
            </a:tbl>
          </a:graphicData>
        </a:graphic>
      </p:graphicFrame>
      <p:sp>
        <p:nvSpPr>
          <p:cNvPr id="3" name="Slide Number Placeholder 2">
            <a:extLst>
              <a:ext uri="{FF2B5EF4-FFF2-40B4-BE49-F238E27FC236}">
                <a16:creationId xmlns:a16="http://schemas.microsoft.com/office/drawing/2014/main" id="{46F52EB6-94BA-4586-9526-4D8F8A2555C8}"/>
              </a:ext>
            </a:extLst>
          </p:cNvPr>
          <p:cNvSpPr>
            <a:spLocks noGrp="1"/>
          </p:cNvSpPr>
          <p:nvPr>
            <p:ph type="sldNum" sz="quarter" idx="12"/>
          </p:nvPr>
        </p:nvSpPr>
        <p:spPr/>
        <p:txBody>
          <a:bodyPr/>
          <a:lstStyle/>
          <a:p>
            <a:fld id="{23C25B04-298F-4179-8CF8-2D9B9EFCE686}" type="slidenum">
              <a:rPr lang="en-GB" smtClean="0"/>
              <a:t>26</a:t>
            </a:fld>
            <a:endParaRPr lang="en-GB"/>
          </a:p>
        </p:txBody>
      </p:sp>
    </p:spTree>
    <p:custDataLst>
      <p:tags r:id="rId1"/>
    </p:custDataLst>
    <p:extLst>
      <p:ext uri="{BB962C8B-B14F-4D97-AF65-F5344CB8AC3E}">
        <p14:creationId xmlns:p14="http://schemas.microsoft.com/office/powerpoint/2010/main" val="79921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l-GR" b="1" i="1" u="sng" dirty="0">
                <a:sym typeface="Mathematica1" pitchFamily="2" charset="2"/>
              </a:rPr>
              <a:t>χ</a:t>
            </a:r>
            <a:r>
              <a:rPr lang="en-US" b="1" i="1" u="sng" baseline="30000" dirty="0">
                <a:sym typeface="Mathematica1" pitchFamily="2" charset="2"/>
              </a:rPr>
              <a:t>2</a:t>
            </a:r>
            <a:r>
              <a:rPr lang="en-US" b="1" u="sng" dirty="0">
                <a:sym typeface="Mathematica1" pitchFamily="2" charset="2"/>
              </a:rPr>
              <a:t> Statistic</a:t>
            </a:r>
          </a:p>
        </p:txBody>
      </p:sp>
      <p:graphicFrame>
        <p:nvGraphicFramePr>
          <p:cNvPr id="3" name="Content Placeholder 2"/>
          <p:cNvGraphicFramePr>
            <a:graphicFrameLocks noGrp="1" noChangeAspect="1"/>
          </p:cNvGraphicFramePr>
          <p:nvPr>
            <p:ph idx="1"/>
            <p:extLst>
              <p:ext uri="{D42A27DB-BD31-4B8C-83A1-F6EECF244321}">
                <p14:modId xmlns:p14="http://schemas.microsoft.com/office/powerpoint/2010/main" val="284614110"/>
              </p:ext>
            </p:extLst>
          </p:nvPr>
        </p:nvGraphicFramePr>
        <p:xfrm>
          <a:off x="1136073" y="1246909"/>
          <a:ext cx="9961417" cy="3621955"/>
        </p:xfrm>
        <a:graphic>
          <a:graphicData uri="http://schemas.openxmlformats.org/presentationml/2006/ole">
            <mc:AlternateContent xmlns:mc="http://schemas.openxmlformats.org/markup-compatibility/2006">
              <mc:Choice xmlns:v="urn:schemas-microsoft-com:vml" Requires="v">
                <p:oleObj spid="_x0000_s5125" name="Equation" r:id="rId4" imgW="3416040" imgH="1295280" progId="Equation.3">
                  <p:embed/>
                </p:oleObj>
              </mc:Choice>
              <mc:Fallback>
                <p:oleObj name="Equation" r:id="rId4" imgW="3416040" imgH="1295280" progId="Equation.3">
                  <p:embed/>
                  <p:pic>
                    <p:nvPicPr>
                      <p:cNvPr id="3" name="Content Placeholder 2"/>
                      <p:cNvPicPr>
                        <a:picLocks noGrp="1" noChangeAspect="1" noChangeArrowheads="1"/>
                      </p:cNvPicPr>
                      <p:nvPr/>
                    </p:nvPicPr>
                    <p:blipFill>
                      <a:blip r:embed="rId5"/>
                      <a:srcRect/>
                      <a:stretch>
                        <a:fillRect/>
                      </a:stretch>
                    </p:blipFill>
                    <p:spPr bwMode="auto">
                      <a:xfrm>
                        <a:off x="1136073" y="1246909"/>
                        <a:ext cx="9961417" cy="3621955"/>
                      </a:xfrm>
                      <a:prstGeom prst="rect">
                        <a:avLst/>
                      </a:prstGeom>
                      <a:noFill/>
                      <a:ln>
                        <a:noFill/>
                      </a:ln>
                    </p:spPr>
                  </p:pic>
                </p:oleObj>
              </mc:Fallback>
            </mc:AlternateContent>
          </a:graphicData>
        </a:graphic>
      </p:graphicFrame>
      <p:sp>
        <p:nvSpPr>
          <p:cNvPr id="2" name="Slide Number Placeholder 1">
            <a:extLst>
              <a:ext uri="{FF2B5EF4-FFF2-40B4-BE49-F238E27FC236}">
                <a16:creationId xmlns:a16="http://schemas.microsoft.com/office/drawing/2014/main" id="{9110463B-11BC-4163-83B3-E27E32BBFB6C}"/>
              </a:ext>
            </a:extLst>
          </p:cNvPr>
          <p:cNvSpPr>
            <a:spLocks noGrp="1"/>
          </p:cNvSpPr>
          <p:nvPr>
            <p:ph type="sldNum" sz="quarter" idx="12"/>
          </p:nvPr>
        </p:nvSpPr>
        <p:spPr/>
        <p:txBody>
          <a:bodyPr/>
          <a:lstStyle/>
          <a:p>
            <a:fld id="{23C25B04-298F-4179-8CF8-2D9B9EFCE686}" type="slidenum">
              <a:rPr lang="en-GB" smtClean="0"/>
              <a:t>27</a:t>
            </a:fld>
            <a:endParaRPr lang="en-GB"/>
          </a:p>
        </p:txBody>
      </p:sp>
    </p:spTree>
    <p:extLst>
      <p:ext uri="{BB962C8B-B14F-4D97-AF65-F5344CB8AC3E}">
        <p14:creationId xmlns:p14="http://schemas.microsoft.com/office/powerpoint/2010/main" val="2115071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8" name="Rectangle 17"/>
          <p:cNvSpPr>
            <a:spLocks noChangeArrowheads="1"/>
          </p:cNvSpPr>
          <p:nvPr/>
        </p:nvSpPr>
        <p:spPr bwMode="auto">
          <a:xfrm>
            <a:off x="9677400" y="5867400"/>
            <a:ext cx="584200" cy="443904"/>
          </a:xfrm>
          <a:prstGeom prst="rect">
            <a:avLst/>
          </a:prstGeom>
          <a:noFill/>
          <a:ln w="12700">
            <a:noFill/>
            <a:miter lim="800000"/>
            <a:headEnd/>
            <a:tailEnd/>
          </a:ln>
        </p:spPr>
        <p:txBody>
          <a:bodyPr lIns="90488" tIns="44450" rIns="90488" bIns="44450">
            <a:spAutoFit/>
          </a:bodyPr>
          <a:lstStyle/>
          <a:p>
            <a:pPr algn="ctr">
              <a:lnSpc>
                <a:spcPct val="80000"/>
              </a:lnSpc>
            </a:pPr>
            <a:r>
              <a:rPr lang="el-GR" sz="2800" baseline="30000" dirty="0">
                <a:solidFill>
                  <a:schemeClr val="accent1">
                    <a:lumMod val="50000"/>
                  </a:schemeClr>
                </a:solidFill>
              </a:rPr>
              <a:t>χ</a:t>
            </a:r>
            <a:r>
              <a:rPr lang="en-US" sz="2800" baseline="30000" dirty="0">
                <a:solidFill>
                  <a:schemeClr val="accent1">
                    <a:lumMod val="50000"/>
                  </a:schemeClr>
                </a:solidFill>
              </a:rPr>
              <a:t>2</a:t>
            </a:r>
            <a:r>
              <a:rPr lang="en-US" sz="2800" dirty="0">
                <a:solidFill>
                  <a:schemeClr val="accent1">
                    <a:lumMod val="50000"/>
                  </a:schemeClr>
                </a:solidFill>
              </a:rPr>
              <a:t> </a:t>
            </a:r>
          </a:p>
        </p:txBody>
      </p:sp>
      <p:grpSp>
        <p:nvGrpSpPr>
          <p:cNvPr id="72" name="Content Placeholder 71"/>
          <p:cNvGrpSpPr>
            <a:grpSpLocks noGrp="1"/>
          </p:cNvGrpSpPr>
          <p:nvPr/>
        </p:nvGrpSpPr>
        <p:grpSpPr>
          <a:xfrm>
            <a:off x="2185961" y="5683250"/>
            <a:ext cx="8099861" cy="268804"/>
            <a:chOff x="795338" y="5756275"/>
            <a:chExt cx="7600895" cy="268804"/>
          </a:xfrm>
        </p:grpSpPr>
        <p:sp>
          <p:nvSpPr>
            <p:cNvPr id="74" name="Line 4"/>
            <p:cNvSpPr>
              <a:spLocks noChangeShapeType="1"/>
            </p:cNvSpPr>
            <p:nvPr/>
          </p:nvSpPr>
          <p:spPr bwMode="auto">
            <a:xfrm>
              <a:off x="828675" y="5756275"/>
              <a:ext cx="7486650" cy="1588"/>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75" name="Line 5"/>
            <p:cNvSpPr>
              <a:spLocks noChangeShapeType="1"/>
            </p:cNvSpPr>
            <p:nvPr/>
          </p:nvSpPr>
          <p:spPr bwMode="auto">
            <a:xfrm flipV="1">
              <a:off x="828675"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76" name="Line 6"/>
            <p:cNvSpPr>
              <a:spLocks noChangeShapeType="1"/>
            </p:cNvSpPr>
            <p:nvPr/>
          </p:nvSpPr>
          <p:spPr bwMode="auto">
            <a:xfrm flipV="1">
              <a:off x="1362075"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77" name="Line 7"/>
            <p:cNvSpPr>
              <a:spLocks noChangeShapeType="1"/>
            </p:cNvSpPr>
            <p:nvPr/>
          </p:nvSpPr>
          <p:spPr bwMode="auto">
            <a:xfrm flipV="1">
              <a:off x="1898650"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78" name="Line 8"/>
            <p:cNvSpPr>
              <a:spLocks noChangeShapeType="1"/>
            </p:cNvSpPr>
            <p:nvPr/>
          </p:nvSpPr>
          <p:spPr bwMode="auto">
            <a:xfrm flipV="1">
              <a:off x="2432050"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79" name="Line 9"/>
            <p:cNvSpPr>
              <a:spLocks noChangeShapeType="1"/>
            </p:cNvSpPr>
            <p:nvPr/>
          </p:nvSpPr>
          <p:spPr bwMode="auto">
            <a:xfrm flipV="1">
              <a:off x="2967038"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0" name="Line 10"/>
            <p:cNvSpPr>
              <a:spLocks noChangeShapeType="1"/>
            </p:cNvSpPr>
            <p:nvPr/>
          </p:nvSpPr>
          <p:spPr bwMode="auto">
            <a:xfrm flipV="1">
              <a:off x="3502025"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1" name="Line 11"/>
            <p:cNvSpPr>
              <a:spLocks noChangeShapeType="1"/>
            </p:cNvSpPr>
            <p:nvPr/>
          </p:nvSpPr>
          <p:spPr bwMode="auto">
            <a:xfrm flipV="1">
              <a:off x="4037013"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2" name="Line 12"/>
            <p:cNvSpPr>
              <a:spLocks noChangeShapeType="1"/>
            </p:cNvSpPr>
            <p:nvPr/>
          </p:nvSpPr>
          <p:spPr bwMode="auto">
            <a:xfrm flipV="1">
              <a:off x="4572000"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3" name="Line 13"/>
            <p:cNvSpPr>
              <a:spLocks noChangeShapeType="1"/>
            </p:cNvSpPr>
            <p:nvPr/>
          </p:nvSpPr>
          <p:spPr bwMode="auto">
            <a:xfrm flipV="1">
              <a:off x="5106988"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4" name="Line 14"/>
            <p:cNvSpPr>
              <a:spLocks noChangeShapeType="1"/>
            </p:cNvSpPr>
            <p:nvPr/>
          </p:nvSpPr>
          <p:spPr bwMode="auto">
            <a:xfrm flipV="1">
              <a:off x="5641975"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5" name="Line 15"/>
            <p:cNvSpPr>
              <a:spLocks noChangeShapeType="1"/>
            </p:cNvSpPr>
            <p:nvPr/>
          </p:nvSpPr>
          <p:spPr bwMode="auto">
            <a:xfrm flipV="1">
              <a:off x="6176963"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6" name="Line 16"/>
            <p:cNvSpPr>
              <a:spLocks noChangeShapeType="1"/>
            </p:cNvSpPr>
            <p:nvPr/>
          </p:nvSpPr>
          <p:spPr bwMode="auto">
            <a:xfrm flipV="1">
              <a:off x="6710363"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7" name="Line 17"/>
            <p:cNvSpPr>
              <a:spLocks noChangeShapeType="1"/>
            </p:cNvSpPr>
            <p:nvPr/>
          </p:nvSpPr>
          <p:spPr bwMode="auto">
            <a:xfrm flipV="1">
              <a:off x="7245350"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8" name="Line 18"/>
            <p:cNvSpPr>
              <a:spLocks noChangeShapeType="1"/>
            </p:cNvSpPr>
            <p:nvPr/>
          </p:nvSpPr>
          <p:spPr bwMode="auto">
            <a:xfrm flipV="1">
              <a:off x="7781925"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89" name="Line 19"/>
            <p:cNvSpPr>
              <a:spLocks noChangeShapeType="1"/>
            </p:cNvSpPr>
            <p:nvPr/>
          </p:nvSpPr>
          <p:spPr bwMode="auto">
            <a:xfrm flipV="1">
              <a:off x="8315325" y="5756275"/>
              <a:ext cx="1588" cy="30163"/>
            </a:xfrm>
            <a:prstGeom prst="line">
              <a:avLst/>
            </a:prstGeom>
            <a:noFill/>
            <a:ln w="0">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sz="1200" dirty="0">
                <a:solidFill>
                  <a:schemeClr val="accent1">
                    <a:lumMod val="50000"/>
                  </a:schemeClr>
                </a:solidFill>
              </a:endParaRPr>
            </a:p>
          </p:txBody>
        </p:sp>
        <p:sp>
          <p:nvSpPr>
            <p:cNvPr id="116" name="Rectangle 46"/>
            <p:cNvSpPr>
              <a:spLocks noChangeArrowheads="1"/>
            </p:cNvSpPr>
            <p:nvPr/>
          </p:nvSpPr>
          <p:spPr bwMode="auto">
            <a:xfrm>
              <a:off x="795338" y="5840413"/>
              <a:ext cx="72204"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0</a:t>
              </a:r>
            </a:p>
          </p:txBody>
        </p:sp>
        <p:sp>
          <p:nvSpPr>
            <p:cNvPr id="117" name="Rectangle 47"/>
            <p:cNvSpPr>
              <a:spLocks noChangeArrowheads="1"/>
            </p:cNvSpPr>
            <p:nvPr/>
          </p:nvSpPr>
          <p:spPr bwMode="auto">
            <a:xfrm>
              <a:off x="1330325" y="5840413"/>
              <a:ext cx="72204"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2</a:t>
              </a:r>
            </a:p>
          </p:txBody>
        </p:sp>
        <p:sp>
          <p:nvSpPr>
            <p:cNvPr id="118" name="Rectangle 48"/>
            <p:cNvSpPr>
              <a:spLocks noChangeArrowheads="1"/>
            </p:cNvSpPr>
            <p:nvPr/>
          </p:nvSpPr>
          <p:spPr bwMode="auto">
            <a:xfrm>
              <a:off x="1866900" y="5840413"/>
              <a:ext cx="72204"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4</a:t>
              </a:r>
            </a:p>
          </p:txBody>
        </p:sp>
        <p:sp>
          <p:nvSpPr>
            <p:cNvPr id="119" name="Rectangle 49"/>
            <p:cNvSpPr>
              <a:spLocks noChangeArrowheads="1"/>
            </p:cNvSpPr>
            <p:nvPr/>
          </p:nvSpPr>
          <p:spPr bwMode="auto">
            <a:xfrm>
              <a:off x="2400300" y="5840413"/>
              <a:ext cx="72204"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6</a:t>
              </a:r>
            </a:p>
          </p:txBody>
        </p:sp>
        <p:sp>
          <p:nvSpPr>
            <p:cNvPr id="120" name="Rectangle 50"/>
            <p:cNvSpPr>
              <a:spLocks noChangeArrowheads="1"/>
            </p:cNvSpPr>
            <p:nvPr/>
          </p:nvSpPr>
          <p:spPr bwMode="auto">
            <a:xfrm>
              <a:off x="2935288" y="5840413"/>
              <a:ext cx="72204"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8</a:t>
              </a:r>
            </a:p>
          </p:txBody>
        </p:sp>
        <p:sp>
          <p:nvSpPr>
            <p:cNvPr id="121" name="Rectangle 51"/>
            <p:cNvSpPr>
              <a:spLocks noChangeArrowheads="1"/>
            </p:cNvSpPr>
            <p:nvPr/>
          </p:nvSpPr>
          <p:spPr bwMode="auto">
            <a:xfrm>
              <a:off x="3436938"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10</a:t>
              </a:r>
            </a:p>
          </p:txBody>
        </p:sp>
        <p:sp>
          <p:nvSpPr>
            <p:cNvPr id="122" name="Rectangle 52"/>
            <p:cNvSpPr>
              <a:spLocks noChangeArrowheads="1"/>
            </p:cNvSpPr>
            <p:nvPr/>
          </p:nvSpPr>
          <p:spPr bwMode="auto">
            <a:xfrm>
              <a:off x="3973513"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12</a:t>
              </a:r>
            </a:p>
          </p:txBody>
        </p:sp>
        <p:sp>
          <p:nvSpPr>
            <p:cNvPr id="123" name="Rectangle 53"/>
            <p:cNvSpPr>
              <a:spLocks noChangeArrowheads="1"/>
            </p:cNvSpPr>
            <p:nvPr/>
          </p:nvSpPr>
          <p:spPr bwMode="auto">
            <a:xfrm>
              <a:off x="4508500"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14</a:t>
              </a:r>
            </a:p>
          </p:txBody>
        </p:sp>
        <p:sp>
          <p:nvSpPr>
            <p:cNvPr id="124" name="Rectangle 54"/>
            <p:cNvSpPr>
              <a:spLocks noChangeArrowheads="1"/>
            </p:cNvSpPr>
            <p:nvPr/>
          </p:nvSpPr>
          <p:spPr bwMode="auto">
            <a:xfrm>
              <a:off x="5041900"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16</a:t>
              </a:r>
            </a:p>
          </p:txBody>
        </p:sp>
        <p:sp>
          <p:nvSpPr>
            <p:cNvPr id="125" name="Rectangle 55"/>
            <p:cNvSpPr>
              <a:spLocks noChangeArrowheads="1"/>
            </p:cNvSpPr>
            <p:nvPr/>
          </p:nvSpPr>
          <p:spPr bwMode="auto">
            <a:xfrm>
              <a:off x="5578475" y="5840413"/>
              <a:ext cx="147417"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18</a:t>
              </a:r>
            </a:p>
          </p:txBody>
        </p:sp>
        <p:sp>
          <p:nvSpPr>
            <p:cNvPr id="126" name="Rectangle 56"/>
            <p:cNvSpPr>
              <a:spLocks noChangeArrowheads="1"/>
            </p:cNvSpPr>
            <p:nvPr/>
          </p:nvSpPr>
          <p:spPr bwMode="auto">
            <a:xfrm>
              <a:off x="6111875"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20</a:t>
              </a:r>
            </a:p>
          </p:txBody>
        </p:sp>
        <p:sp>
          <p:nvSpPr>
            <p:cNvPr id="127" name="Rectangle 57"/>
            <p:cNvSpPr>
              <a:spLocks noChangeArrowheads="1"/>
            </p:cNvSpPr>
            <p:nvPr/>
          </p:nvSpPr>
          <p:spPr bwMode="auto">
            <a:xfrm>
              <a:off x="6646863"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22</a:t>
              </a:r>
            </a:p>
          </p:txBody>
        </p:sp>
        <p:sp>
          <p:nvSpPr>
            <p:cNvPr id="128" name="Rectangle 58"/>
            <p:cNvSpPr>
              <a:spLocks noChangeArrowheads="1"/>
            </p:cNvSpPr>
            <p:nvPr/>
          </p:nvSpPr>
          <p:spPr bwMode="auto">
            <a:xfrm>
              <a:off x="7181850"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24</a:t>
              </a:r>
            </a:p>
          </p:txBody>
        </p:sp>
        <p:sp>
          <p:nvSpPr>
            <p:cNvPr id="129" name="Rectangle 59"/>
            <p:cNvSpPr>
              <a:spLocks noChangeArrowheads="1"/>
            </p:cNvSpPr>
            <p:nvPr/>
          </p:nvSpPr>
          <p:spPr bwMode="auto">
            <a:xfrm>
              <a:off x="7716838"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26</a:t>
              </a:r>
            </a:p>
          </p:txBody>
        </p:sp>
        <p:sp>
          <p:nvSpPr>
            <p:cNvPr id="130" name="Rectangle 60"/>
            <p:cNvSpPr>
              <a:spLocks noChangeArrowheads="1"/>
            </p:cNvSpPr>
            <p:nvPr/>
          </p:nvSpPr>
          <p:spPr bwMode="auto">
            <a:xfrm>
              <a:off x="8251825" y="5840413"/>
              <a:ext cx="144408"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914400" fontAlgn="base">
                <a:spcBef>
                  <a:spcPct val="0"/>
                </a:spcBef>
                <a:spcAft>
                  <a:spcPct val="0"/>
                </a:spcAft>
              </a:pPr>
              <a:r>
                <a:rPr lang="en-US" sz="1200" dirty="0">
                  <a:solidFill>
                    <a:schemeClr val="accent1">
                      <a:lumMod val="50000"/>
                    </a:schemeClr>
                  </a:solidFill>
                </a:rPr>
                <a:t>28</a:t>
              </a:r>
            </a:p>
          </p:txBody>
        </p:sp>
      </p:grpSp>
      <p:sp>
        <p:nvSpPr>
          <p:cNvPr id="133" name="Title 132"/>
          <p:cNvSpPr>
            <a:spLocks noGrp="1"/>
          </p:cNvSpPr>
          <p:nvPr>
            <p:ph type="title"/>
          </p:nvPr>
        </p:nvSpPr>
        <p:spPr/>
        <p:txBody>
          <a:bodyPr/>
          <a:lstStyle/>
          <a:p>
            <a:r>
              <a:rPr lang="en-US" dirty="0"/>
              <a:t>What is Calculated</a:t>
            </a:r>
            <a:r>
              <a:rPr lang="el-GR" dirty="0">
                <a:solidFill>
                  <a:schemeClr val="accent3">
                    <a:lumMod val="50000"/>
                  </a:schemeClr>
                </a:solidFill>
              </a:rPr>
              <a:t> </a:t>
            </a:r>
            <a:r>
              <a:rPr lang="el-GR" i="1" dirty="0">
                <a:solidFill>
                  <a:schemeClr val="accent3">
                    <a:lumMod val="50000"/>
                  </a:schemeClr>
                </a:solidFill>
              </a:rPr>
              <a:t>χ</a:t>
            </a:r>
            <a:r>
              <a:rPr lang="en-US" i="1" baseline="30000" dirty="0">
                <a:solidFill>
                  <a:schemeClr val="accent3">
                    <a:lumMod val="50000"/>
                  </a:schemeClr>
                </a:solidFill>
              </a:rPr>
              <a:t>2</a:t>
            </a:r>
            <a:r>
              <a:rPr lang="en-US" dirty="0">
                <a:solidFill>
                  <a:schemeClr val="accent3">
                    <a:lumMod val="50000"/>
                  </a:schemeClr>
                </a:solidFill>
              </a:rPr>
              <a:t>?</a:t>
            </a:r>
            <a:r>
              <a:rPr lang="en-US" dirty="0"/>
              <a:t> </a:t>
            </a:r>
          </a:p>
        </p:txBody>
      </p:sp>
      <p:grpSp>
        <p:nvGrpSpPr>
          <p:cNvPr id="143" name="Group 142"/>
          <p:cNvGrpSpPr/>
          <p:nvPr/>
        </p:nvGrpSpPr>
        <p:grpSpPr>
          <a:xfrm>
            <a:off x="2221486" y="1735138"/>
            <a:ext cx="7409700" cy="3948112"/>
            <a:chOff x="697486" y="1735138"/>
            <a:chExt cx="7409700" cy="3948112"/>
          </a:xfrm>
        </p:grpSpPr>
        <p:sp>
          <p:nvSpPr>
            <p:cNvPr id="144" name="Freeform 20"/>
            <p:cNvSpPr>
              <a:spLocks/>
            </p:cNvSpPr>
            <p:nvPr/>
          </p:nvSpPr>
          <p:spPr bwMode="auto">
            <a:xfrm>
              <a:off x="697486" y="5260975"/>
              <a:ext cx="284208" cy="422275"/>
            </a:xfrm>
            <a:custGeom>
              <a:avLst/>
              <a:gdLst/>
              <a:ahLst/>
              <a:cxnLst>
                <a:cxn ang="0">
                  <a:pos x="0" y="266"/>
                </a:cxn>
                <a:cxn ang="0">
                  <a:pos x="8" y="255"/>
                </a:cxn>
                <a:cxn ang="0">
                  <a:pos x="17" y="243"/>
                </a:cxn>
                <a:cxn ang="0">
                  <a:pos x="27" y="231"/>
                </a:cxn>
                <a:cxn ang="0">
                  <a:pos x="37" y="218"/>
                </a:cxn>
                <a:cxn ang="0">
                  <a:pos x="49" y="206"/>
                </a:cxn>
                <a:cxn ang="0">
                  <a:pos x="60" y="193"/>
                </a:cxn>
                <a:cxn ang="0">
                  <a:pos x="72" y="179"/>
                </a:cxn>
                <a:cxn ang="0">
                  <a:pos x="84" y="164"/>
                </a:cxn>
                <a:cxn ang="0">
                  <a:pos x="96" y="149"/>
                </a:cxn>
                <a:cxn ang="0">
                  <a:pos x="107" y="132"/>
                </a:cxn>
                <a:cxn ang="0">
                  <a:pos x="119" y="114"/>
                </a:cxn>
                <a:cxn ang="0">
                  <a:pos x="130" y="95"/>
                </a:cxn>
                <a:cxn ang="0">
                  <a:pos x="141" y="74"/>
                </a:cxn>
                <a:cxn ang="0">
                  <a:pos x="150" y="51"/>
                </a:cxn>
                <a:cxn ang="0">
                  <a:pos x="160" y="27"/>
                </a:cxn>
                <a:cxn ang="0">
                  <a:pos x="168" y="0"/>
                </a:cxn>
              </a:cxnLst>
              <a:rect l="0" t="0" r="r" b="b"/>
              <a:pathLst>
                <a:path w="168" h="266">
                  <a:moveTo>
                    <a:pt x="0" y="266"/>
                  </a:moveTo>
                  <a:lnTo>
                    <a:pt x="8" y="255"/>
                  </a:lnTo>
                  <a:lnTo>
                    <a:pt x="17" y="243"/>
                  </a:lnTo>
                  <a:lnTo>
                    <a:pt x="27" y="231"/>
                  </a:lnTo>
                  <a:lnTo>
                    <a:pt x="37" y="218"/>
                  </a:lnTo>
                  <a:lnTo>
                    <a:pt x="49" y="206"/>
                  </a:lnTo>
                  <a:lnTo>
                    <a:pt x="60" y="193"/>
                  </a:lnTo>
                  <a:lnTo>
                    <a:pt x="72" y="179"/>
                  </a:lnTo>
                  <a:lnTo>
                    <a:pt x="84" y="164"/>
                  </a:lnTo>
                  <a:lnTo>
                    <a:pt x="96" y="149"/>
                  </a:lnTo>
                  <a:lnTo>
                    <a:pt x="107" y="132"/>
                  </a:lnTo>
                  <a:lnTo>
                    <a:pt x="119" y="114"/>
                  </a:lnTo>
                  <a:lnTo>
                    <a:pt x="130" y="95"/>
                  </a:lnTo>
                  <a:lnTo>
                    <a:pt x="141" y="74"/>
                  </a:lnTo>
                  <a:lnTo>
                    <a:pt x="150" y="51"/>
                  </a:lnTo>
                  <a:lnTo>
                    <a:pt x="160" y="27"/>
                  </a:lnTo>
                  <a:lnTo>
                    <a:pt x="168" y="0"/>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45" name="Freeform 21"/>
            <p:cNvSpPr>
              <a:spLocks/>
            </p:cNvSpPr>
            <p:nvPr/>
          </p:nvSpPr>
          <p:spPr bwMode="auto">
            <a:xfrm>
              <a:off x="981693" y="3746500"/>
              <a:ext cx="284208" cy="1514475"/>
            </a:xfrm>
            <a:custGeom>
              <a:avLst/>
              <a:gdLst/>
              <a:ahLst/>
              <a:cxnLst>
                <a:cxn ang="0">
                  <a:pos x="0" y="954"/>
                </a:cxn>
                <a:cxn ang="0">
                  <a:pos x="5" y="934"/>
                </a:cxn>
                <a:cxn ang="0">
                  <a:pos x="10" y="913"/>
                </a:cxn>
                <a:cxn ang="0">
                  <a:pos x="16" y="890"/>
                </a:cxn>
                <a:cxn ang="0">
                  <a:pos x="21" y="867"/>
                </a:cxn>
                <a:cxn ang="0">
                  <a:pos x="26" y="842"/>
                </a:cxn>
                <a:cxn ang="0">
                  <a:pos x="32" y="816"/>
                </a:cxn>
                <a:cxn ang="0">
                  <a:pos x="37" y="789"/>
                </a:cxn>
                <a:cxn ang="0">
                  <a:pos x="42" y="761"/>
                </a:cxn>
                <a:cxn ang="0">
                  <a:pos x="47" y="733"/>
                </a:cxn>
                <a:cxn ang="0">
                  <a:pos x="53" y="703"/>
                </a:cxn>
                <a:cxn ang="0">
                  <a:pos x="58" y="672"/>
                </a:cxn>
                <a:cxn ang="0">
                  <a:pos x="63" y="641"/>
                </a:cxn>
                <a:cxn ang="0">
                  <a:pos x="68" y="610"/>
                </a:cxn>
                <a:cxn ang="0">
                  <a:pos x="74" y="578"/>
                </a:cxn>
                <a:cxn ang="0">
                  <a:pos x="84" y="512"/>
                </a:cxn>
                <a:cxn ang="0">
                  <a:pos x="95" y="446"/>
                </a:cxn>
                <a:cxn ang="0">
                  <a:pos x="105" y="379"/>
                </a:cxn>
                <a:cxn ang="0">
                  <a:pos x="116" y="312"/>
                </a:cxn>
                <a:cxn ang="0">
                  <a:pos x="126" y="246"/>
                </a:cxn>
                <a:cxn ang="0">
                  <a:pos x="137" y="181"/>
                </a:cxn>
                <a:cxn ang="0">
                  <a:pos x="142" y="150"/>
                </a:cxn>
                <a:cxn ang="0">
                  <a:pos x="147" y="118"/>
                </a:cxn>
                <a:cxn ang="0">
                  <a:pos x="153" y="87"/>
                </a:cxn>
                <a:cxn ang="0">
                  <a:pos x="158" y="58"/>
                </a:cxn>
                <a:cxn ang="0">
                  <a:pos x="163" y="28"/>
                </a:cxn>
                <a:cxn ang="0">
                  <a:pos x="168" y="0"/>
                </a:cxn>
              </a:cxnLst>
              <a:rect l="0" t="0" r="r" b="b"/>
              <a:pathLst>
                <a:path w="168" h="954">
                  <a:moveTo>
                    <a:pt x="0" y="954"/>
                  </a:moveTo>
                  <a:lnTo>
                    <a:pt x="5" y="934"/>
                  </a:lnTo>
                  <a:lnTo>
                    <a:pt x="10" y="913"/>
                  </a:lnTo>
                  <a:lnTo>
                    <a:pt x="16" y="890"/>
                  </a:lnTo>
                  <a:lnTo>
                    <a:pt x="21" y="867"/>
                  </a:lnTo>
                  <a:lnTo>
                    <a:pt x="26" y="842"/>
                  </a:lnTo>
                  <a:lnTo>
                    <a:pt x="32" y="816"/>
                  </a:lnTo>
                  <a:lnTo>
                    <a:pt x="37" y="789"/>
                  </a:lnTo>
                  <a:lnTo>
                    <a:pt x="42" y="761"/>
                  </a:lnTo>
                  <a:lnTo>
                    <a:pt x="47" y="733"/>
                  </a:lnTo>
                  <a:lnTo>
                    <a:pt x="53" y="703"/>
                  </a:lnTo>
                  <a:lnTo>
                    <a:pt x="58" y="672"/>
                  </a:lnTo>
                  <a:lnTo>
                    <a:pt x="63" y="641"/>
                  </a:lnTo>
                  <a:lnTo>
                    <a:pt x="68" y="610"/>
                  </a:lnTo>
                  <a:lnTo>
                    <a:pt x="74" y="578"/>
                  </a:lnTo>
                  <a:lnTo>
                    <a:pt x="84" y="512"/>
                  </a:lnTo>
                  <a:lnTo>
                    <a:pt x="95" y="446"/>
                  </a:lnTo>
                  <a:lnTo>
                    <a:pt x="105" y="379"/>
                  </a:lnTo>
                  <a:lnTo>
                    <a:pt x="116" y="312"/>
                  </a:lnTo>
                  <a:lnTo>
                    <a:pt x="126" y="246"/>
                  </a:lnTo>
                  <a:lnTo>
                    <a:pt x="137" y="181"/>
                  </a:lnTo>
                  <a:lnTo>
                    <a:pt x="142" y="150"/>
                  </a:lnTo>
                  <a:lnTo>
                    <a:pt x="147" y="118"/>
                  </a:lnTo>
                  <a:lnTo>
                    <a:pt x="153" y="87"/>
                  </a:lnTo>
                  <a:lnTo>
                    <a:pt x="158" y="58"/>
                  </a:lnTo>
                  <a:lnTo>
                    <a:pt x="163" y="28"/>
                  </a:lnTo>
                  <a:lnTo>
                    <a:pt x="168" y="0"/>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46" name="Freeform 22"/>
            <p:cNvSpPr>
              <a:spLocks/>
            </p:cNvSpPr>
            <p:nvPr/>
          </p:nvSpPr>
          <p:spPr bwMode="auto">
            <a:xfrm>
              <a:off x="1265901" y="2424113"/>
              <a:ext cx="285900" cy="1322388"/>
            </a:xfrm>
            <a:custGeom>
              <a:avLst/>
              <a:gdLst/>
              <a:ahLst/>
              <a:cxnLst>
                <a:cxn ang="0">
                  <a:pos x="0" y="833"/>
                </a:cxn>
                <a:cxn ang="0">
                  <a:pos x="11" y="777"/>
                </a:cxn>
                <a:cxn ang="0">
                  <a:pos x="21" y="720"/>
                </a:cxn>
                <a:cxn ang="0">
                  <a:pos x="42" y="606"/>
                </a:cxn>
                <a:cxn ang="0">
                  <a:pos x="53" y="549"/>
                </a:cxn>
                <a:cxn ang="0">
                  <a:pos x="63" y="493"/>
                </a:cxn>
                <a:cxn ang="0">
                  <a:pos x="74" y="436"/>
                </a:cxn>
                <a:cxn ang="0">
                  <a:pos x="84" y="381"/>
                </a:cxn>
                <a:cxn ang="0">
                  <a:pos x="95" y="328"/>
                </a:cxn>
                <a:cxn ang="0">
                  <a:pos x="105" y="275"/>
                </a:cxn>
                <a:cxn ang="0">
                  <a:pos x="116" y="224"/>
                </a:cxn>
                <a:cxn ang="0">
                  <a:pos x="127" y="174"/>
                </a:cxn>
                <a:cxn ang="0">
                  <a:pos x="132" y="151"/>
                </a:cxn>
                <a:cxn ang="0">
                  <a:pos x="137" y="128"/>
                </a:cxn>
                <a:cxn ang="0">
                  <a:pos x="142" y="105"/>
                </a:cxn>
                <a:cxn ang="0">
                  <a:pos x="148" y="83"/>
                </a:cxn>
                <a:cxn ang="0">
                  <a:pos x="153" y="61"/>
                </a:cxn>
                <a:cxn ang="0">
                  <a:pos x="158" y="40"/>
                </a:cxn>
                <a:cxn ang="0">
                  <a:pos x="163" y="19"/>
                </a:cxn>
                <a:cxn ang="0">
                  <a:pos x="169" y="0"/>
                </a:cxn>
              </a:cxnLst>
              <a:rect l="0" t="0" r="r" b="b"/>
              <a:pathLst>
                <a:path w="169" h="833">
                  <a:moveTo>
                    <a:pt x="0" y="833"/>
                  </a:moveTo>
                  <a:lnTo>
                    <a:pt x="11" y="777"/>
                  </a:lnTo>
                  <a:lnTo>
                    <a:pt x="21" y="720"/>
                  </a:lnTo>
                  <a:lnTo>
                    <a:pt x="42" y="606"/>
                  </a:lnTo>
                  <a:lnTo>
                    <a:pt x="53" y="549"/>
                  </a:lnTo>
                  <a:lnTo>
                    <a:pt x="63" y="493"/>
                  </a:lnTo>
                  <a:lnTo>
                    <a:pt x="74" y="436"/>
                  </a:lnTo>
                  <a:lnTo>
                    <a:pt x="84" y="381"/>
                  </a:lnTo>
                  <a:lnTo>
                    <a:pt x="95" y="328"/>
                  </a:lnTo>
                  <a:lnTo>
                    <a:pt x="105" y="275"/>
                  </a:lnTo>
                  <a:lnTo>
                    <a:pt x="116" y="224"/>
                  </a:lnTo>
                  <a:lnTo>
                    <a:pt x="127" y="174"/>
                  </a:lnTo>
                  <a:lnTo>
                    <a:pt x="132" y="151"/>
                  </a:lnTo>
                  <a:lnTo>
                    <a:pt x="137" y="128"/>
                  </a:lnTo>
                  <a:lnTo>
                    <a:pt x="142" y="105"/>
                  </a:lnTo>
                  <a:lnTo>
                    <a:pt x="148" y="83"/>
                  </a:lnTo>
                  <a:lnTo>
                    <a:pt x="153" y="61"/>
                  </a:lnTo>
                  <a:lnTo>
                    <a:pt x="158" y="40"/>
                  </a:lnTo>
                  <a:lnTo>
                    <a:pt x="163" y="19"/>
                  </a:lnTo>
                  <a:lnTo>
                    <a:pt x="169" y="0"/>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47" name="Freeform 23"/>
            <p:cNvSpPr>
              <a:spLocks/>
            </p:cNvSpPr>
            <p:nvPr/>
          </p:nvSpPr>
          <p:spPr bwMode="auto">
            <a:xfrm>
              <a:off x="1551801" y="1798638"/>
              <a:ext cx="285900" cy="625475"/>
            </a:xfrm>
            <a:custGeom>
              <a:avLst/>
              <a:gdLst/>
              <a:ahLst/>
              <a:cxnLst>
                <a:cxn ang="0">
                  <a:pos x="0" y="394"/>
                </a:cxn>
                <a:cxn ang="0">
                  <a:pos x="10" y="357"/>
                </a:cxn>
                <a:cxn ang="0">
                  <a:pos x="21" y="322"/>
                </a:cxn>
                <a:cxn ang="0">
                  <a:pos x="31" y="287"/>
                </a:cxn>
                <a:cxn ang="0">
                  <a:pos x="42" y="256"/>
                </a:cxn>
                <a:cxn ang="0">
                  <a:pos x="52" y="226"/>
                </a:cxn>
                <a:cxn ang="0">
                  <a:pos x="63" y="198"/>
                </a:cxn>
                <a:cxn ang="0">
                  <a:pos x="73" y="171"/>
                </a:cxn>
                <a:cxn ang="0">
                  <a:pos x="84" y="146"/>
                </a:cxn>
                <a:cxn ang="0">
                  <a:pos x="95" y="122"/>
                </a:cxn>
                <a:cxn ang="0">
                  <a:pos x="106" y="101"/>
                </a:cxn>
                <a:cxn ang="0">
                  <a:pos x="116" y="80"/>
                </a:cxn>
                <a:cxn ang="0">
                  <a:pos x="127" y="61"/>
                </a:cxn>
                <a:cxn ang="0">
                  <a:pos x="137" y="43"/>
                </a:cxn>
                <a:cxn ang="0">
                  <a:pos x="148" y="28"/>
                </a:cxn>
                <a:cxn ang="0">
                  <a:pos x="158" y="13"/>
                </a:cxn>
                <a:cxn ang="0">
                  <a:pos x="169" y="0"/>
                </a:cxn>
              </a:cxnLst>
              <a:rect l="0" t="0" r="r" b="b"/>
              <a:pathLst>
                <a:path w="169" h="394">
                  <a:moveTo>
                    <a:pt x="0" y="394"/>
                  </a:moveTo>
                  <a:lnTo>
                    <a:pt x="10" y="357"/>
                  </a:lnTo>
                  <a:lnTo>
                    <a:pt x="21" y="322"/>
                  </a:lnTo>
                  <a:lnTo>
                    <a:pt x="31" y="287"/>
                  </a:lnTo>
                  <a:lnTo>
                    <a:pt x="42" y="256"/>
                  </a:lnTo>
                  <a:lnTo>
                    <a:pt x="52" y="226"/>
                  </a:lnTo>
                  <a:lnTo>
                    <a:pt x="63" y="198"/>
                  </a:lnTo>
                  <a:lnTo>
                    <a:pt x="73" y="171"/>
                  </a:lnTo>
                  <a:lnTo>
                    <a:pt x="84" y="146"/>
                  </a:lnTo>
                  <a:lnTo>
                    <a:pt x="95" y="122"/>
                  </a:lnTo>
                  <a:lnTo>
                    <a:pt x="106" y="101"/>
                  </a:lnTo>
                  <a:lnTo>
                    <a:pt x="116" y="80"/>
                  </a:lnTo>
                  <a:lnTo>
                    <a:pt x="127" y="61"/>
                  </a:lnTo>
                  <a:lnTo>
                    <a:pt x="137" y="43"/>
                  </a:lnTo>
                  <a:lnTo>
                    <a:pt x="148" y="28"/>
                  </a:lnTo>
                  <a:lnTo>
                    <a:pt x="158" y="13"/>
                  </a:lnTo>
                  <a:lnTo>
                    <a:pt x="169" y="0"/>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48" name="Freeform 24"/>
            <p:cNvSpPr>
              <a:spLocks/>
            </p:cNvSpPr>
            <p:nvPr/>
          </p:nvSpPr>
          <p:spPr bwMode="auto">
            <a:xfrm>
              <a:off x="1837700" y="1735138"/>
              <a:ext cx="284208" cy="63500"/>
            </a:xfrm>
            <a:custGeom>
              <a:avLst/>
              <a:gdLst/>
              <a:ahLst/>
              <a:cxnLst>
                <a:cxn ang="0">
                  <a:pos x="0" y="40"/>
                </a:cxn>
                <a:cxn ang="0">
                  <a:pos x="9" y="29"/>
                </a:cxn>
                <a:cxn ang="0">
                  <a:pos x="19" y="21"/>
                </a:cxn>
                <a:cxn ang="0">
                  <a:pos x="30" y="14"/>
                </a:cxn>
                <a:cxn ang="0">
                  <a:pos x="40" y="9"/>
                </a:cxn>
                <a:cxn ang="0">
                  <a:pos x="51" y="5"/>
                </a:cxn>
                <a:cxn ang="0">
                  <a:pos x="61" y="2"/>
                </a:cxn>
                <a:cxn ang="0">
                  <a:pos x="73" y="0"/>
                </a:cxn>
                <a:cxn ang="0">
                  <a:pos x="84" y="0"/>
                </a:cxn>
                <a:cxn ang="0">
                  <a:pos x="95" y="0"/>
                </a:cxn>
                <a:cxn ang="0">
                  <a:pos x="107" y="2"/>
                </a:cxn>
                <a:cxn ang="0">
                  <a:pos x="117" y="4"/>
                </a:cxn>
                <a:cxn ang="0">
                  <a:pos x="129" y="7"/>
                </a:cxn>
                <a:cxn ang="0">
                  <a:pos x="139" y="12"/>
                </a:cxn>
                <a:cxn ang="0">
                  <a:pos x="149" y="16"/>
                </a:cxn>
                <a:cxn ang="0">
                  <a:pos x="168" y="26"/>
                </a:cxn>
              </a:cxnLst>
              <a:rect l="0" t="0" r="r" b="b"/>
              <a:pathLst>
                <a:path w="168" h="40">
                  <a:moveTo>
                    <a:pt x="0" y="40"/>
                  </a:moveTo>
                  <a:lnTo>
                    <a:pt x="9" y="29"/>
                  </a:lnTo>
                  <a:lnTo>
                    <a:pt x="19" y="21"/>
                  </a:lnTo>
                  <a:lnTo>
                    <a:pt x="30" y="14"/>
                  </a:lnTo>
                  <a:lnTo>
                    <a:pt x="40" y="9"/>
                  </a:lnTo>
                  <a:lnTo>
                    <a:pt x="51" y="5"/>
                  </a:lnTo>
                  <a:lnTo>
                    <a:pt x="61" y="2"/>
                  </a:lnTo>
                  <a:lnTo>
                    <a:pt x="73" y="0"/>
                  </a:lnTo>
                  <a:lnTo>
                    <a:pt x="84" y="0"/>
                  </a:lnTo>
                  <a:lnTo>
                    <a:pt x="95" y="0"/>
                  </a:lnTo>
                  <a:lnTo>
                    <a:pt x="107" y="2"/>
                  </a:lnTo>
                  <a:lnTo>
                    <a:pt x="117" y="4"/>
                  </a:lnTo>
                  <a:lnTo>
                    <a:pt x="129" y="7"/>
                  </a:lnTo>
                  <a:lnTo>
                    <a:pt x="139" y="12"/>
                  </a:lnTo>
                  <a:lnTo>
                    <a:pt x="149" y="16"/>
                  </a:lnTo>
                  <a:lnTo>
                    <a:pt x="168" y="26"/>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49" name="Freeform 25"/>
            <p:cNvSpPr>
              <a:spLocks/>
            </p:cNvSpPr>
            <p:nvPr/>
          </p:nvSpPr>
          <p:spPr bwMode="auto">
            <a:xfrm>
              <a:off x="2121907" y="1776413"/>
              <a:ext cx="284208" cy="360363"/>
            </a:xfrm>
            <a:custGeom>
              <a:avLst/>
              <a:gdLst/>
              <a:ahLst/>
              <a:cxnLst>
                <a:cxn ang="0">
                  <a:pos x="0" y="0"/>
                </a:cxn>
                <a:cxn ang="0">
                  <a:pos x="11" y="8"/>
                </a:cxn>
                <a:cxn ang="0">
                  <a:pos x="21" y="17"/>
                </a:cxn>
                <a:cxn ang="0">
                  <a:pos x="32" y="26"/>
                </a:cxn>
                <a:cxn ang="0">
                  <a:pos x="42" y="37"/>
                </a:cxn>
                <a:cxn ang="0">
                  <a:pos x="53" y="50"/>
                </a:cxn>
                <a:cxn ang="0">
                  <a:pos x="63" y="63"/>
                </a:cxn>
                <a:cxn ang="0">
                  <a:pos x="74" y="77"/>
                </a:cxn>
                <a:cxn ang="0">
                  <a:pos x="84" y="92"/>
                </a:cxn>
                <a:cxn ang="0">
                  <a:pos x="95" y="107"/>
                </a:cxn>
                <a:cxn ang="0">
                  <a:pos x="105" y="123"/>
                </a:cxn>
                <a:cxn ang="0">
                  <a:pos x="126" y="157"/>
                </a:cxn>
                <a:cxn ang="0">
                  <a:pos x="147" y="192"/>
                </a:cxn>
                <a:cxn ang="0">
                  <a:pos x="168" y="227"/>
                </a:cxn>
              </a:cxnLst>
              <a:rect l="0" t="0" r="r" b="b"/>
              <a:pathLst>
                <a:path w="168" h="227">
                  <a:moveTo>
                    <a:pt x="0" y="0"/>
                  </a:moveTo>
                  <a:lnTo>
                    <a:pt x="11" y="8"/>
                  </a:lnTo>
                  <a:lnTo>
                    <a:pt x="21" y="17"/>
                  </a:lnTo>
                  <a:lnTo>
                    <a:pt x="32" y="26"/>
                  </a:lnTo>
                  <a:lnTo>
                    <a:pt x="42" y="37"/>
                  </a:lnTo>
                  <a:lnTo>
                    <a:pt x="53" y="50"/>
                  </a:lnTo>
                  <a:lnTo>
                    <a:pt x="63" y="63"/>
                  </a:lnTo>
                  <a:lnTo>
                    <a:pt x="74" y="77"/>
                  </a:lnTo>
                  <a:lnTo>
                    <a:pt x="84" y="92"/>
                  </a:lnTo>
                  <a:lnTo>
                    <a:pt x="95" y="107"/>
                  </a:lnTo>
                  <a:lnTo>
                    <a:pt x="105" y="123"/>
                  </a:lnTo>
                  <a:lnTo>
                    <a:pt x="126" y="157"/>
                  </a:lnTo>
                  <a:lnTo>
                    <a:pt x="147" y="192"/>
                  </a:lnTo>
                  <a:lnTo>
                    <a:pt x="168" y="227"/>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0" name="Freeform 26"/>
            <p:cNvSpPr>
              <a:spLocks/>
            </p:cNvSpPr>
            <p:nvPr/>
          </p:nvSpPr>
          <p:spPr bwMode="auto">
            <a:xfrm>
              <a:off x="2406115" y="2136775"/>
              <a:ext cx="285900" cy="538163"/>
            </a:xfrm>
            <a:custGeom>
              <a:avLst/>
              <a:gdLst/>
              <a:ahLst/>
              <a:cxnLst>
                <a:cxn ang="0">
                  <a:pos x="0" y="0"/>
                </a:cxn>
                <a:cxn ang="0">
                  <a:pos x="11" y="18"/>
                </a:cxn>
                <a:cxn ang="0">
                  <a:pos x="22" y="37"/>
                </a:cxn>
                <a:cxn ang="0">
                  <a:pos x="32" y="57"/>
                </a:cxn>
                <a:cxn ang="0">
                  <a:pos x="43" y="77"/>
                </a:cxn>
                <a:cxn ang="0">
                  <a:pos x="64" y="118"/>
                </a:cxn>
                <a:cxn ang="0">
                  <a:pos x="85" y="161"/>
                </a:cxn>
                <a:cxn ang="0">
                  <a:pos x="106" y="206"/>
                </a:cxn>
                <a:cxn ang="0">
                  <a:pos x="127" y="250"/>
                </a:cxn>
                <a:cxn ang="0">
                  <a:pos x="148" y="295"/>
                </a:cxn>
                <a:cxn ang="0">
                  <a:pos x="169" y="339"/>
                </a:cxn>
              </a:cxnLst>
              <a:rect l="0" t="0" r="r" b="b"/>
              <a:pathLst>
                <a:path w="169" h="339">
                  <a:moveTo>
                    <a:pt x="0" y="0"/>
                  </a:moveTo>
                  <a:lnTo>
                    <a:pt x="11" y="18"/>
                  </a:lnTo>
                  <a:lnTo>
                    <a:pt x="22" y="37"/>
                  </a:lnTo>
                  <a:lnTo>
                    <a:pt x="32" y="57"/>
                  </a:lnTo>
                  <a:lnTo>
                    <a:pt x="43" y="77"/>
                  </a:lnTo>
                  <a:lnTo>
                    <a:pt x="64" y="118"/>
                  </a:lnTo>
                  <a:lnTo>
                    <a:pt x="85" y="161"/>
                  </a:lnTo>
                  <a:lnTo>
                    <a:pt x="106" y="206"/>
                  </a:lnTo>
                  <a:lnTo>
                    <a:pt x="127" y="250"/>
                  </a:lnTo>
                  <a:lnTo>
                    <a:pt x="148" y="295"/>
                  </a:lnTo>
                  <a:lnTo>
                    <a:pt x="169" y="339"/>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1" name="Freeform 27"/>
            <p:cNvSpPr>
              <a:spLocks/>
            </p:cNvSpPr>
            <p:nvPr/>
          </p:nvSpPr>
          <p:spPr bwMode="auto">
            <a:xfrm>
              <a:off x="2692015" y="2674938"/>
              <a:ext cx="284208" cy="576263"/>
            </a:xfrm>
            <a:custGeom>
              <a:avLst/>
              <a:gdLst/>
              <a:ahLst/>
              <a:cxnLst>
                <a:cxn ang="0">
                  <a:pos x="0" y="0"/>
                </a:cxn>
                <a:cxn ang="0">
                  <a:pos x="21" y="45"/>
                </a:cxn>
                <a:cxn ang="0">
                  <a:pos x="42" y="90"/>
                </a:cxn>
                <a:cxn ang="0">
                  <a:pos x="63" y="136"/>
                </a:cxn>
                <a:cxn ang="0">
                  <a:pos x="84" y="182"/>
                </a:cxn>
                <a:cxn ang="0">
                  <a:pos x="105" y="228"/>
                </a:cxn>
                <a:cxn ang="0">
                  <a:pos x="126" y="273"/>
                </a:cxn>
                <a:cxn ang="0">
                  <a:pos x="147" y="318"/>
                </a:cxn>
                <a:cxn ang="0">
                  <a:pos x="168" y="363"/>
                </a:cxn>
              </a:cxnLst>
              <a:rect l="0" t="0" r="r" b="b"/>
              <a:pathLst>
                <a:path w="168" h="363">
                  <a:moveTo>
                    <a:pt x="0" y="0"/>
                  </a:moveTo>
                  <a:lnTo>
                    <a:pt x="21" y="45"/>
                  </a:lnTo>
                  <a:lnTo>
                    <a:pt x="42" y="90"/>
                  </a:lnTo>
                  <a:lnTo>
                    <a:pt x="63" y="136"/>
                  </a:lnTo>
                  <a:lnTo>
                    <a:pt x="84" y="182"/>
                  </a:lnTo>
                  <a:lnTo>
                    <a:pt x="105" y="228"/>
                  </a:lnTo>
                  <a:lnTo>
                    <a:pt x="126" y="273"/>
                  </a:lnTo>
                  <a:lnTo>
                    <a:pt x="147" y="318"/>
                  </a:lnTo>
                  <a:lnTo>
                    <a:pt x="168" y="363"/>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2" name="Freeform 28"/>
            <p:cNvSpPr>
              <a:spLocks/>
            </p:cNvSpPr>
            <p:nvPr/>
          </p:nvSpPr>
          <p:spPr bwMode="auto">
            <a:xfrm>
              <a:off x="2976223" y="3251200"/>
              <a:ext cx="284208" cy="534988"/>
            </a:xfrm>
            <a:custGeom>
              <a:avLst/>
              <a:gdLst/>
              <a:ahLst/>
              <a:cxnLst>
                <a:cxn ang="0">
                  <a:pos x="0" y="0"/>
                </a:cxn>
                <a:cxn ang="0">
                  <a:pos x="42" y="87"/>
                </a:cxn>
                <a:cxn ang="0">
                  <a:pos x="63" y="130"/>
                </a:cxn>
                <a:cxn ang="0">
                  <a:pos x="84" y="173"/>
                </a:cxn>
                <a:cxn ang="0">
                  <a:pos x="105" y="216"/>
                </a:cxn>
                <a:cxn ang="0">
                  <a:pos x="126" y="257"/>
                </a:cxn>
                <a:cxn ang="0">
                  <a:pos x="147" y="297"/>
                </a:cxn>
                <a:cxn ang="0">
                  <a:pos x="168" y="337"/>
                </a:cxn>
              </a:cxnLst>
              <a:rect l="0" t="0" r="r" b="b"/>
              <a:pathLst>
                <a:path w="168" h="337">
                  <a:moveTo>
                    <a:pt x="0" y="0"/>
                  </a:moveTo>
                  <a:lnTo>
                    <a:pt x="42" y="87"/>
                  </a:lnTo>
                  <a:lnTo>
                    <a:pt x="63" y="130"/>
                  </a:lnTo>
                  <a:lnTo>
                    <a:pt x="84" y="173"/>
                  </a:lnTo>
                  <a:lnTo>
                    <a:pt x="105" y="216"/>
                  </a:lnTo>
                  <a:lnTo>
                    <a:pt x="126" y="257"/>
                  </a:lnTo>
                  <a:lnTo>
                    <a:pt x="147" y="297"/>
                  </a:lnTo>
                  <a:lnTo>
                    <a:pt x="168" y="337"/>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3" name="Freeform 29"/>
            <p:cNvSpPr>
              <a:spLocks/>
            </p:cNvSpPr>
            <p:nvPr/>
          </p:nvSpPr>
          <p:spPr bwMode="auto">
            <a:xfrm>
              <a:off x="3260430" y="3786188"/>
              <a:ext cx="285900" cy="458788"/>
            </a:xfrm>
            <a:custGeom>
              <a:avLst/>
              <a:gdLst/>
              <a:ahLst/>
              <a:cxnLst>
                <a:cxn ang="0">
                  <a:pos x="0" y="0"/>
                </a:cxn>
                <a:cxn ang="0">
                  <a:pos x="21" y="39"/>
                </a:cxn>
                <a:cxn ang="0">
                  <a:pos x="43" y="77"/>
                </a:cxn>
                <a:cxn ang="0">
                  <a:pos x="64" y="114"/>
                </a:cxn>
                <a:cxn ang="0">
                  <a:pos x="85" y="151"/>
                </a:cxn>
                <a:cxn ang="0">
                  <a:pos x="106" y="187"/>
                </a:cxn>
                <a:cxn ang="0">
                  <a:pos x="127" y="222"/>
                </a:cxn>
                <a:cxn ang="0">
                  <a:pos x="148" y="256"/>
                </a:cxn>
                <a:cxn ang="0">
                  <a:pos x="169" y="289"/>
                </a:cxn>
              </a:cxnLst>
              <a:rect l="0" t="0" r="r" b="b"/>
              <a:pathLst>
                <a:path w="169" h="289">
                  <a:moveTo>
                    <a:pt x="0" y="0"/>
                  </a:moveTo>
                  <a:lnTo>
                    <a:pt x="21" y="39"/>
                  </a:lnTo>
                  <a:lnTo>
                    <a:pt x="43" y="77"/>
                  </a:lnTo>
                  <a:lnTo>
                    <a:pt x="64" y="114"/>
                  </a:lnTo>
                  <a:lnTo>
                    <a:pt x="85" y="151"/>
                  </a:lnTo>
                  <a:lnTo>
                    <a:pt x="106" y="187"/>
                  </a:lnTo>
                  <a:lnTo>
                    <a:pt x="127" y="222"/>
                  </a:lnTo>
                  <a:lnTo>
                    <a:pt x="148" y="256"/>
                  </a:lnTo>
                  <a:lnTo>
                    <a:pt x="169" y="289"/>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4" name="Freeform 30"/>
            <p:cNvSpPr>
              <a:spLocks/>
            </p:cNvSpPr>
            <p:nvPr/>
          </p:nvSpPr>
          <p:spPr bwMode="auto">
            <a:xfrm>
              <a:off x="3546329" y="4244975"/>
              <a:ext cx="285900" cy="373063"/>
            </a:xfrm>
            <a:custGeom>
              <a:avLst/>
              <a:gdLst/>
              <a:ahLst/>
              <a:cxnLst>
                <a:cxn ang="0">
                  <a:pos x="0" y="0"/>
                </a:cxn>
                <a:cxn ang="0">
                  <a:pos x="21" y="33"/>
                </a:cxn>
                <a:cxn ang="0">
                  <a:pos x="42" y="64"/>
                </a:cxn>
                <a:cxn ang="0">
                  <a:pos x="63" y="94"/>
                </a:cxn>
                <a:cxn ang="0">
                  <a:pos x="84" y="124"/>
                </a:cxn>
                <a:cxn ang="0">
                  <a:pos x="106" y="153"/>
                </a:cxn>
                <a:cxn ang="0">
                  <a:pos x="127" y="181"/>
                </a:cxn>
                <a:cxn ang="0">
                  <a:pos x="148" y="208"/>
                </a:cxn>
                <a:cxn ang="0">
                  <a:pos x="169" y="235"/>
                </a:cxn>
              </a:cxnLst>
              <a:rect l="0" t="0" r="r" b="b"/>
              <a:pathLst>
                <a:path w="169" h="235">
                  <a:moveTo>
                    <a:pt x="0" y="0"/>
                  </a:moveTo>
                  <a:lnTo>
                    <a:pt x="21" y="33"/>
                  </a:lnTo>
                  <a:lnTo>
                    <a:pt x="42" y="64"/>
                  </a:lnTo>
                  <a:lnTo>
                    <a:pt x="63" y="94"/>
                  </a:lnTo>
                  <a:lnTo>
                    <a:pt x="84" y="124"/>
                  </a:lnTo>
                  <a:lnTo>
                    <a:pt x="106" y="153"/>
                  </a:lnTo>
                  <a:lnTo>
                    <a:pt x="127" y="181"/>
                  </a:lnTo>
                  <a:lnTo>
                    <a:pt x="148" y="208"/>
                  </a:lnTo>
                  <a:lnTo>
                    <a:pt x="169" y="235"/>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5" name="Freeform 31"/>
            <p:cNvSpPr>
              <a:spLocks/>
            </p:cNvSpPr>
            <p:nvPr/>
          </p:nvSpPr>
          <p:spPr bwMode="auto">
            <a:xfrm>
              <a:off x="3832229" y="4618038"/>
              <a:ext cx="284208" cy="288925"/>
            </a:xfrm>
            <a:custGeom>
              <a:avLst/>
              <a:gdLst/>
              <a:ahLst/>
              <a:cxnLst>
                <a:cxn ang="0">
                  <a:pos x="0" y="0"/>
                </a:cxn>
                <a:cxn ang="0">
                  <a:pos x="21" y="25"/>
                </a:cxn>
                <a:cxn ang="0">
                  <a:pos x="42" y="50"/>
                </a:cxn>
                <a:cxn ang="0">
                  <a:pos x="63" y="74"/>
                </a:cxn>
                <a:cxn ang="0">
                  <a:pos x="84" y="97"/>
                </a:cxn>
                <a:cxn ang="0">
                  <a:pos x="105" y="119"/>
                </a:cxn>
                <a:cxn ang="0">
                  <a:pos x="126" y="141"/>
                </a:cxn>
                <a:cxn ang="0">
                  <a:pos x="147" y="162"/>
                </a:cxn>
                <a:cxn ang="0">
                  <a:pos x="168" y="182"/>
                </a:cxn>
              </a:cxnLst>
              <a:rect l="0" t="0" r="r" b="b"/>
              <a:pathLst>
                <a:path w="168" h="182">
                  <a:moveTo>
                    <a:pt x="0" y="0"/>
                  </a:moveTo>
                  <a:lnTo>
                    <a:pt x="21" y="25"/>
                  </a:lnTo>
                  <a:lnTo>
                    <a:pt x="42" y="50"/>
                  </a:lnTo>
                  <a:lnTo>
                    <a:pt x="63" y="74"/>
                  </a:lnTo>
                  <a:lnTo>
                    <a:pt x="84" y="97"/>
                  </a:lnTo>
                  <a:lnTo>
                    <a:pt x="105" y="119"/>
                  </a:lnTo>
                  <a:lnTo>
                    <a:pt x="126" y="141"/>
                  </a:lnTo>
                  <a:lnTo>
                    <a:pt x="147" y="162"/>
                  </a:lnTo>
                  <a:lnTo>
                    <a:pt x="168" y="182"/>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6" name="Freeform 32"/>
            <p:cNvSpPr>
              <a:spLocks/>
            </p:cNvSpPr>
            <p:nvPr/>
          </p:nvSpPr>
          <p:spPr bwMode="auto">
            <a:xfrm>
              <a:off x="4116437" y="4906963"/>
              <a:ext cx="285900" cy="220663"/>
            </a:xfrm>
            <a:custGeom>
              <a:avLst/>
              <a:gdLst/>
              <a:ahLst/>
              <a:cxnLst>
                <a:cxn ang="0">
                  <a:pos x="0" y="0"/>
                </a:cxn>
                <a:cxn ang="0">
                  <a:pos x="21" y="20"/>
                </a:cxn>
                <a:cxn ang="0">
                  <a:pos x="42" y="39"/>
                </a:cxn>
                <a:cxn ang="0">
                  <a:pos x="63" y="57"/>
                </a:cxn>
                <a:cxn ang="0">
                  <a:pos x="84" y="74"/>
                </a:cxn>
                <a:cxn ang="0">
                  <a:pos x="106" y="91"/>
                </a:cxn>
                <a:cxn ang="0">
                  <a:pos x="127" y="108"/>
                </a:cxn>
                <a:cxn ang="0">
                  <a:pos x="169" y="139"/>
                </a:cxn>
              </a:cxnLst>
              <a:rect l="0" t="0" r="r" b="b"/>
              <a:pathLst>
                <a:path w="169" h="139">
                  <a:moveTo>
                    <a:pt x="0" y="0"/>
                  </a:moveTo>
                  <a:lnTo>
                    <a:pt x="21" y="20"/>
                  </a:lnTo>
                  <a:lnTo>
                    <a:pt x="42" y="39"/>
                  </a:lnTo>
                  <a:lnTo>
                    <a:pt x="63" y="57"/>
                  </a:lnTo>
                  <a:lnTo>
                    <a:pt x="84" y="74"/>
                  </a:lnTo>
                  <a:lnTo>
                    <a:pt x="106" y="91"/>
                  </a:lnTo>
                  <a:lnTo>
                    <a:pt x="127" y="108"/>
                  </a:lnTo>
                  <a:lnTo>
                    <a:pt x="169" y="139"/>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7" name="Freeform 33"/>
            <p:cNvSpPr>
              <a:spLocks/>
            </p:cNvSpPr>
            <p:nvPr/>
          </p:nvSpPr>
          <p:spPr bwMode="auto">
            <a:xfrm>
              <a:off x="4402335" y="5127625"/>
              <a:ext cx="284208" cy="161925"/>
            </a:xfrm>
            <a:custGeom>
              <a:avLst/>
              <a:gdLst/>
              <a:ahLst/>
              <a:cxnLst>
                <a:cxn ang="0">
                  <a:pos x="0" y="0"/>
                </a:cxn>
                <a:cxn ang="0">
                  <a:pos x="21" y="15"/>
                </a:cxn>
                <a:cxn ang="0">
                  <a:pos x="42" y="29"/>
                </a:cxn>
                <a:cxn ang="0">
                  <a:pos x="63" y="42"/>
                </a:cxn>
                <a:cxn ang="0">
                  <a:pos x="84" y="55"/>
                </a:cxn>
                <a:cxn ang="0">
                  <a:pos x="126" y="79"/>
                </a:cxn>
                <a:cxn ang="0">
                  <a:pos x="168" y="102"/>
                </a:cxn>
              </a:cxnLst>
              <a:rect l="0" t="0" r="r" b="b"/>
              <a:pathLst>
                <a:path w="168" h="102">
                  <a:moveTo>
                    <a:pt x="0" y="0"/>
                  </a:moveTo>
                  <a:lnTo>
                    <a:pt x="21" y="15"/>
                  </a:lnTo>
                  <a:lnTo>
                    <a:pt x="42" y="29"/>
                  </a:lnTo>
                  <a:lnTo>
                    <a:pt x="63" y="42"/>
                  </a:lnTo>
                  <a:lnTo>
                    <a:pt x="84" y="55"/>
                  </a:lnTo>
                  <a:lnTo>
                    <a:pt x="126" y="79"/>
                  </a:lnTo>
                  <a:lnTo>
                    <a:pt x="168" y="102"/>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8" name="Freeform 34"/>
            <p:cNvSpPr>
              <a:spLocks/>
            </p:cNvSpPr>
            <p:nvPr/>
          </p:nvSpPr>
          <p:spPr bwMode="auto">
            <a:xfrm>
              <a:off x="4686543" y="5289550"/>
              <a:ext cx="284208" cy="119063"/>
            </a:xfrm>
            <a:custGeom>
              <a:avLst/>
              <a:gdLst/>
              <a:ahLst/>
              <a:cxnLst>
                <a:cxn ang="0">
                  <a:pos x="0" y="0"/>
                </a:cxn>
                <a:cxn ang="0">
                  <a:pos x="42" y="22"/>
                </a:cxn>
                <a:cxn ang="0">
                  <a:pos x="84" y="41"/>
                </a:cxn>
                <a:cxn ang="0">
                  <a:pos x="126" y="59"/>
                </a:cxn>
                <a:cxn ang="0">
                  <a:pos x="168" y="75"/>
                </a:cxn>
              </a:cxnLst>
              <a:rect l="0" t="0" r="r" b="b"/>
              <a:pathLst>
                <a:path w="168" h="75">
                  <a:moveTo>
                    <a:pt x="0" y="0"/>
                  </a:moveTo>
                  <a:lnTo>
                    <a:pt x="42" y="22"/>
                  </a:lnTo>
                  <a:lnTo>
                    <a:pt x="84" y="41"/>
                  </a:lnTo>
                  <a:lnTo>
                    <a:pt x="126" y="59"/>
                  </a:lnTo>
                  <a:lnTo>
                    <a:pt x="168" y="75"/>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59" name="Freeform 35"/>
            <p:cNvSpPr>
              <a:spLocks/>
            </p:cNvSpPr>
            <p:nvPr/>
          </p:nvSpPr>
          <p:spPr bwMode="auto">
            <a:xfrm>
              <a:off x="4970751" y="5408613"/>
              <a:ext cx="285900" cy="84138"/>
            </a:xfrm>
            <a:custGeom>
              <a:avLst/>
              <a:gdLst/>
              <a:ahLst/>
              <a:cxnLst>
                <a:cxn ang="0">
                  <a:pos x="0" y="0"/>
                </a:cxn>
                <a:cxn ang="0">
                  <a:pos x="42" y="15"/>
                </a:cxn>
                <a:cxn ang="0">
                  <a:pos x="84" y="29"/>
                </a:cxn>
                <a:cxn ang="0">
                  <a:pos x="127" y="41"/>
                </a:cxn>
                <a:cxn ang="0">
                  <a:pos x="169" y="53"/>
                </a:cxn>
              </a:cxnLst>
              <a:rect l="0" t="0" r="r" b="b"/>
              <a:pathLst>
                <a:path w="169" h="53">
                  <a:moveTo>
                    <a:pt x="0" y="0"/>
                  </a:moveTo>
                  <a:lnTo>
                    <a:pt x="42" y="15"/>
                  </a:lnTo>
                  <a:lnTo>
                    <a:pt x="84" y="29"/>
                  </a:lnTo>
                  <a:lnTo>
                    <a:pt x="127" y="41"/>
                  </a:lnTo>
                  <a:lnTo>
                    <a:pt x="169" y="53"/>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0" name="Freeform 36"/>
            <p:cNvSpPr>
              <a:spLocks/>
            </p:cNvSpPr>
            <p:nvPr/>
          </p:nvSpPr>
          <p:spPr bwMode="auto">
            <a:xfrm>
              <a:off x="5256651" y="5492750"/>
              <a:ext cx="284208" cy="58738"/>
            </a:xfrm>
            <a:custGeom>
              <a:avLst/>
              <a:gdLst/>
              <a:ahLst/>
              <a:cxnLst>
                <a:cxn ang="0">
                  <a:pos x="0" y="0"/>
                </a:cxn>
                <a:cxn ang="0">
                  <a:pos x="42" y="11"/>
                </a:cxn>
                <a:cxn ang="0">
                  <a:pos x="84" y="20"/>
                </a:cxn>
                <a:cxn ang="0">
                  <a:pos x="126" y="29"/>
                </a:cxn>
                <a:cxn ang="0">
                  <a:pos x="168" y="37"/>
                </a:cxn>
              </a:cxnLst>
              <a:rect l="0" t="0" r="r" b="b"/>
              <a:pathLst>
                <a:path w="168" h="37">
                  <a:moveTo>
                    <a:pt x="0" y="0"/>
                  </a:moveTo>
                  <a:lnTo>
                    <a:pt x="42" y="11"/>
                  </a:lnTo>
                  <a:lnTo>
                    <a:pt x="84" y="20"/>
                  </a:lnTo>
                  <a:lnTo>
                    <a:pt x="126" y="29"/>
                  </a:lnTo>
                  <a:lnTo>
                    <a:pt x="168" y="37"/>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1" name="Freeform 37"/>
            <p:cNvSpPr>
              <a:spLocks/>
            </p:cNvSpPr>
            <p:nvPr/>
          </p:nvSpPr>
          <p:spPr bwMode="auto">
            <a:xfrm>
              <a:off x="5540858" y="5551488"/>
              <a:ext cx="285900" cy="42863"/>
            </a:xfrm>
            <a:custGeom>
              <a:avLst/>
              <a:gdLst/>
              <a:ahLst/>
              <a:cxnLst>
                <a:cxn ang="0">
                  <a:pos x="0" y="0"/>
                </a:cxn>
                <a:cxn ang="0">
                  <a:pos x="42" y="8"/>
                </a:cxn>
                <a:cxn ang="0">
                  <a:pos x="84" y="15"/>
                </a:cxn>
                <a:cxn ang="0">
                  <a:pos x="127" y="21"/>
                </a:cxn>
                <a:cxn ang="0">
                  <a:pos x="169" y="27"/>
                </a:cxn>
              </a:cxnLst>
              <a:rect l="0" t="0" r="r" b="b"/>
              <a:pathLst>
                <a:path w="169" h="27">
                  <a:moveTo>
                    <a:pt x="0" y="0"/>
                  </a:moveTo>
                  <a:lnTo>
                    <a:pt x="42" y="8"/>
                  </a:lnTo>
                  <a:lnTo>
                    <a:pt x="84" y="15"/>
                  </a:lnTo>
                  <a:lnTo>
                    <a:pt x="127" y="21"/>
                  </a:lnTo>
                  <a:lnTo>
                    <a:pt x="169" y="27"/>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2" name="Freeform 38"/>
            <p:cNvSpPr>
              <a:spLocks/>
            </p:cNvSpPr>
            <p:nvPr/>
          </p:nvSpPr>
          <p:spPr bwMode="auto">
            <a:xfrm>
              <a:off x="5826757" y="5594350"/>
              <a:ext cx="284208" cy="28575"/>
            </a:xfrm>
            <a:custGeom>
              <a:avLst/>
              <a:gdLst/>
              <a:ahLst/>
              <a:cxnLst>
                <a:cxn ang="0">
                  <a:pos x="0" y="0"/>
                </a:cxn>
                <a:cxn ang="0">
                  <a:pos x="42" y="5"/>
                </a:cxn>
                <a:cxn ang="0">
                  <a:pos x="84" y="10"/>
                </a:cxn>
                <a:cxn ang="0">
                  <a:pos x="168" y="18"/>
                </a:cxn>
              </a:cxnLst>
              <a:rect l="0" t="0" r="r" b="b"/>
              <a:pathLst>
                <a:path w="168" h="18">
                  <a:moveTo>
                    <a:pt x="0" y="0"/>
                  </a:moveTo>
                  <a:lnTo>
                    <a:pt x="42" y="5"/>
                  </a:lnTo>
                  <a:lnTo>
                    <a:pt x="84" y="10"/>
                  </a:lnTo>
                  <a:lnTo>
                    <a:pt x="168" y="18"/>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3" name="Freeform 39"/>
            <p:cNvSpPr>
              <a:spLocks/>
            </p:cNvSpPr>
            <p:nvPr/>
          </p:nvSpPr>
          <p:spPr bwMode="auto">
            <a:xfrm>
              <a:off x="6110965" y="5622925"/>
              <a:ext cx="285900" cy="19050"/>
            </a:xfrm>
            <a:custGeom>
              <a:avLst/>
              <a:gdLst/>
              <a:ahLst/>
              <a:cxnLst>
                <a:cxn ang="0">
                  <a:pos x="0" y="0"/>
                </a:cxn>
                <a:cxn ang="0">
                  <a:pos x="85" y="7"/>
                </a:cxn>
                <a:cxn ang="0">
                  <a:pos x="169" y="12"/>
                </a:cxn>
              </a:cxnLst>
              <a:rect l="0" t="0" r="r" b="b"/>
              <a:pathLst>
                <a:path w="169" h="12">
                  <a:moveTo>
                    <a:pt x="0" y="0"/>
                  </a:moveTo>
                  <a:lnTo>
                    <a:pt x="85" y="7"/>
                  </a:lnTo>
                  <a:lnTo>
                    <a:pt x="169" y="12"/>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4" name="Freeform 40"/>
            <p:cNvSpPr>
              <a:spLocks/>
            </p:cNvSpPr>
            <p:nvPr/>
          </p:nvSpPr>
          <p:spPr bwMode="auto">
            <a:xfrm>
              <a:off x="6396865" y="5641975"/>
              <a:ext cx="284208" cy="14288"/>
            </a:xfrm>
            <a:custGeom>
              <a:avLst/>
              <a:gdLst/>
              <a:ahLst/>
              <a:cxnLst>
                <a:cxn ang="0">
                  <a:pos x="0" y="0"/>
                </a:cxn>
                <a:cxn ang="0">
                  <a:pos x="84" y="6"/>
                </a:cxn>
                <a:cxn ang="0">
                  <a:pos x="168" y="9"/>
                </a:cxn>
              </a:cxnLst>
              <a:rect l="0" t="0" r="r" b="b"/>
              <a:pathLst>
                <a:path w="168" h="9">
                  <a:moveTo>
                    <a:pt x="0" y="0"/>
                  </a:moveTo>
                  <a:lnTo>
                    <a:pt x="84" y="6"/>
                  </a:lnTo>
                  <a:lnTo>
                    <a:pt x="168" y="9"/>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5" name="Freeform 41"/>
            <p:cNvSpPr>
              <a:spLocks/>
            </p:cNvSpPr>
            <p:nvPr/>
          </p:nvSpPr>
          <p:spPr bwMode="auto">
            <a:xfrm>
              <a:off x="6681072" y="5656263"/>
              <a:ext cx="284208" cy="9525"/>
            </a:xfrm>
            <a:custGeom>
              <a:avLst/>
              <a:gdLst/>
              <a:ahLst/>
              <a:cxnLst>
                <a:cxn ang="0">
                  <a:pos x="0" y="0"/>
                </a:cxn>
                <a:cxn ang="0">
                  <a:pos x="84" y="3"/>
                </a:cxn>
                <a:cxn ang="0">
                  <a:pos x="168" y="6"/>
                </a:cxn>
              </a:cxnLst>
              <a:rect l="0" t="0" r="r" b="b"/>
              <a:pathLst>
                <a:path w="168" h="6">
                  <a:moveTo>
                    <a:pt x="0" y="0"/>
                  </a:moveTo>
                  <a:lnTo>
                    <a:pt x="84" y="3"/>
                  </a:lnTo>
                  <a:lnTo>
                    <a:pt x="168" y="6"/>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6" name="Freeform 42"/>
            <p:cNvSpPr>
              <a:spLocks/>
            </p:cNvSpPr>
            <p:nvPr/>
          </p:nvSpPr>
          <p:spPr bwMode="auto">
            <a:xfrm>
              <a:off x="6965280" y="5665788"/>
              <a:ext cx="285900" cy="6350"/>
            </a:xfrm>
            <a:custGeom>
              <a:avLst/>
              <a:gdLst/>
              <a:ahLst/>
              <a:cxnLst>
                <a:cxn ang="0">
                  <a:pos x="0" y="0"/>
                </a:cxn>
                <a:cxn ang="0">
                  <a:pos x="85" y="2"/>
                </a:cxn>
                <a:cxn ang="0">
                  <a:pos x="169" y="4"/>
                </a:cxn>
              </a:cxnLst>
              <a:rect l="0" t="0" r="r" b="b"/>
              <a:pathLst>
                <a:path w="169" h="4">
                  <a:moveTo>
                    <a:pt x="0" y="0"/>
                  </a:moveTo>
                  <a:lnTo>
                    <a:pt x="85" y="2"/>
                  </a:lnTo>
                  <a:lnTo>
                    <a:pt x="169" y="4"/>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7" name="Freeform 43"/>
            <p:cNvSpPr>
              <a:spLocks/>
            </p:cNvSpPr>
            <p:nvPr/>
          </p:nvSpPr>
          <p:spPr bwMode="auto">
            <a:xfrm>
              <a:off x="7251179" y="5672138"/>
              <a:ext cx="284208" cy="3175"/>
            </a:xfrm>
            <a:custGeom>
              <a:avLst/>
              <a:gdLst/>
              <a:ahLst/>
              <a:cxnLst>
                <a:cxn ang="0">
                  <a:pos x="0" y="0"/>
                </a:cxn>
                <a:cxn ang="0">
                  <a:pos x="84" y="2"/>
                </a:cxn>
                <a:cxn ang="0">
                  <a:pos x="168" y="2"/>
                </a:cxn>
              </a:cxnLst>
              <a:rect l="0" t="0" r="r" b="b"/>
              <a:pathLst>
                <a:path w="168" h="2">
                  <a:moveTo>
                    <a:pt x="0" y="0"/>
                  </a:moveTo>
                  <a:lnTo>
                    <a:pt x="84" y="2"/>
                  </a:lnTo>
                  <a:lnTo>
                    <a:pt x="168" y="2"/>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8" name="Freeform 44"/>
            <p:cNvSpPr>
              <a:spLocks/>
            </p:cNvSpPr>
            <p:nvPr/>
          </p:nvSpPr>
          <p:spPr bwMode="auto">
            <a:xfrm>
              <a:off x="7535387" y="5675313"/>
              <a:ext cx="285900" cy="3175"/>
            </a:xfrm>
            <a:custGeom>
              <a:avLst/>
              <a:gdLst/>
              <a:ahLst/>
              <a:cxnLst>
                <a:cxn ang="0">
                  <a:pos x="0" y="0"/>
                </a:cxn>
                <a:cxn ang="0">
                  <a:pos x="84" y="1"/>
                </a:cxn>
                <a:cxn ang="0">
                  <a:pos x="169" y="2"/>
                </a:cxn>
              </a:cxnLst>
              <a:rect l="0" t="0" r="r" b="b"/>
              <a:pathLst>
                <a:path w="169" h="2">
                  <a:moveTo>
                    <a:pt x="0" y="0"/>
                  </a:moveTo>
                  <a:lnTo>
                    <a:pt x="84" y="1"/>
                  </a:lnTo>
                  <a:lnTo>
                    <a:pt x="169" y="2"/>
                  </a:lnTo>
                </a:path>
              </a:pathLst>
            </a:cu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sp>
          <p:nvSpPr>
            <p:cNvPr id="169" name="Line 45"/>
            <p:cNvSpPr>
              <a:spLocks noChangeShapeType="1"/>
            </p:cNvSpPr>
            <p:nvPr/>
          </p:nvSpPr>
          <p:spPr bwMode="auto">
            <a:xfrm>
              <a:off x="7821286" y="5678488"/>
              <a:ext cx="285900" cy="1588"/>
            </a:xfrm>
            <a:prstGeom prst="line">
              <a:avLst/>
            </a:prstGeom>
            <a:ln>
              <a:headEnd/>
              <a:tailEn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en-US" dirty="0"/>
            </a:p>
          </p:txBody>
        </p:sp>
      </p:grpSp>
      <p:grpSp>
        <p:nvGrpSpPr>
          <p:cNvPr id="91" name="Group 90"/>
          <p:cNvGrpSpPr/>
          <p:nvPr/>
        </p:nvGrpSpPr>
        <p:grpSpPr>
          <a:xfrm>
            <a:off x="5567868" y="4503736"/>
            <a:ext cx="2971800" cy="2063812"/>
            <a:chOff x="1905000" y="3886200"/>
            <a:chExt cx="2971800" cy="2504866"/>
          </a:xfrm>
        </p:grpSpPr>
        <p:sp>
          <p:nvSpPr>
            <p:cNvPr id="136" name="TextBox 135"/>
            <p:cNvSpPr txBox="1"/>
            <p:nvPr/>
          </p:nvSpPr>
          <p:spPr>
            <a:xfrm>
              <a:off x="1905000" y="5942805"/>
              <a:ext cx="2971800" cy="448261"/>
            </a:xfrm>
            <a:prstGeom prst="rect">
              <a:avLst/>
            </a:prstGeom>
            <a:noFill/>
          </p:spPr>
          <p:txBody>
            <a:bodyPr wrap="square" rtlCol="0">
              <a:spAutoFit/>
            </a:bodyPr>
            <a:lstStyle/>
            <a:p>
              <a:pPr algn="ctr"/>
              <a:r>
                <a:rPr lang="en-US" dirty="0">
                  <a:solidFill>
                    <a:schemeClr val="accent3">
                      <a:lumMod val="50000"/>
                    </a:schemeClr>
                  </a:solidFill>
                </a:rPr>
                <a:t>Critical value = 16.92</a:t>
              </a:r>
            </a:p>
          </p:txBody>
        </p:sp>
        <p:cxnSp>
          <p:nvCxnSpPr>
            <p:cNvPr id="171" name="Straight Connector 170"/>
            <p:cNvCxnSpPr/>
            <p:nvPr/>
          </p:nvCxnSpPr>
          <p:spPr>
            <a:xfrm rot="5400000" flipH="1" flipV="1">
              <a:off x="2438003" y="4800203"/>
              <a:ext cx="1828800" cy="794"/>
            </a:xfrm>
            <a:prstGeom prst="line">
              <a:avLst/>
            </a:prstGeom>
            <a:ln>
              <a:solidFill>
                <a:srgbClr val="C00000"/>
              </a:solidFill>
            </a:ln>
          </p:spPr>
          <p:style>
            <a:lnRef idx="3">
              <a:schemeClr val="accent3"/>
            </a:lnRef>
            <a:fillRef idx="0">
              <a:schemeClr val="accent3"/>
            </a:fillRef>
            <a:effectRef idx="2">
              <a:schemeClr val="accent3"/>
            </a:effectRef>
            <a:fontRef idx="minor">
              <a:schemeClr val="tx1"/>
            </a:fontRef>
          </p:style>
        </p:cxnSp>
      </p:grpSp>
      <p:sp>
        <p:nvSpPr>
          <p:cNvPr id="179" name="TextBox 178"/>
          <p:cNvSpPr txBox="1"/>
          <p:nvPr/>
        </p:nvSpPr>
        <p:spPr>
          <a:xfrm>
            <a:off x="5572768" y="1633429"/>
            <a:ext cx="4737099" cy="646331"/>
          </a:xfrm>
          <a:prstGeom prst="rect">
            <a:avLst/>
          </a:prstGeom>
          <a:noFill/>
        </p:spPr>
        <p:txBody>
          <a:bodyPr wrap="square" rtlCol="0">
            <a:spAutoFit/>
          </a:bodyPr>
          <a:lstStyle/>
          <a:p>
            <a:pPr algn="ctr"/>
            <a:r>
              <a:rPr lang="en-US" dirty="0">
                <a:solidFill>
                  <a:schemeClr val="accent3">
                    <a:lumMod val="50000"/>
                  </a:schemeClr>
                </a:solidFill>
              </a:rPr>
              <a:t>Assume </a:t>
            </a:r>
            <a:r>
              <a:rPr lang="el-GR" dirty="0">
                <a:solidFill>
                  <a:schemeClr val="accent3">
                    <a:lumMod val="50000"/>
                  </a:schemeClr>
                </a:solidFill>
              </a:rPr>
              <a:t>α</a:t>
            </a:r>
            <a:r>
              <a:rPr lang="en-US" dirty="0">
                <a:solidFill>
                  <a:schemeClr val="accent3">
                    <a:lumMod val="50000"/>
                  </a:schemeClr>
                </a:solidFill>
              </a:rPr>
              <a:t> = .05</a:t>
            </a:r>
          </a:p>
          <a:p>
            <a:pPr marL="0" lvl="1" algn="ctr"/>
            <a:r>
              <a:rPr lang="en-US" dirty="0">
                <a:solidFill>
                  <a:schemeClr val="accent3">
                    <a:lumMod val="50000"/>
                  </a:schemeClr>
                </a:solidFill>
              </a:rPr>
              <a:t>Degrees of Freedom = </a:t>
            </a:r>
            <a:r>
              <a:rPr lang="en-US" dirty="0">
                <a:sym typeface="Mathematica1" pitchFamily="2" charset="2"/>
              </a:rPr>
              <a:t>(10 – 1)*( 2 – 1) = 9</a:t>
            </a:r>
          </a:p>
        </p:txBody>
      </p:sp>
      <p:cxnSp>
        <p:nvCxnSpPr>
          <p:cNvPr id="174" name="Straight Arrow Connector 173"/>
          <p:cNvCxnSpPr/>
          <p:nvPr/>
        </p:nvCxnSpPr>
        <p:spPr>
          <a:xfrm rot="5400000">
            <a:off x="6941108" y="4741527"/>
            <a:ext cx="1219200" cy="6858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180" name="TextBox 179"/>
          <p:cNvSpPr txBox="1"/>
          <p:nvPr/>
        </p:nvSpPr>
        <p:spPr>
          <a:xfrm>
            <a:off x="7330107" y="3746502"/>
            <a:ext cx="3429000" cy="646331"/>
          </a:xfrm>
          <a:prstGeom prst="rect">
            <a:avLst/>
          </a:prstGeom>
          <a:noFill/>
        </p:spPr>
        <p:txBody>
          <a:bodyPr wrap="square" rtlCol="0">
            <a:spAutoFit/>
          </a:bodyPr>
          <a:lstStyle/>
          <a:p>
            <a:r>
              <a:rPr lang="en-US" dirty="0">
                <a:solidFill>
                  <a:schemeClr val="accent3">
                    <a:lumMod val="50000"/>
                  </a:schemeClr>
                </a:solidFill>
              </a:rPr>
              <a:t>Area = .05</a:t>
            </a:r>
          </a:p>
          <a:p>
            <a:r>
              <a:rPr lang="el-GR" dirty="0">
                <a:solidFill>
                  <a:schemeClr val="accent3">
                    <a:lumMod val="50000"/>
                  </a:schemeClr>
                </a:solidFill>
              </a:rPr>
              <a:t>χ</a:t>
            </a:r>
            <a:r>
              <a:rPr lang="en-US" baseline="30000" dirty="0">
                <a:solidFill>
                  <a:schemeClr val="accent3">
                    <a:lumMod val="50000"/>
                  </a:schemeClr>
                </a:solidFill>
              </a:rPr>
              <a:t>2</a:t>
            </a:r>
            <a:r>
              <a:rPr lang="en-US" dirty="0">
                <a:solidFill>
                  <a:schemeClr val="accent3">
                    <a:lumMod val="50000"/>
                  </a:schemeClr>
                </a:solidFill>
              </a:rPr>
              <a:t> &gt; 16.92 then reject </a:t>
            </a:r>
            <a:r>
              <a:rPr lang="en-US" b="1" dirty="0">
                <a:solidFill>
                  <a:schemeClr val="accent3">
                    <a:lumMod val="50000"/>
                  </a:schemeClr>
                </a:solidFill>
              </a:rPr>
              <a:t>H</a:t>
            </a:r>
            <a:r>
              <a:rPr lang="en-US" b="1" baseline="-25000" dirty="0">
                <a:solidFill>
                  <a:schemeClr val="accent3">
                    <a:lumMod val="50000"/>
                  </a:schemeClr>
                </a:solidFill>
              </a:rPr>
              <a:t>0</a:t>
            </a:r>
          </a:p>
        </p:txBody>
      </p:sp>
      <p:grpSp>
        <p:nvGrpSpPr>
          <p:cNvPr id="183" name="Group 182"/>
          <p:cNvGrpSpPr/>
          <p:nvPr/>
        </p:nvGrpSpPr>
        <p:grpSpPr>
          <a:xfrm>
            <a:off x="4723251" y="2692766"/>
            <a:ext cx="4114800" cy="1905000"/>
            <a:chOff x="3048000" y="2438400"/>
            <a:chExt cx="4114800" cy="1905000"/>
          </a:xfrm>
        </p:grpSpPr>
        <p:cxnSp>
          <p:nvCxnSpPr>
            <p:cNvPr id="175" name="Straight Arrow Connector 174"/>
            <p:cNvCxnSpPr/>
            <p:nvPr/>
          </p:nvCxnSpPr>
          <p:spPr>
            <a:xfrm rot="5400000">
              <a:off x="2781300" y="3390900"/>
              <a:ext cx="1219200" cy="6858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181" name="TextBox 180"/>
            <p:cNvSpPr txBox="1"/>
            <p:nvPr/>
          </p:nvSpPr>
          <p:spPr>
            <a:xfrm>
              <a:off x="3124200" y="2438400"/>
              <a:ext cx="4038600" cy="646331"/>
            </a:xfrm>
            <a:prstGeom prst="rect">
              <a:avLst/>
            </a:prstGeom>
            <a:noFill/>
          </p:spPr>
          <p:txBody>
            <a:bodyPr wrap="square" rtlCol="0">
              <a:spAutoFit/>
            </a:bodyPr>
            <a:lstStyle/>
            <a:p>
              <a:r>
                <a:rPr lang="en-US" dirty="0">
                  <a:solidFill>
                    <a:schemeClr val="accent3">
                      <a:lumMod val="50000"/>
                    </a:schemeClr>
                  </a:solidFill>
                </a:rPr>
                <a:t>Area = .95</a:t>
              </a:r>
            </a:p>
            <a:p>
              <a:r>
                <a:rPr lang="el-GR" dirty="0">
                  <a:solidFill>
                    <a:schemeClr val="accent3">
                      <a:lumMod val="50000"/>
                    </a:schemeClr>
                  </a:solidFill>
                </a:rPr>
                <a:t>χ</a:t>
              </a:r>
              <a:r>
                <a:rPr lang="en-US" baseline="30000" dirty="0">
                  <a:solidFill>
                    <a:schemeClr val="accent3">
                      <a:lumMod val="50000"/>
                    </a:schemeClr>
                  </a:solidFill>
                </a:rPr>
                <a:t>2</a:t>
              </a:r>
              <a:r>
                <a:rPr lang="en-US" dirty="0">
                  <a:solidFill>
                    <a:schemeClr val="accent3">
                      <a:lumMod val="50000"/>
                    </a:schemeClr>
                  </a:solidFill>
                </a:rPr>
                <a:t> &lt; 16.92 then do not reject H</a:t>
              </a:r>
              <a:r>
                <a:rPr lang="en-US" baseline="-25000" dirty="0">
                  <a:solidFill>
                    <a:schemeClr val="accent3">
                      <a:lumMod val="50000"/>
                    </a:schemeClr>
                  </a:solidFill>
                </a:rPr>
                <a:t>0</a:t>
              </a:r>
              <a:endParaRPr lang="en-US" dirty="0"/>
            </a:p>
          </p:txBody>
        </p:sp>
      </p:grpSp>
      <p:sp>
        <p:nvSpPr>
          <p:cNvPr id="2" name="Slide Number Placeholder 1">
            <a:extLst>
              <a:ext uri="{FF2B5EF4-FFF2-40B4-BE49-F238E27FC236}">
                <a16:creationId xmlns:a16="http://schemas.microsoft.com/office/drawing/2014/main" id="{C791E423-C3F9-4367-9FE1-5E81A00EBB6F}"/>
              </a:ext>
            </a:extLst>
          </p:cNvPr>
          <p:cNvSpPr>
            <a:spLocks noGrp="1"/>
          </p:cNvSpPr>
          <p:nvPr>
            <p:ph type="sldNum" sz="quarter" idx="12"/>
          </p:nvPr>
        </p:nvSpPr>
        <p:spPr/>
        <p:txBody>
          <a:bodyPr/>
          <a:lstStyle/>
          <a:p>
            <a:fld id="{23C25B04-298F-4179-8CF8-2D9B9EFCE686}" type="slidenum">
              <a:rPr lang="en-GB" smtClean="0"/>
              <a:t>28</a:t>
            </a:fld>
            <a:endParaRPr lang="en-GB"/>
          </a:p>
        </p:txBody>
      </p:sp>
    </p:spTree>
    <p:custDataLst>
      <p:tags r:id="rId1"/>
    </p:custDataLst>
    <p:extLst>
      <p:ext uri="{BB962C8B-B14F-4D97-AF65-F5344CB8AC3E}">
        <p14:creationId xmlns:p14="http://schemas.microsoft.com/office/powerpoint/2010/main" val="1960429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sym typeface="Mathematica1" pitchFamily="2" charset="2"/>
              </a:rPr>
              <a:t>χ</a:t>
            </a:r>
            <a:r>
              <a:rPr lang="en-US" baseline="30000" dirty="0">
                <a:sym typeface="Mathematica1" pitchFamily="2" charset="2"/>
              </a:rPr>
              <a:t>2</a:t>
            </a:r>
            <a:r>
              <a:rPr lang="en-US" dirty="0">
                <a:sym typeface="Mathematica1" pitchFamily="2" charset="2"/>
              </a:rPr>
              <a:t> Test</a:t>
            </a:r>
            <a:endParaRPr lang="en-US" dirty="0"/>
          </a:p>
        </p:txBody>
      </p:sp>
      <p:sp>
        <p:nvSpPr>
          <p:cNvPr id="3" name="Content Placeholder 2"/>
          <p:cNvSpPr>
            <a:spLocks noGrp="1"/>
          </p:cNvSpPr>
          <p:nvPr>
            <p:ph idx="1"/>
          </p:nvPr>
        </p:nvSpPr>
        <p:spPr/>
        <p:txBody>
          <a:bodyPr>
            <a:normAutofit lnSpcReduction="10000"/>
          </a:bodyPr>
          <a:lstStyle/>
          <a:p>
            <a:r>
              <a:rPr lang="en-US" dirty="0">
                <a:sym typeface="Mathematica1" pitchFamily="2" charset="2"/>
              </a:rPr>
              <a:t>Critical </a:t>
            </a:r>
            <a:r>
              <a:rPr lang="el-GR" dirty="0">
                <a:sym typeface="Mathematica1" pitchFamily="2" charset="2"/>
              </a:rPr>
              <a:t>χ</a:t>
            </a:r>
            <a:r>
              <a:rPr lang="en-US" baseline="30000" dirty="0">
                <a:sym typeface="Mathematica1" pitchFamily="2" charset="2"/>
              </a:rPr>
              <a:t>2</a:t>
            </a:r>
            <a:r>
              <a:rPr lang="en-US" dirty="0">
                <a:sym typeface="Mathematica1" pitchFamily="2" charset="2"/>
              </a:rPr>
              <a:t> = 16.92</a:t>
            </a:r>
          </a:p>
          <a:p>
            <a:pPr lvl="1"/>
            <a:r>
              <a:rPr lang="el-GR" dirty="0">
                <a:sym typeface="Mathematica1" pitchFamily="2" charset="2"/>
              </a:rPr>
              <a:t>α</a:t>
            </a:r>
            <a:r>
              <a:rPr lang="en-US" dirty="0">
                <a:sym typeface="Mathematica1" pitchFamily="2" charset="2"/>
              </a:rPr>
              <a:t> = .05 </a:t>
            </a:r>
          </a:p>
          <a:p>
            <a:pPr lvl="1"/>
            <a:r>
              <a:rPr lang="en-US" dirty="0">
                <a:sym typeface="Mathematica1" pitchFamily="2" charset="2"/>
              </a:rPr>
              <a:t>Degrees of freedom = (10 – 1)*( 2 – 1) = 9</a:t>
            </a:r>
          </a:p>
          <a:p>
            <a:endParaRPr lang="en-US" dirty="0">
              <a:sym typeface="Mathematica1" pitchFamily="2" charset="2"/>
            </a:endParaRPr>
          </a:p>
          <a:p>
            <a:r>
              <a:rPr lang="en-GB" dirty="0">
                <a:sym typeface="Mathematica1" pitchFamily="2" charset="2"/>
              </a:rPr>
              <a:t>Test statistic: </a:t>
            </a:r>
            <a:r>
              <a:rPr lang="el-GR" dirty="0">
                <a:sym typeface="Mathematica1" pitchFamily="2" charset="2"/>
              </a:rPr>
              <a:t>χ</a:t>
            </a:r>
            <a:r>
              <a:rPr lang="en-US" baseline="30000" dirty="0">
                <a:sym typeface="Mathematica1" pitchFamily="2" charset="2"/>
              </a:rPr>
              <a:t>2</a:t>
            </a:r>
            <a:r>
              <a:rPr lang="en-US" dirty="0">
                <a:sym typeface="Mathematica1" pitchFamily="2" charset="2"/>
              </a:rPr>
              <a:t> = 13.59</a:t>
            </a:r>
          </a:p>
          <a:p>
            <a:pPr lvl="1"/>
            <a:r>
              <a:rPr lang="en-US" dirty="0">
                <a:sym typeface="Mathematica1" pitchFamily="2" charset="2"/>
              </a:rPr>
              <a:t>Where is it?</a:t>
            </a:r>
          </a:p>
          <a:p>
            <a:endParaRPr lang="en-US" dirty="0">
              <a:sym typeface="Mathematica1" pitchFamily="2" charset="2"/>
            </a:endParaRPr>
          </a:p>
          <a:p>
            <a:r>
              <a:rPr lang="en-US" dirty="0"/>
              <a:t>Do we reject H</a:t>
            </a:r>
            <a:r>
              <a:rPr lang="en-US" baseline="-25000" dirty="0"/>
              <a:t>0</a:t>
            </a:r>
            <a:r>
              <a:rPr lang="en-US" dirty="0"/>
              <a:t>?</a:t>
            </a:r>
          </a:p>
          <a:p>
            <a:pPr lvl="1"/>
            <a:endParaRPr lang="en-US" dirty="0"/>
          </a:p>
          <a:p>
            <a:r>
              <a:rPr lang="en-US" dirty="0"/>
              <a:t>What is our managerial conclusion?</a:t>
            </a:r>
          </a:p>
        </p:txBody>
      </p:sp>
      <p:sp>
        <p:nvSpPr>
          <p:cNvPr id="4" name="Slide Number Placeholder 3">
            <a:extLst>
              <a:ext uri="{FF2B5EF4-FFF2-40B4-BE49-F238E27FC236}">
                <a16:creationId xmlns:a16="http://schemas.microsoft.com/office/drawing/2014/main" id="{E81604C9-8204-4CB3-A59F-C4E70AEAE884}"/>
              </a:ext>
            </a:extLst>
          </p:cNvPr>
          <p:cNvSpPr>
            <a:spLocks noGrp="1"/>
          </p:cNvSpPr>
          <p:nvPr>
            <p:ph type="sldNum" sz="quarter" idx="12"/>
          </p:nvPr>
        </p:nvSpPr>
        <p:spPr/>
        <p:txBody>
          <a:bodyPr/>
          <a:lstStyle/>
          <a:p>
            <a:fld id="{23C25B04-298F-4179-8CF8-2D9B9EFCE686}" type="slidenum">
              <a:rPr lang="en-GB" smtClean="0"/>
              <a:t>29</a:t>
            </a:fld>
            <a:endParaRPr lang="en-GB"/>
          </a:p>
        </p:txBody>
      </p:sp>
    </p:spTree>
    <p:extLst>
      <p:ext uri="{BB962C8B-B14F-4D97-AF65-F5344CB8AC3E}">
        <p14:creationId xmlns:p14="http://schemas.microsoft.com/office/powerpoint/2010/main" val="3815917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811" y="406622"/>
            <a:ext cx="9520158" cy="863154"/>
          </a:xfrm>
        </p:spPr>
        <p:txBody>
          <a:bodyPr>
            <a:normAutofit fontScale="90000"/>
          </a:bodyPr>
          <a:lstStyle/>
          <a:p>
            <a:r>
              <a:rPr lang="en-US" dirty="0"/>
              <a:t>Session Schedule Bite size 1 </a:t>
            </a:r>
            <a:r>
              <a:rPr lang="en-US" sz="2400" dirty="0">
                <a:sym typeface="Wingdings" panose="05000000000000000000" pitchFamily="2" charset="2"/>
              </a:rPr>
              <a:t></a:t>
            </a:r>
            <a:r>
              <a:rPr lang="en-US" dirty="0"/>
              <a:t>Hypothesis testing</a:t>
            </a:r>
          </a:p>
        </p:txBody>
      </p:sp>
      <p:graphicFrame>
        <p:nvGraphicFramePr>
          <p:cNvPr id="4" name="Content Placeholder 3"/>
          <p:cNvGraphicFramePr>
            <a:graphicFrameLocks noGrp="1"/>
          </p:cNvGraphicFramePr>
          <p:nvPr>
            <p:ph sz="quarter" idx="1"/>
          </p:nvPr>
        </p:nvGraphicFramePr>
        <p:xfrm>
          <a:off x="1992314" y="1268414"/>
          <a:ext cx="8218487" cy="4751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7B3BE6AC-7820-4F24-A95D-3B60AA3ABBF2}"/>
              </a:ext>
            </a:extLst>
          </p:cNvPr>
          <p:cNvSpPr>
            <a:spLocks noGrp="1"/>
          </p:cNvSpPr>
          <p:nvPr>
            <p:ph type="sldNum" sz="quarter" idx="12"/>
          </p:nvPr>
        </p:nvSpPr>
        <p:spPr/>
        <p:txBody>
          <a:bodyPr/>
          <a:lstStyle/>
          <a:p>
            <a:fld id="{23C25B04-298F-4179-8CF8-2D9B9EFCE686}" type="slidenum">
              <a:rPr lang="en-GB" smtClean="0"/>
              <a:t>3</a:t>
            </a:fld>
            <a:endParaRPr lang="en-GB"/>
          </a:p>
        </p:txBody>
      </p:sp>
    </p:spTree>
    <p:extLst>
      <p:ext uri="{BB962C8B-B14F-4D97-AF65-F5344CB8AC3E}">
        <p14:creationId xmlns:p14="http://schemas.microsoft.com/office/powerpoint/2010/main" val="1056526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Chi-Square Test</a:t>
            </a:r>
          </a:p>
        </p:txBody>
      </p:sp>
      <p:pic>
        <p:nvPicPr>
          <p:cNvPr id="3891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51398" y="1846264"/>
            <a:ext cx="9092629" cy="4510086"/>
          </a:xfrm>
        </p:spPr>
      </p:pic>
      <p:sp>
        <p:nvSpPr>
          <p:cNvPr id="2" name="Slide Number Placeholder 1">
            <a:extLst>
              <a:ext uri="{FF2B5EF4-FFF2-40B4-BE49-F238E27FC236}">
                <a16:creationId xmlns:a16="http://schemas.microsoft.com/office/drawing/2014/main" id="{2A14B07D-7BDE-4981-AC86-92D8BE766E71}"/>
              </a:ext>
            </a:extLst>
          </p:cNvPr>
          <p:cNvSpPr>
            <a:spLocks noGrp="1"/>
          </p:cNvSpPr>
          <p:nvPr>
            <p:ph type="sldNum" sz="quarter" idx="12"/>
          </p:nvPr>
        </p:nvSpPr>
        <p:spPr/>
        <p:txBody>
          <a:bodyPr/>
          <a:lstStyle/>
          <a:p>
            <a:fld id="{23C25B04-298F-4179-8CF8-2D9B9EFCE686}" type="slidenum">
              <a:rPr lang="en-GB" smtClean="0"/>
              <a:t>30</a:t>
            </a:fld>
            <a:endParaRPr lang="en-GB"/>
          </a:p>
        </p:txBody>
      </p:sp>
    </p:spTree>
    <p:extLst>
      <p:ext uri="{BB962C8B-B14F-4D97-AF65-F5344CB8AC3E}">
        <p14:creationId xmlns:p14="http://schemas.microsoft.com/office/powerpoint/2010/main" val="3297541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Cross tab with Chi-Square Test</a:t>
            </a:r>
            <a:endParaRPr lang="en-US" dirty="0"/>
          </a:p>
        </p:txBody>
      </p:sp>
      <p:pic>
        <p:nvPicPr>
          <p:cNvPr id="39938"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tretch/>
        </p:blipFill>
        <p:spPr>
          <a:xfrm>
            <a:off x="2542470" y="1846264"/>
            <a:ext cx="7151511" cy="4022725"/>
          </a:xfrm>
        </p:spPr>
      </p:pic>
      <p:grpSp>
        <p:nvGrpSpPr>
          <p:cNvPr id="6" name="Group 5"/>
          <p:cNvGrpSpPr/>
          <p:nvPr/>
        </p:nvGrpSpPr>
        <p:grpSpPr>
          <a:xfrm>
            <a:off x="3917840" y="4876629"/>
            <a:ext cx="3744416" cy="1844846"/>
            <a:chOff x="2123728" y="4926139"/>
            <a:chExt cx="3744416" cy="1844846"/>
          </a:xfrm>
        </p:grpSpPr>
        <p:sp>
          <p:nvSpPr>
            <p:cNvPr id="2" name="TextBox 1"/>
            <p:cNvSpPr txBox="1"/>
            <p:nvPr/>
          </p:nvSpPr>
          <p:spPr>
            <a:xfrm>
              <a:off x="4788024" y="4926139"/>
              <a:ext cx="1080120" cy="369332"/>
            </a:xfrm>
            <a:prstGeom prst="rect">
              <a:avLst/>
            </a:prstGeom>
            <a:noFill/>
          </p:spPr>
          <p:txBody>
            <a:bodyPr wrap="square" rtlCol="0">
              <a:spAutoFit/>
            </a:bodyPr>
            <a:lstStyle/>
            <a:p>
              <a:r>
                <a:rPr lang="en-GB" dirty="0"/>
                <a:t>p-value</a:t>
              </a:r>
            </a:p>
          </p:txBody>
        </p:sp>
        <p:cxnSp>
          <p:nvCxnSpPr>
            <p:cNvPr id="4" name="Straight Arrow Connector 3"/>
            <p:cNvCxnSpPr/>
            <p:nvPr/>
          </p:nvCxnSpPr>
          <p:spPr>
            <a:xfrm flipH="1">
              <a:off x="4067944" y="5110805"/>
              <a:ext cx="7200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2411760" y="4926139"/>
              <a:ext cx="720080" cy="30306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Arrow Connector 7"/>
            <p:cNvCxnSpPr>
              <a:stCxn id="9" idx="0"/>
            </p:cNvCxnSpPr>
            <p:nvPr/>
          </p:nvCxnSpPr>
          <p:spPr>
            <a:xfrm flipV="1">
              <a:off x="2807804" y="5229200"/>
              <a:ext cx="0" cy="8954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123728" y="6124654"/>
              <a:ext cx="1368152" cy="646331"/>
            </a:xfrm>
            <a:prstGeom prst="rect">
              <a:avLst/>
            </a:prstGeom>
            <a:noFill/>
          </p:spPr>
          <p:txBody>
            <a:bodyPr wrap="square" rtlCol="0">
              <a:spAutoFit/>
            </a:bodyPr>
            <a:lstStyle/>
            <a:p>
              <a:pPr algn="ctr"/>
              <a:r>
                <a:rPr lang="en-GB" dirty="0"/>
                <a:t>Test statistic</a:t>
              </a:r>
            </a:p>
          </p:txBody>
        </p:sp>
      </p:grpSp>
      <p:sp>
        <p:nvSpPr>
          <p:cNvPr id="5" name="Slide Number Placeholder 4">
            <a:extLst>
              <a:ext uri="{FF2B5EF4-FFF2-40B4-BE49-F238E27FC236}">
                <a16:creationId xmlns:a16="http://schemas.microsoft.com/office/drawing/2014/main" id="{9611CCC5-AB72-4827-92F2-184F160FC0FF}"/>
              </a:ext>
            </a:extLst>
          </p:cNvPr>
          <p:cNvSpPr>
            <a:spLocks noGrp="1"/>
          </p:cNvSpPr>
          <p:nvPr>
            <p:ph type="sldNum" sz="quarter" idx="12"/>
          </p:nvPr>
        </p:nvSpPr>
        <p:spPr/>
        <p:txBody>
          <a:bodyPr/>
          <a:lstStyle/>
          <a:p>
            <a:fld id="{23C25B04-298F-4179-8CF8-2D9B9EFCE686}" type="slidenum">
              <a:rPr lang="en-GB" smtClean="0"/>
              <a:t>31</a:t>
            </a:fld>
            <a:endParaRPr lang="en-GB"/>
          </a:p>
        </p:txBody>
      </p:sp>
    </p:spTree>
    <p:extLst>
      <p:ext uri="{BB962C8B-B14F-4D97-AF65-F5344CB8AC3E}">
        <p14:creationId xmlns:p14="http://schemas.microsoft.com/office/powerpoint/2010/main" val="3984941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t>Is Gender Related to Willingness to Recommend National (rec)?</a:t>
            </a:r>
            <a:endParaRPr lang="en-GB" dirty="0"/>
          </a:p>
        </p:txBody>
      </p:sp>
      <p:pic>
        <p:nvPicPr>
          <p:cNvPr id="3789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628900" y="1846264"/>
            <a:ext cx="7509510" cy="4022725"/>
          </a:xfrm>
        </p:spPr>
      </p:pic>
      <p:sp>
        <p:nvSpPr>
          <p:cNvPr id="4" name="Oval 3"/>
          <p:cNvSpPr/>
          <p:nvPr/>
        </p:nvSpPr>
        <p:spPr>
          <a:xfrm>
            <a:off x="4833791" y="4644207"/>
            <a:ext cx="504056" cy="36004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lide Number Placeholder 2">
            <a:extLst>
              <a:ext uri="{FF2B5EF4-FFF2-40B4-BE49-F238E27FC236}">
                <a16:creationId xmlns:a16="http://schemas.microsoft.com/office/drawing/2014/main" id="{E54957A0-8A7F-45E2-A14B-BB45EEEDC169}"/>
              </a:ext>
            </a:extLst>
          </p:cNvPr>
          <p:cNvSpPr>
            <a:spLocks noGrp="1"/>
          </p:cNvSpPr>
          <p:nvPr>
            <p:ph type="sldNum" sz="quarter" idx="12"/>
          </p:nvPr>
        </p:nvSpPr>
        <p:spPr/>
        <p:txBody>
          <a:bodyPr/>
          <a:lstStyle/>
          <a:p>
            <a:fld id="{23C25B04-298F-4179-8CF8-2D9B9EFCE686}" type="slidenum">
              <a:rPr lang="en-GB" smtClean="0"/>
              <a:t>32</a:t>
            </a:fld>
            <a:endParaRPr lang="en-GB"/>
          </a:p>
        </p:txBody>
      </p:sp>
    </p:spTree>
    <p:extLst>
      <p:ext uri="{BB962C8B-B14F-4D97-AF65-F5344CB8AC3E}">
        <p14:creationId xmlns:p14="http://schemas.microsoft.com/office/powerpoint/2010/main" val="2501779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Sample Problem 3</a:t>
            </a:r>
          </a:p>
        </p:txBody>
      </p:sp>
      <p:pic>
        <p:nvPicPr>
          <p:cNvPr id="38915" name="Picture 3" descr="C:\Users\desrocd\AppData\Local\Microsoft\Windows\Temporary Internet Files\Content.IE5\NXXAKHKG\smartoon-problem-solving[1].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295800" y="2132857"/>
            <a:ext cx="3437564" cy="2749315"/>
          </a:xfrm>
        </p:spPr>
      </p:pic>
      <p:sp>
        <p:nvSpPr>
          <p:cNvPr id="3" name="Slide Number Placeholder 2">
            <a:extLst>
              <a:ext uri="{FF2B5EF4-FFF2-40B4-BE49-F238E27FC236}">
                <a16:creationId xmlns:a16="http://schemas.microsoft.com/office/drawing/2014/main" id="{70AE2BE4-C28B-458A-82DC-72475093DC96}"/>
              </a:ext>
            </a:extLst>
          </p:cNvPr>
          <p:cNvSpPr>
            <a:spLocks noGrp="1"/>
          </p:cNvSpPr>
          <p:nvPr>
            <p:ph type="sldNum" sz="quarter" idx="12"/>
          </p:nvPr>
        </p:nvSpPr>
        <p:spPr/>
        <p:txBody>
          <a:bodyPr/>
          <a:lstStyle/>
          <a:p>
            <a:fld id="{23C25B04-298F-4179-8CF8-2D9B9EFCE686}" type="slidenum">
              <a:rPr lang="en-GB" smtClean="0"/>
              <a:t>33</a:t>
            </a:fld>
            <a:endParaRPr lang="en-GB"/>
          </a:p>
        </p:txBody>
      </p:sp>
    </p:spTree>
    <p:extLst>
      <p:ext uri="{BB962C8B-B14F-4D97-AF65-F5344CB8AC3E}">
        <p14:creationId xmlns:p14="http://schemas.microsoft.com/office/powerpoint/2010/main" val="1470076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Valid Data</a:t>
            </a:r>
          </a:p>
        </p:txBody>
      </p:sp>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714622"/>
            <a:ext cx="10227196" cy="3908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B0355897-21F1-4AA5-AF53-8CAF7E2DCAFF}"/>
              </a:ext>
            </a:extLst>
          </p:cNvPr>
          <p:cNvSpPr>
            <a:spLocks noGrp="1"/>
          </p:cNvSpPr>
          <p:nvPr>
            <p:ph type="sldNum" sz="quarter" idx="12"/>
          </p:nvPr>
        </p:nvSpPr>
        <p:spPr/>
        <p:txBody>
          <a:bodyPr/>
          <a:lstStyle/>
          <a:p>
            <a:fld id="{23C25B04-298F-4179-8CF8-2D9B9EFCE686}" type="slidenum">
              <a:rPr lang="en-GB" smtClean="0"/>
              <a:t>34</a:t>
            </a:fld>
            <a:endParaRPr lang="en-GB"/>
          </a:p>
        </p:txBody>
      </p:sp>
    </p:spTree>
    <p:extLst>
      <p:ext uri="{BB962C8B-B14F-4D97-AF65-F5344CB8AC3E}">
        <p14:creationId xmlns:p14="http://schemas.microsoft.com/office/powerpoint/2010/main" val="2159326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Rerun Income w/ Exact Test</a:t>
            </a:r>
            <a:endParaRPr lang="en-GB" dirty="0"/>
          </a:p>
        </p:txBody>
      </p:sp>
      <p:pic>
        <p:nvPicPr>
          <p:cNvPr id="4403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64872" y="1412111"/>
            <a:ext cx="9873204" cy="4803493"/>
          </a:xfrm>
        </p:spPr>
      </p:pic>
      <p:sp>
        <p:nvSpPr>
          <p:cNvPr id="3" name="Slide Number Placeholder 2">
            <a:extLst>
              <a:ext uri="{FF2B5EF4-FFF2-40B4-BE49-F238E27FC236}">
                <a16:creationId xmlns:a16="http://schemas.microsoft.com/office/drawing/2014/main" id="{B9202286-B3D0-41FA-8532-DAA9BA34D002}"/>
              </a:ext>
            </a:extLst>
          </p:cNvPr>
          <p:cNvSpPr>
            <a:spLocks noGrp="1"/>
          </p:cNvSpPr>
          <p:nvPr>
            <p:ph type="sldNum" sz="quarter" idx="12"/>
          </p:nvPr>
        </p:nvSpPr>
        <p:spPr/>
        <p:txBody>
          <a:bodyPr/>
          <a:lstStyle/>
          <a:p>
            <a:fld id="{23C25B04-298F-4179-8CF8-2D9B9EFCE686}" type="slidenum">
              <a:rPr lang="en-GB" smtClean="0"/>
              <a:t>35</a:t>
            </a:fld>
            <a:endParaRPr lang="en-GB"/>
          </a:p>
        </p:txBody>
      </p:sp>
    </p:spTree>
    <p:extLst>
      <p:ext uri="{BB962C8B-B14F-4D97-AF65-F5344CB8AC3E}">
        <p14:creationId xmlns:p14="http://schemas.microsoft.com/office/powerpoint/2010/main" val="2379041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Similar Inference</a:t>
            </a:r>
            <a:endParaRPr lang="en-GB" dirty="0"/>
          </a:p>
        </p:txBody>
      </p:sp>
      <p:pic>
        <p:nvPicPr>
          <p:cNvPr id="45058"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tretch/>
        </p:blipFill>
        <p:spPr>
          <a:xfrm>
            <a:off x="1818526" y="1853754"/>
            <a:ext cx="8979613" cy="4022725"/>
          </a:xfrm>
        </p:spPr>
      </p:pic>
      <p:sp>
        <p:nvSpPr>
          <p:cNvPr id="6" name="Oval 5"/>
          <p:cNvSpPr/>
          <p:nvPr/>
        </p:nvSpPr>
        <p:spPr>
          <a:xfrm>
            <a:off x="5591944" y="4799734"/>
            <a:ext cx="504056" cy="324036"/>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lide Number Placeholder 2">
            <a:extLst>
              <a:ext uri="{FF2B5EF4-FFF2-40B4-BE49-F238E27FC236}">
                <a16:creationId xmlns:a16="http://schemas.microsoft.com/office/drawing/2014/main" id="{43075347-22C1-43BC-87FC-906C6AE22578}"/>
              </a:ext>
            </a:extLst>
          </p:cNvPr>
          <p:cNvSpPr>
            <a:spLocks noGrp="1"/>
          </p:cNvSpPr>
          <p:nvPr>
            <p:ph type="sldNum" sz="quarter" idx="12"/>
          </p:nvPr>
        </p:nvSpPr>
        <p:spPr/>
        <p:txBody>
          <a:bodyPr/>
          <a:lstStyle/>
          <a:p>
            <a:fld id="{23C25B04-298F-4179-8CF8-2D9B9EFCE686}" type="slidenum">
              <a:rPr lang="en-GB" smtClean="0"/>
              <a:t>36</a:t>
            </a:fld>
            <a:endParaRPr lang="en-GB"/>
          </a:p>
        </p:txBody>
      </p:sp>
    </p:spTree>
    <p:extLst>
      <p:ext uri="{BB962C8B-B14F-4D97-AF65-F5344CB8AC3E}">
        <p14:creationId xmlns:p14="http://schemas.microsoft.com/office/powerpoint/2010/main" val="3919679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Autofit/>
          </a:bodyPr>
          <a:lstStyle/>
          <a:p>
            <a:r>
              <a:rPr lang="en-GB" dirty="0"/>
              <a:t>Additional Statistics: </a:t>
            </a:r>
            <a:br>
              <a:rPr lang="en-GB" dirty="0"/>
            </a:br>
            <a:r>
              <a:rPr lang="en-GB" dirty="0"/>
              <a:t>Strength of the Association</a:t>
            </a:r>
          </a:p>
        </p:txBody>
      </p:sp>
      <p:pic>
        <p:nvPicPr>
          <p:cNvPr id="38915" name="Picture 3"/>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145754" y="2346594"/>
            <a:ext cx="4904209" cy="3349126"/>
          </a:xfrm>
        </p:spPr>
      </p:pic>
      <p:pic>
        <p:nvPicPr>
          <p:cNvPr id="38916" name="Picture 4"/>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tretch/>
        </p:blipFill>
        <p:spPr>
          <a:xfrm>
            <a:off x="6188074" y="2346018"/>
            <a:ext cx="4858171" cy="3349125"/>
          </a:xfrm>
        </p:spPr>
      </p:pic>
      <p:sp>
        <p:nvSpPr>
          <p:cNvPr id="2" name="Slide Number Placeholder 1">
            <a:extLst>
              <a:ext uri="{FF2B5EF4-FFF2-40B4-BE49-F238E27FC236}">
                <a16:creationId xmlns:a16="http://schemas.microsoft.com/office/drawing/2014/main" id="{0B9A8A1C-51A3-4591-B931-B156D491C557}"/>
              </a:ext>
            </a:extLst>
          </p:cNvPr>
          <p:cNvSpPr>
            <a:spLocks noGrp="1"/>
          </p:cNvSpPr>
          <p:nvPr>
            <p:ph type="sldNum" sz="quarter" idx="12"/>
          </p:nvPr>
        </p:nvSpPr>
        <p:spPr/>
        <p:txBody>
          <a:bodyPr/>
          <a:lstStyle/>
          <a:p>
            <a:fld id="{23C25B04-298F-4179-8CF8-2D9B9EFCE686}" type="slidenum">
              <a:rPr lang="en-GB" smtClean="0"/>
              <a:t>37</a:t>
            </a:fld>
            <a:endParaRPr lang="en-GB"/>
          </a:p>
        </p:txBody>
      </p:sp>
    </p:spTree>
    <p:extLst>
      <p:ext uri="{BB962C8B-B14F-4D97-AF65-F5344CB8AC3E}">
        <p14:creationId xmlns:p14="http://schemas.microsoft.com/office/powerpoint/2010/main" val="1744550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Figure 18.7</a:t>
            </a:r>
          </a:p>
        </p:txBody>
      </p:sp>
      <p:pic>
        <p:nvPicPr>
          <p:cNvPr id="3789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052945" y="1371600"/>
            <a:ext cx="10141527" cy="449738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739AA860-E280-4864-BFC1-5424201E43C5}"/>
              </a:ext>
            </a:extLst>
          </p:cNvPr>
          <p:cNvSpPr>
            <a:spLocks noGrp="1"/>
          </p:cNvSpPr>
          <p:nvPr>
            <p:ph type="sldNum" sz="quarter" idx="12"/>
          </p:nvPr>
        </p:nvSpPr>
        <p:spPr/>
        <p:txBody>
          <a:bodyPr/>
          <a:lstStyle/>
          <a:p>
            <a:fld id="{23C25B04-298F-4179-8CF8-2D9B9EFCE686}" type="slidenum">
              <a:rPr lang="en-GB" smtClean="0"/>
              <a:t>38</a:t>
            </a:fld>
            <a:endParaRPr lang="en-GB"/>
          </a:p>
        </p:txBody>
      </p:sp>
    </p:spTree>
    <p:extLst>
      <p:ext uri="{BB962C8B-B14F-4D97-AF65-F5344CB8AC3E}">
        <p14:creationId xmlns:p14="http://schemas.microsoft.com/office/powerpoint/2010/main" val="701987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D80E37-F4B9-41F0-909E-2E1D6C7A7617}"/>
              </a:ext>
            </a:extLst>
          </p:cNvPr>
          <p:cNvSpPr>
            <a:spLocks noGrp="1"/>
          </p:cNvSpPr>
          <p:nvPr>
            <p:ph type="sldNum" sz="quarter" idx="12"/>
          </p:nvPr>
        </p:nvSpPr>
        <p:spPr/>
        <p:txBody>
          <a:bodyPr/>
          <a:lstStyle/>
          <a:p>
            <a:fld id="{52C2C0B8-B1FA-40D6-B313-700662E6D4F8}" type="slidenum">
              <a:rPr lang="en-GB" smtClean="0"/>
              <a:t>39</a:t>
            </a:fld>
            <a:endParaRPr lang="en-GB"/>
          </a:p>
        </p:txBody>
      </p:sp>
      <p:sp>
        <p:nvSpPr>
          <p:cNvPr id="8" name="Title 7">
            <a:extLst>
              <a:ext uri="{FF2B5EF4-FFF2-40B4-BE49-F238E27FC236}">
                <a16:creationId xmlns:a16="http://schemas.microsoft.com/office/drawing/2014/main" id="{243E384A-00B4-4993-8E2D-D4F94443385F}"/>
              </a:ext>
            </a:extLst>
          </p:cNvPr>
          <p:cNvSpPr>
            <a:spLocks noGrp="1"/>
          </p:cNvSpPr>
          <p:nvPr>
            <p:ph type="ctrTitle"/>
          </p:nvPr>
        </p:nvSpPr>
        <p:spPr/>
        <p:txBody>
          <a:bodyPr/>
          <a:lstStyle/>
          <a:p>
            <a:r>
              <a:rPr lang="en-US" dirty="0">
                <a:highlight>
                  <a:srgbClr val="FFFF00"/>
                </a:highlight>
              </a:rPr>
              <a:t>Means </a:t>
            </a:r>
            <a:br>
              <a:rPr lang="en-US" dirty="0">
                <a:highlight>
                  <a:srgbClr val="FFFF00"/>
                </a:highlight>
              </a:rPr>
            </a:br>
            <a:r>
              <a:rPr lang="en-US" dirty="0">
                <a:highlight>
                  <a:srgbClr val="FFFF00"/>
                </a:highlight>
              </a:rPr>
              <a:t>t-tests and ANOVA</a:t>
            </a:r>
            <a:endParaRPr lang="en-GB" dirty="0"/>
          </a:p>
        </p:txBody>
      </p:sp>
    </p:spTree>
    <p:extLst>
      <p:ext uri="{BB962C8B-B14F-4D97-AF65-F5344CB8AC3E}">
        <p14:creationId xmlns:p14="http://schemas.microsoft.com/office/powerpoint/2010/main" val="3585227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Hanging out with friend, Sam</a:t>
            </a:r>
            <a:endParaRPr lang="en-GB" dirty="0"/>
          </a:p>
        </p:txBody>
      </p:sp>
      <p:sp>
        <p:nvSpPr>
          <p:cNvPr id="3" name="Content Placeholder 2"/>
          <p:cNvSpPr>
            <a:spLocks noGrp="1"/>
          </p:cNvSpPr>
          <p:nvPr>
            <p:ph sz="quarter" idx="1"/>
          </p:nvPr>
        </p:nvSpPr>
        <p:spPr/>
        <p:txBody>
          <a:bodyPr>
            <a:normAutofit lnSpcReduction="10000"/>
          </a:bodyPr>
          <a:lstStyle/>
          <a:p>
            <a:r>
              <a:rPr lang="en-GB"/>
              <a:t>Decide to go bowling</a:t>
            </a:r>
          </a:p>
          <a:p>
            <a:endParaRPr lang="en-GB"/>
          </a:p>
          <a:p>
            <a:r>
              <a:rPr lang="en-GB"/>
              <a:t>Sam claims his long-term average is 150</a:t>
            </a:r>
          </a:p>
          <a:p>
            <a:endParaRPr lang="en-GB"/>
          </a:p>
          <a:p>
            <a:r>
              <a:rPr lang="en-GB"/>
              <a:t>Over 3 games, Sam’s average is 40</a:t>
            </a:r>
          </a:p>
          <a:p>
            <a:endParaRPr lang="en-GB"/>
          </a:p>
          <a:p>
            <a:r>
              <a:rPr lang="en-GB"/>
              <a:t>Do you believe his claim?</a:t>
            </a:r>
          </a:p>
          <a:p>
            <a:pPr lvl="1"/>
            <a:r>
              <a:rPr lang="en-GB"/>
              <a:t>Don’t believe him</a:t>
            </a:r>
            <a:endParaRPr lang="en-GB" dirty="0"/>
          </a:p>
        </p:txBody>
      </p:sp>
      <p:pic>
        <p:nvPicPr>
          <p:cNvPr id="36866" name="Picture 2" descr="C:\Users\desrocd\AppData\Local\Microsoft\Windows\Temporary Internet Files\Content.IE5\06XRW1A1\quille[1].jpg"/>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282531" y="2437607"/>
            <a:ext cx="3810000" cy="2486025"/>
          </a:xfrm>
        </p:spPr>
      </p:pic>
      <p:sp>
        <p:nvSpPr>
          <p:cNvPr id="4" name="Slide Number Placeholder 3">
            <a:extLst>
              <a:ext uri="{FF2B5EF4-FFF2-40B4-BE49-F238E27FC236}">
                <a16:creationId xmlns:a16="http://schemas.microsoft.com/office/drawing/2014/main" id="{4F1EFBA9-6456-401B-8135-DCF0E8CCB9F0}"/>
              </a:ext>
            </a:extLst>
          </p:cNvPr>
          <p:cNvSpPr>
            <a:spLocks noGrp="1"/>
          </p:cNvSpPr>
          <p:nvPr>
            <p:ph type="sldNum" sz="quarter" idx="12"/>
          </p:nvPr>
        </p:nvSpPr>
        <p:spPr/>
        <p:txBody>
          <a:bodyPr/>
          <a:lstStyle/>
          <a:p>
            <a:fld id="{23C25B04-298F-4179-8CF8-2D9B9EFCE686}" type="slidenum">
              <a:rPr lang="en-GB" smtClean="0"/>
              <a:t>4</a:t>
            </a:fld>
            <a:endParaRPr lang="en-GB"/>
          </a:p>
        </p:txBody>
      </p:sp>
    </p:spTree>
    <p:extLst>
      <p:ext uri="{BB962C8B-B14F-4D97-AF65-F5344CB8AC3E}">
        <p14:creationId xmlns:p14="http://schemas.microsoft.com/office/powerpoint/2010/main" val="31078196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Single Mean</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534696" y="1853754"/>
                <a:ext cx="9520158" cy="3450613"/>
              </a:xfrm>
            </p:spPr>
            <p:txBody>
              <a:bodyPr>
                <a:noAutofit/>
              </a:bodyPr>
              <a:lstStyle/>
              <a:p>
                <a:r>
                  <a:rPr lang="en-GB" sz="1600" b="1" dirty="0">
                    <a:solidFill>
                      <a:schemeClr val="tx1"/>
                    </a:solidFill>
                  </a:rPr>
                  <a:t>National Insurance: Is the mean for overall service quality = 5?</a:t>
                </a:r>
              </a:p>
              <a:p>
                <a:r>
                  <a:rPr lang="en-GB" sz="1600" b="1" dirty="0">
                    <a:solidFill>
                      <a:schemeClr val="tx1"/>
                    </a:solidFill>
                  </a:rPr>
                  <a:t>Set the hypotheses</a:t>
                </a:r>
              </a:p>
              <a:p>
                <a:pPr lvl="1"/>
                <a:r>
                  <a:rPr lang="en-GB" sz="1600" b="1" dirty="0">
                    <a:solidFill>
                      <a:schemeClr val="tx1"/>
                    </a:solidFill>
                  </a:rPr>
                  <a:t>Null?</a:t>
                </a:r>
              </a:p>
              <a:p>
                <a:pPr lvl="1"/>
                <a:r>
                  <a:rPr lang="en-GB" sz="1600" b="1" dirty="0">
                    <a:solidFill>
                      <a:schemeClr val="tx1"/>
                    </a:solidFill>
                  </a:rPr>
                  <a:t>Alternative?</a:t>
                </a:r>
              </a:p>
              <a:p>
                <a:r>
                  <a:rPr lang="en-GB" sz="1600" b="1" dirty="0">
                    <a:solidFill>
                      <a:schemeClr val="tx1"/>
                    </a:solidFill>
                  </a:rPr>
                  <a:t>Test statistic</a:t>
                </a:r>
              </a:p>
              <a:p>
                <a:pPr lvl="1"/>
                <a14:m>
                  <m:oMath xmlns:m="http://schemas.openxmlformats.org/officeDocument/2006/math">
                    <m:sSub>
                      <m:sSubPr>
                        <m:ctrlPr>
                          <a:rPr lang="en-GB" sz="1600" b="1" i="1" smtClean="0">
                            <a:solidFill>
                              <a:schemeClr val="tx1"/>
                            </a:solidFill>
                            <a:latin typeface="Cambria Math" panose="02040503050406030204" pitchFamily="18" charset="0"/>
                          </a:rPr>
                        </m:ctrlPr>
                      </m:sSubPr>
                      <m:e>
                        <m:r>
                          <a:rPr lang="en-GB" sz="1600" b="1" i="1" smtClean="0">
                            <a:solidFill>
                              <a:schemeClr val="tx1"/>
                            </a:solidFill>
                            <a:latin typeface="Cambria Math"/>
                          </a:rPr>
                          <m:t>𝒕</m:t>
                        </m:r>
                      </m:e>
                      <m:sub>
                        <m:r>
                          <a:rPr lang="en-GB" sz="1600" b="1" i="1" smtClean="0">
                            <a:solidFill>
                              <a:schemeClr val="tx1"/>
                            </a:solidFill>
                            <a:latin typeface="Cambria Math"/>
                          </a:rPr>
                          <m:t>𝒄</m:t>
                        </m:r>
                      </m:sub>
                    </m:sSub>
                    <m:r>
                      <a:rPr lang="en-GB" sz="1600" b="1" i="1" smtClean="0">
                        <a:solidFill>
                          <a:schemeClr val="tx1"/>
                        </a:solidFill>
                        <a:latin typeface="Cambria Math"/>
                      </a:rPr>
                      <m:t>=</m:t>
                    </m:r>
                    <m:f>
                      <m:fPr>
                        <m:ctrlPr>
                          <a:rPr lang="en-GB" sz="1600" b="1" i="1" smtClean="0">
                            <a:solidFill>
                              <a:schemeClr val="tx1"/>
                            </a:solidFill>
                            <a:latin typeface="Cambria Math" panose="02040503050406030204" pitchFamily="18" charset="0"/>
                          </a:rPr>
                        </m:ctrlPr>
                      </m:fPr>
                      <m:num>
                        <m:acc>
                          <m:accPr>
                            <m:chr m:val="̅"/>
                            <m:ctrlPr>
                              <a:rPr lang="en-GB" sz="1600" b="1" i="1" smtClean="0">
                                <a:solidFill>
                                  <a:schemeClr val="tx1"/>
                                </a:solidFill>
                                <a:latin typeface="Cambria Math" panose="02040503050406030204" pitchFamily="18" charset="0"/>
                              </a:rPr>
                            </m:ctrlPr>
                          </m:accPr>
                          <m:e>
                            <m:r>
                              <a:rPr lang="en-GB" sz="1600" b="1" i="1" smtClean="0">
                                <a:solidFill>
                                  <a:schemeClr val="tx1"/>
                                </a:solidFill>
                                <a:latin typeface="Cambria Math"/>
                              </a:rPr>
                              <m:t>𝒙</m:t>
                            </m:r>
                          </m:e>
                        </m:acc>
                        <m:r>
                          <a:rPr lang="en-GB" sz="1600" b="1" i="1" smtClean="0">
                            <a:solidFill>
                              <a:schemeClr val="tx1"/>
                            </a:solidFill>
                            <a:latin typeface="Cambria Math"/>
                          </a:rPr>
                          <m:t>−</m:t>
                        </m:r>
                        <m:r>
                          <a:rPr lang="en-GB" sz="1600" b="1" i="1" smtClean="0">
                            <a:solidFill>
                              <a:schemeClr val="tx1"/>
                            </a:solidFill>
                            <a:latin typeface="Cambria Math"/>
                            <a:ea typeface="Cambria Math"/>
                          </a:rPr>
                          <m:t>𝝁</m:t>
                        </m:r>
                      </m:num>
                      <m:den>
                        <m:sSub>
                          <m:sSubPr>
                            <m:ctrlPr>
                              <a:rPr lang="en-GB" sz="1600" b="1" i="1" smtClean="0">
                                <a:solidFill>
                                  <a:schemeClr val="tx1"/>
                                </a:solidFill>
                                <a:latin typeface="Cambria Math" panose="02040503050406030204" pitchFamily="18" charset="0"/>
                              </a:rPr>
                            </m:ctrlPr>
                          </m:sSubPr>
                          <m:e>
                            <m:r>
                              <a:rPr lang="en-GB" sz="1600" b="1" i="1" smtClean="0">
                                <a:solidFill>
                                  <a:schemeClr val="tx1"/>
                                </a:solidFill>
                                <a:latin typeface="Cambria Math"/>
                              </a:rPr>
                              <m:t>𝒔</m:t>
                            </m:r>
                          </m:e>
                          <m:sub>
                            <m:acc>
                              <m:accPr>
                                <m:chr m:val="̅"/>
                                <m:ctrlPr>
                                  <a:rPr lang="en-GB" sz="1600" b="1" i="1" smtClean="0">
                                    <a:solidFill>
                                      <a:schemeClr val="tx1"/>
                                    </a:solidFill>
                                    <a:latin typeface="Cambria Math" panose="02040503050406030204" pitchFamily="18" charset="0"/>
                                  </a:rPr>
                                </m:ctrlPr>
                              </m:accPr>
                              <m:e>
                                <m:r>
                                  <a:rPr lang="en-GB" sz="1600" b="1" i="1" smtClean="0">
                                    <a:solidFill>
                                      <a:schemeClr val="tx1"/>
                                    </a:solidFill>
                                    <a:latin typeface="Cambria Math"/>
                                  </a:rPr>
                                  <m:t>𝒙</m:t>
                                </m:r>
                              </m:e>
                            </m:acc>
                          </m:sub>
                        </m:sSub>
                      </m:den>
                    </m:f>
                  </m:oMath>
                </a14:m>
                <a:endParaRPr lang="en-GB" sz="1600" b="1" dirty="0">
                  <a:solidFill>
                    <a:schemeClr val="tx1"/>
                  </a:solidFill>
                </a:endParaRPr>
              </a:p>
              <a:p>
                <a:pPr lvl="1"/>
                <a:r>
                  <a:rPr lang="en-GB" sz="1600" b="1" dirty="0">
                    <a:solidFill>
                      <a:schemeClr val="tx1"/>
                    </a:solidFill>
                  </a:rPr>
                  <a:t>Where </a:t>
                </a:r>
              </a:p>
              <a:p>
                <a:pPr lvl="2"/>
                <a14:m>
                  <m:oMath xmlns:m="http://schemas.openxmlformats.org/officeDocument/2006/math">
                    <m:acc>
                      <m:accPr>
                        <m:chr m:val="̅"/>
                        <m:ctrlPr>
                          <a:rPr lang="en-GB" b="1" i="1" smtClean="0">
                            <a:solidFill>
                              <a:schemeClr val="tx1"/>
                            </a:solidFill>
                            <a:latin typeface="Cambria Math" panose="02040503050406030204" pitchFamily="18" charset="0"/>
                          </a:rPr>
                        </m:ctrlPr>
                      </m:accPr>
                      <m:e>
                        <m:r>
                          <a:rPr lang="en-GB" b="1" i="1" smtClean="0">
                            <a:solidFill>
                              <a:schemeClr val="tx1"/>
                            </a:solidFill>
                            <a:latin typeface="Cambria Math"/>
                          </a:rPr>
                          <m:t>𝒙</m:t>
                        </m:r>
                      </m:e>
                    </m:acc>
                    <m:r>
                      <a:rPr lang="en-GB" b="1" i="1" smtClean="0">
                        <a:solidFill>
                          <a:schemeClr val="tx1"/>
                        </a:solidFill>
                        <a:latin typeface="Cambria Math"/>
                      </a:rPr>
                      <m:t>  </m:t>
                    </m:r>
                  </m:oMath>
                </a14:m>
                <a:r>
                  <a:rPr lang="en-GB" b="1" dirty="0">
                    <a:solidFill>
                      <a:schemeClr val="tx1"/>
                    </a:solidFill>
                  </a:rPr>
                  <a:t>is the sample mean</a:t>
                </a:r>
              </a:p>
              <a:p>
                <a:pPr lvl="2"/>
                <a14:m>
                  <m:oMath xmlns:m="http://schemas.openxmlformats.org/officeDocument/2006/math">
                    <m:sSub>
                      <m:sSubPr>
                        <m:ctrlPr>
                          <a:rPr lang="en-GB" b="1" i="1" smtClean="0">
                            <a:solidFill>
                              <a:schemeClr val="tx1"/>
                            </a:solidFill>
                            <a:latin typeface="Cambria Math" panose="02040503050406030204" pitchFamily="18" charset="0"/>
                          </a:rPr>
                        </m:ctrlPr>
                      </m:sSubPr>
                      <m:e>
                        <m:r>
                          <a:rPr lang="en-GB" b="1" i="1" smtClean="0">
                            <a:solidFill>
                              <a:schemeClr val="tx1"/>
                            </a:solidFill>
                            <a:latin typeface="Cambria Math"/>
                          </a:rPr>
                          <m:t>𝒔</m:t>
                        </m:r>
                      </m:e>
                      <m:sub>
                        <m:acc>
                          <m:accPr>
                            <m:chr m:val="̅"/>
                            <m:ctrlPr>
                              <a:rPr lang="en-GB" b="1" i="1" smtClean="0">
                                <a:solidFill>
                                  <a:schemeClr val="tx1"/>
                                </a:solidFill>
                                <a:latin typeface="Cambria Math" panose="02040503050406030204" pitchFamily="18" charset="0"/>
                              </a:rPr>
                            </m:ctrlPr>
                          </m:accPr>
                          <m:e>
                            <m:r>
                              <a:rPr lang="en-GB" b="1" i="1" smtClean="0">
                                <a:solidFill>
                                  <a:schemeClr val="tx1"/>
                                </a:solidFill>
                                <a:latin typeface="Cambria Math"/>
                              </a:rPr>
                              <m:t>𝒙</m:t>
                            </m:r>
                          </m:e>
                        </m:acc>
                      </m:sub>
                    </m:sSub>
                  </m:oMath>
                </a14:m>
                <a:r>
                  <a:rPr lang="en-GB" b="1" dirty="0">
                    <a:solidFill>
                      <a:schemeClr val="tx1"/>
                    </a:solidFill>
                  </a:rPr>
                  <a:t> is the sample standard deviation</a:t>
                </a:r>
              </a:p>
              <a:p>
                <a:pPr lvl="2"/>
                <a14:m>
                  <m:oMath xmlns:m="http://schemas.openxmlformats.org/officeDocument/2006/math">
                    <m:r>
                      <a:rPr lang="en-GB" b="1" i="1" smtClean="0">
                        <a:solidFill>
                          <a:schemeClr val="tx1"/>
                        </a:solidFill>
                        <a:latin typeface="Cambria Math"/>
                        <a:ea typeface="Cambria Math"/>
                      </a:rPr>
                      <m:t>𝝁</m:t>
                    </m:r>
                    <m:r>
                      <a:rPr lang="en-GB" b="1" i="1" smtClean="0">
                        <a:solidFill>
                          <a:schemeClr val="tx1"/>
                        </a:solidFill>
                        <a:latin typeface="Cambria Math"/>
                        <a:ea typeface="Cambria Math"/>
                      </a:rPr>
                      <m:t> </m:t>
                    </m:r>
                  </m:oMath>
                </a14:m>
                <a:r>
                  <a:rPr lang="en-GB" b="1" dirty="0">
                    <a:solidFill>
                      <a:schemeClr val="tx1"/>
                    </a:solidFill>
                  </a:rPr>
                  <a:t>is hypothesised population mean (5)</a:t>
                </a:r>
              </a:p>
              <a:p>
                <a:pPr lvl="2"/>
                <a14:m>
                  <m:oMath xmlns:m="http://schemas.openxmlformats.org/officeDocument/2006/math">
                    <m:r>
                      <a:rPr lang="en-GB" b="1" i="1" smtClean="0">
                        <a:solidFill>
                          <a:schemeClr val="tx1"/>
                        </a:solidFill>
                        <a:latin typeface="Cambria Math"/>
                      </a:rPr>
                      <m:t>𝒄</m:t>
                    </m:r>
                  </m:oMath>
                </a14:m>
                <a:r>
                  <a:rPr lang="en-GB" b="1" dirty="0">
                    <a:solidFill>
                      <a:schemeClr val="tx1"/>
                    </a:solidFill>
                  </a:rPr>
                  <a:t> is the degrees of freedom (n-1)</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534696" y="1853754"/>
                <a:ext cx="9520158" cy="3450613"/>
              </a:xfrm>
              <a:blipFill>
                <a:blip r:embed="rId3"/>
                <a:stretch>
                  <a:fillRect l="-256" b="-24558"/>
                </a:stretch>
              </a:blipFill>
            </p:spPr>
            <p:txBody>
              <a:bodyPr/>
              <a:lstStyle/>
              <a:p>
                <a:r>
                  <a:rPr lang="en-GB">
                    <a:noFill/>
                  </a:rPr>
                  <a:t> </a:t>
                </a:r>
              </a:p>
            </p:txBody>
          </p:sp>
        </mc:Fallback>
      </mc:AlternateContent>
      <p:sp>
        <p:nvSpPr>
          <p:cNvPr id="2" name="Slide Number Placeholder 1">
            <a:extLst>
              <a:ext uri="{FF2B5EF4-FFF2-40B4-BE49-F238E27FC236}">
                <a16:creationId xmlns:a16="http://schemas.microsoft.com/office/drawing/2014/main" id="{04ED439A-7672-495C-961C-2EA80594ECC7}"/>
              </a:ext>
            </a:extLst>
          </p:cNvPr>
          <p:cNvSpPr>
            <a:spLocks noGrp="1"/>
          </p:cNvSpPr>
          <p:nvPr>
            <p:ph type="sldNum" sz="quarter" idx="12"/>
          </p:nvPr>
        </p:nvSpPr>
        <p:spPr/>
        <p:txBody>
          <a:bodyPr/>
          <a:lstStyle/>
          <a:p>
            <a:fld id="{23C25B04-298F-4179-8CF8-2D9B9EFCE686}" type="slidenum">
              <a:rPr lang="en-GB" smtClean="0"/>
              <a:t>40</a:t>
            </a:fld>
            <a:endParaRPr lang="en-GB"/>
          </a:p>
        </p:txBody>
      </p:sp>
    </p:spTree>
    <p:extLst>
      <p:ext uri="{BB962C8B-B14F-4D97-AF65-F5344CB8AC3E}">
        <p14:creationId xmlns:p14="http://schemas.microsoft.com/office/powerpoint/2010/main" val="2026053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SPSS Specifications</a:t>
            </a:r>
          </a:p>
        </p:txBody>
      </p:sp>
      <p:pic>
        <p:nvPicPr>
          <p:cNvPr id="1027" name="Picture 3"/>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tretch>
            <a:fillRect/>
          </a:stretch>
        </p:blipFill>
        <p:spPr bwMode="auto">
          <a:xfrm>
            <a:off x="1092531" y="1196753"/>
            <a:ext cx="8763988" cy="2633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Grp="1" noChangeAspect="1" noChangeArrowheads="1"/>
          </p:cNvPicPr>
          <p:nvPr>
            <p:ph sz="half" idx="13"/>
          </p:nvPr>
        </p:nvPicPr>
        <p:blipFill>
          <a:blip r:embed="rId4" cstate="print">
            <a:extLst>
              <a:ext uri="{28A0092B-C50C-407E-A947-70E740481C1C}">
                <a14:useLocalDpi xmlns:a14="http://schemas.microsoft.com/office/drawing/2010/main" val="0"/>
              </a:ext>
            </a:extLst>
          </a:blip>
          <a:stretch>
            <a:fillRect/>
          </a:stretch>
        </p:blipFill>
        <p:spPr bwMode="auto">
          <a:xfrm>
            <a:off x="1092531" y="3984427"/>
            <a:ext cx="8763988" cy="2633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val 1"/>
          <p:cNvSpPr/>
          <p:nvPr/>
        </p:nvSpPr>
        <p:spPr>
          <a:xfrm>
            <a:off x="5681058" y="5373215"/>
            <a:ext cx="360040"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lide Number Placeholder 2">
            <a:extLst>
              <a:ext uri="{FF2B5EF4-FFF2-40B4-BE49-F238E27FC236}">
                <a16:creationId xmlns:a16="http://schemas.microsoft.com/office/drawing/2014/main" id="{AD55D0B5-18F1-41BA-8AA1-E660D63AA8A1}"/>
              </a:ext>
            </a:extLst>
          </p:cNvPr>
          <p:cNvSpPr>
            <a:spLocks noGrp="1"/>
          </p:cNvSpPr>
          <p:nvPr>
            <p:ph type="sldNum" sz="quarter" idx="12"/>
          </p:nvPr>
        </p:nvSpPr>
        <p:spPr/>
        <p:txBody>
          <a:bodyPr/>
          <a:lstStyle/>
          <a:p>
            <a:fld id="{6DE8EFFA-F410-47B5-B4C5-F4BCD5BCE878}" type="slidenum">
              <a:rPr lang="en-GB" smtClean="0"/>
              <a:t>41</a:t>
            </a:fld>
            <a:endParaRPr lang="en-GB" dirty="0"/>
          </a:p>
        </p:txBody>
      </p:sp>
    </p:spTree>
    <p:extLst>
      <p:ext uri="{BB962C8B-B14F-4D97-AF65-F5344CB8AC3E}">
        <p14:creationId xmlns:p14="http://schemas.microsoft.com/office/powerpoint/2010/main" val="1164320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Output: Reject? </a:t>
            </a:r>
          </a:p>
        </p:txBody>
      </p:sp>
      <p:pic>
        <p:nvPicPr>
          <p:cNvPr id="46082" name="Picture 2"/>
          <p:cNvPicPr>
            <a:picLocks noGrp="1" noChangeAspect="1" noChangeArrowheads="1"/>
          </p:cNvPicPr>
          <p:nvPr>
            <p:ph sz="quarter" idx="1"/>
          </p:nvPr>
        </p:nvPicPr>
        <p:blipFill rotWithShape="1">
          <a:blip r:embed="rId3">
            <a:extLst>
              <a:ext uri="{28A0092B-C50C-407E-A947-70E740481C1C}">
                <a14:useLocalDpi xmlns:a14="http://schemas.microsoft.com/office/drawing/2010/main" val="0"/>
              </a:ext>
            </a:extLst>
          </a:blip>
          <a:srcRect l="14913" t="47962" r="39354" b="5200"/>
          <a:stretch/>
        </p:blipFill>
        <p:spPr>
          <a:xfrm>
            <a:off x="1992314" y="1737361"/>
            <a:ext cx="8218487" cy="4274044"/>
          </a:xfrm>
        </p:spPr>
      </p:pic>
      <p:sp>
        <p:nvSpPr>
          <p:cNvPr id="3" name="Slide Number Placeholder 2">
            <a:extLst>
              <a:ext uri="{FF2B5EF4-FFF2-40B4-BE49-F238E27FC236}">
                <a16:creationId xmlns:a16="http://schemas.microsoft.com/office/drawing/2014/main" id="{95B09EFF-3421-4B72-A7D5-C1B15405AA7D}"/>
              </a:ext>
            </a:extLst>
          </p:cNvPr>
          <p:cNvSpPr>
            <a:spLocks noGrp="1"/>
          </p:cNvSpPr>
          <p:nvPr>
            <p:ph type="sldNum" sz="quarter" idx="12"/>
          </p:nvPr>
        </p:nvSpPr>
        <p:spPr/>
        <p:txBody>
          <a:bodyPr/>
          <a:lstStyle/>
          <a:p>
            <a:fld id="{23C25B04-298F-4179-8CF8-2D9B9EFCE686}" type="slidenum">
              <a:rPr lang="en-GB" smtClean="0"/>
              <a:t>42</a:t>
            </a:fld>
            <a:endParaRPr lang="en-GB"/>
          </a:p>
        </p:txBody>
      </p:sp>
    </p:spTree>
    <p:extLst>
      <p:ext uri="{BB962C8B-B14F-4D97-AF65-F5344CB8AC3E}">
        <p14:creationId xmlns:p14="http://schemas.microsoft.com/office/powerpoint/2010/main" val="26828657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400" dirty="0"/>
              <a:t>2 Means – Independent Samples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34696" y="2015732"/>
                <a:ext cx="9520158" cy="4607490"/>
              </a:xfrm>
            </p:spPr>
            <p:txBody>
              <a:bodyPr>
                <a:normAutofit fontScale="47500" lnSpcReduction="20000"/>
              </a:bodyPr>
              <a:lstStyle/>
              <a:p>
                <a:r>
                  <a:rPr lang="en-GB" sz="4900" b="1" dirty="0">
                    <a:latin typeface="Arial" panose="020B0604020202020204" pitchFamily="34" charset="0"/>
                    <a:cs typeface="Arial" panose="020B0604020202020204" pitchFamily="34" charset="0"/>
                  </a:rPr>
                  <a:t>National Insurance: Do men and women differ in perceived service quality?</a:t>
                </a:r>
              </a:p>
              <a:p>
                <a:r>
                  <a:rPr lang="en-GB" sz="4900" b="1" dirty="0">
                    <a:latin typeface="Arial" panose="020B0604020202020204" pitchFamily="34" charset="0"/>
                    <a:cs typeface="Arial" panose="020B0604020202020204" pitchFamily="34" charset="0"/>
                  </a:rPr>
                  <a:t>Set the hypotheses</a:t>
                </a:r>
              </a:p>
              <a:p>
                <a:pPr lvl="1"/>
                <a:r>
                  <a:rPr lang="en-GB" sz="4900" b="1" dirty="0">
                    <a:latin typeface="Arial" panose="020B0604020202020204" pitchFamily="34" charset="0"/>
                    <a:cs typeface="Arial" panose="020B0604020202020204" pitchFamily="34" charset="0"/>
                  </a:rPr>
                  <a:t>Null?</a:t>
                </a:r>
              </a:p>
              <a:p>
                <a:pPr lvl="1"/>
                <a:r>
                  <a:rPr lang="en-GB" sz="4900" b="1" dirty="0">
                    <a:latin typeface="Arial" panose="020B0604020202020204" pitchFamily="34" charset="0"/>
                    <a:cs typeface="Arial" panose="020B0604020202020204" pitchFamily="34" charset="0"/>
                  </a:rPr>
                  <a:t>Alternative?</a:t>
                </a:r>
              </a:p>
              <a:p>
                <a:r>
                  <a:rPr lang="en-GB" sz="4900" b="1" dirty="0">
                    <a:latin typeface="Arial" panose="020B0604020202020204" pitchFamily="34" charset="0"/>
                    <a:cs typeface="Arial" panose="020B0604020202020204" pitchFamily="34" charset="0"/>
                  </a:rPr>
                  <a:t>Test statistic (both samples &gt; 30)</a:t>
                </a:r>
              </a:p>
              <a:p>
                <a:pPr lvl="1"/>
                <a14:m>
                  <m:oMath xmlns:m="http://schemas.openxmlformats.org/officeDocument/2006/math">
                    <m:r>
                      <a:rPr lang="en-GB" sz="4900" b="1" i="1" smtClean="0">
                        <a:latin typeface="Cambria Math"/>
                      </a:rPr>
                      <m:t>𝒛</m:t>
                    </m:r>
                    <m:r>
                      <a:rPr lang="en-GB" sz="4900" b="1" i="1" smtClean="0">
                        <a:latin typeface="Cambria Math"/>
                      </a:rPr>
                      <m:t>=</m:t>
                    </m:r>
                    <m:f>
                      <m:fPr>
                        <m:ctrlPr>
                          <a:rPr lang="en-GB" sz="4900" b="1" i="1">
                            <a:latin typeface="Cambria Math" panose="02040503050406030204" pitchFamily="18" charset="0"/>
                          </a:rPr>
                        </m:ctrlPr>
                      </m:fPr>
                      <m:num>
                        <m:d>
                          <m:dPr>
                            <m:ctrlPr>
                              <a:rPr lang="en-GB" sz="4900" b="1" i="1" smtClean="0">
                                <a:latin typeface="Cambria Math" panose="02040503050406030204" pitchFamily="18" charset="0"/>
                              </a:rPr>
                            </m:ctrlPr>
                          </m:dPr>
                          <m:e>
                            <m:sSub>
                              <m:sSubPr>
                                <m:ctrlPr>
                                  <a:rPr lang="en-GB" sz="4900" b="1" i="1" smtClean="0">
                                    <a:latin typeface="Cambria Math" panose="02040503050406030204" pitchFamily="18" charset="0"/>
                                  </a:rPr>
                                </m:ctrlPr>
                              </m:sSubPr>
                              <m:e>
                                <m:acc>
                                  <m:accPr>
                                    <m:chr m:val="̅"/>
                                    <m:ctrlPr>
                                      <a:rPr lang="en-GB" sz="4900" b="1" i="1" smtClean="0">
                                        <a:latin typeface="Cambria Math" panose="02040503050406030204" pitchFamily="18" charset="0"/>
                                      </a:rPr>
                                    </m:ctrlPr>
                                  </m:accPr>
                                  <m:e>
                                    <m:r>
                                      <a:rPr lang="en-GB" sz="4900" b="1" i="1" smtClean="0">
                                        <a:latin typeface="Cambria Math"/>
                                      </a:rPr>
                                      <m:t>𝒙</m:t>
                                    </m:r>
                                  </m:e>
                                </m:acc>
                              </m:e>
                              <m:sub>
                                <m:r>
                                  <a:rPr lang="en-GB" sz="4900" b="1" i="1" smtClean="0">
                                    <a:latin typeface="Cambria Math"/>
                                  </a:rPr>
                                  <m:t>𝟏</m:t>
                                </m:r>
                              </m:sub>
                            </m:sSub>
                            <m:r>
                              <a:rPr lang="en-GB" sz="4900" b="1" i="1" smtClean="0">
                                <a:latin typeface="Cambria Math"/>
                              </a:rPr>
                              <m:t>−</m:t>
                            </m:r>
                            <m:sSub>
                              <m:sSubPr>
                                <m:ctrlPr>
                                  <a:rPr lang="en-GB" sz="4900" b="1" i="1" smtClean="0">
                                    <a:latin typeface="Cambria Math" panose="02040503050406030204" pitchFamily="18" charset="0"/>
                                  </a:rPr>
                                </m:ctrlPr>
                              </m:sSubPr>
                              <m:e>
                                <m:acc>
                                  <m:accPr>
                                    <m:chr m:val="̅"/>
                                    <m:ctrlPr>
                                      <a:rPr lang="en-GB" sz="4900" b="1" i="1" smtClean="0">
                                        <a:latin typeface="Cambria Math" panose="02040503050406030204" pitchFamily="18" charset="0"/>
                                      </a:rPr>
                                    </m:ctrlPr>
                                  </m:accPr>
                                  <m:e>
                                    <m:r>
                                      <a:rPr lang="en-GB" sz="4900" b="1" i="1" smtClean="0">
                                        <a:latin typeface="Cambria Math"/>
                                      </a:rPr>
                                      <m:t>𝒙</m:t>
                                    </m:r>
                                  </m:e>
                                </m:acc>
                              </m:e>
                              <m:sub>
                                <m:r>
                                  <a:rPr lang="en-GB" sz="4900" b="1" i="1" smtClean="0">
                                    <a:latin typeface="Cambria Math"/>
                                  </a:rPr>
                                  <m:t>𝟐</m:t>
                                </m:r>
                              </m:sub>
                            </m:sSub>
                          </m:e>
                        </m:d>
                        <m:r>
                          <a:rPr lang="en-GB" sz="4900" b="1" i="1" smtClean="0">
                            <a:latin typeface="Cambria Math"/>
                          </a:rPr>
                          <m:t>−(</m:t>
                        </m:r>
                        <m:sSub>
                          <m:sSubPr>
                            <m:ctrlPr>
                              <a:rPr lang="en-GB" sz="4900" b="1" i="1" smtClean="0">
                                <a:latin typeface="Cambria Math" panose="02040503050406030204" pitchFamily="18" charset="0"/>
                              </a:rPr>
                            </m:ctrlPr>
                          </m:sSubPr>
                          <m:e>
                            <m:r>
                              <a:rPr lang="en-GB" sz="4900" b="1" i="1" smtClean="0">
                                <a:latin typeface="Cambria Math"/>
                                <a:ea typeface="Cambria Math"/>
                              </a:rPr>
                              <m:t>𝝁</m:t>
                            </m:r>
                          </m:e>
                          <m:sub>
                            <m:r>
                              <a:rPr lang="en-GB" sz="4900" b="1" i="1" smtClean="0">
                                <a:latin typeface="Cambria Math"/>
                              </a:rPr>
                              <m:t>𝟏</m:t>
                            </m:r>
                          </m:sub>
                        </m:sSub>
                        <m:r>
                          <a:rPr lang="en-GB" sz="4900" b="1" i="1" smtClean="0">
                            <a:latin typeface="Cambria Math"/>
                          </a:rPr>
                          <m:t>−</m:t>
                        </m:r>
                        <m:sSub>
                          <m:sSubPr>
                            <m:ctrlPr>
                              <a:rPr lang="en-GB" sz="4900" b="1" i="1" smtClean="0">
                                <a:latin typeface="Cambria Math" panose="02040503050406030204" pitchFamily="18" charset="0"/>
                              </a:rPr>
                            </m:ctrlPr>
                          </m:sSubPr>
                          <m:e>
                            <m:r>
                              <a:rPr lang="en-GB" sz="4900" b="1" i="1" smtClean="0">
                                <a:latin typeface="Cambria Math"/>
                                <a:ea typeface="Cambria Math"/>
                              </a:rPr>
                              <m:t>𝝁</m:t>
                            </m:r>
                          </m:e>
                          <m:sub>
                            <m:r>
                              <a:rPr lang="en-GB" sz="4900" b="1" i="1" smtClean="0">
                                <a:latin typeface="Cambria Math"/>
                              </a:rPr>
                              <m:t>𝟐</m:t>
                            </m:r>
                          </m:sub>
                        </m:sSub>
                        <m:r>
                          <a:rPr lang="en-GB" sz="4900" b="1" i="1" smtClean="0">
                            <a:latin typeface="Cambria Math"/>
                          </a:rPr>
                          <m:t>)</m:t>
                        </m:r>
                      </m:num>
                      <m:den>
                        <m:rad>
                          <m:radPr>
                            <m:degHide m:val="on"/>
                            <m:ctrlPr>
                              <a:rPr lang="en-GB" sz="4900" b="1" i="1">
                                <a:latin typeface="Cambria Math" panose="02040503050406030204" pitchFamily="18" charset="0"/>
                              </a:rPr>
                            </m:ctrlPr>
                          </m:radPr>
                          <m:deg/>
                          <m:e>
                            <m:f>
                              <m:fPr>
                                <m:type m:val="skw"/>
                                <m:ctrlPr>
                                  <a:rPr lang="en-GB" sz="4900" b="1" i="1" smtClean="0">
                                    <a:latin typeface="Cambria Math" panose="02040503050406030204" pitchFamily="18" charset="0"/>
                                  </a:rPr>
                                </m:ctrlPr>
                              </m:fPr>
                              <m:num>
                                <m:sSub>
                                  <m:sSubPr>
                                    <m:ctrlPr>
                                      <a:rPr lang="en-GB" sz="4900" b="1" i="1" smtClean="0">
                                        <a:latin typeface="Cambria Math" panose="02040503050406030204" pitchFamily="18" charset="0"/>
                                      </a:rPr>
                                    </m:ctrlPr>
                                  </m:sSubPr>
                                  <m:e>
                                    <m:sSup>
                                      <m:sSupPr>
                                        <m:ctrlPr>
                                          <a:rPr lang="en-GB" sz="4900" b="1" i="1" smtClean="0">
                                            <a:latin typeface="Cambria Math" panose="02040503050406030204" pitchFamily="18" charset="0"/>
                                          </a:rPr>
                                        </m:ctrlPr>
                                      </m:sSupPr>
                                      <m:e>
                                        <m:r>
                                          <a:rPr lang="en-GB" sz="4900" b="1" i="1" smtClean="0">
                                            <a:latin typeface="Cambria Math"/>
                                          </a:rPr>
                                          <m:t>𝒔</m:t>
                                        </m:r>
                                      </m:e>
                                      <m:sup>
                                        <m:r>
                                          <a:rPr lang="en-GB" sz="4900" b="1" i="1" smtClean="0">
                                            <a:latin typeface="Cambria Math"/>
                                          </a:rPr>
                                          <m:t>𝟐</m:t>
                                        </m:r>
                                      </m:sup>
                                    </m:sSup>
                                  </m:e>
                                  <m:sub>
                                    <m:r>
                                      <a:rPr lang="en-GB" sz="4900" b="1" i="1" smtClean="0">
                                        <a:latin typeface="Cambria Math"/>
                                      </a:rPr>
                                      <m:t>𝟏</m:t>
                                    </m:r>
                                  </m:sub>
                                </m:sSub>
                              </m:num>
                              <m:den>
                                <m:sSub>
                                  <m:sSubPr>
                                    <m:ctrlPr>
                                      <a:rPr lang="en-GB" sz="4900" b="1" i="1" smtClean="0">
                                        <a:latin typeface="Cambria Math" panose="02040503050406030204" pitchFamily="18" charset="0"/>
                                      </a:rPr>
                                    </m:ctrlPr>
                                  </m:sSubPr>
                                  <m:e>
                                    <m:r>
                                      <a:rPr lang="en-GB" sz="4900" b="1" i="1" smtClean="0">
                                        <a:latin typeface="Cambria Math"/>
                                      </a:rPr>
                                      <m:t>𝒏</m:t>
                                    </m:r>
                                  </m:e>
                                  <m:sub>
                                    <m:r>
                                      <a:rPr lang="en-GB" sz="4900" b="1" i="1" smtClean="0">
                                        <a:latin typeface="Cambria Math"/>
                                      </a:rPr>
                                      <m:t>𝟏</m:t>
                                    </m:r>
                                  </m:sub>
                                </m:sSub>
                              </m:den>
                            </m:f>
                            <m:r>
                              <a:rPr lang="en-GB" sz="4900" b="1" i="1" smtClean="0">
                                <a:latin typeface="Cambria Math"/>
                              </a:rPr>
                              <m:t>+</m:t>
                            </m:r>
                            <m:f>
                              <m:fPr>
                                <m:type m:val="skw"/>
                                <m:ctrlPr>
                                  <a:rPr lang="en-GB" sz="4900" b="1" i="1" smtClean="0">
                                    <a:latin typeface="Cambria Math" panose="02040503050406030204" pitchFamily="18" charset="0"/>
                                  </a:rPr>
                                </m:ctrlPr>
                              </m:fPr>
                              <m:num>
                                <m:sSub>
                                  <m:sSubPr>
                                    <m:ctrlPr>
                                      <a:rPr lang="en-GB" sz="4900" b="1" i="1" smtClean="0">
                                        <a:latin typeface="Cambria Math" panose="02040503050406030204" pitchFamily="18" charset="0"/>
                                      </a:rPr>
                                    </m:ctrlPr>
                                  </m:sSubPr>
                                  <m:e>
                                    <m:sSup>
                                      <m:sSupPr>
                                        <m:ctrlPr>
                                          <a:rPr lang="en-GB" sz="4900" b="1" i="1" smtClean="0">
                                            <a:latin typeface="Cambria Math" panose="02040503050406030204" pitchFamily="18" charset="0"/>
                                          </a:rPr>
                                        </m:ctrlPr>
                                      </m:sSupPr>
                                      <m:e>
                                        <m:r>
                                          <a:rPr lang="en-GB" sz="4900" b="1" i="1" smtClean="0">
                                            <a:latin typeface="Cambria Math"/>
                                          </a:rPr>
                                          <m:t>𝒔</m:t>
                                        </m:r>
                                      </m:e>
                                      <m:sup>
                                        <m:r>
                                          <a:rPr lang="en-GB" sz="4900" b="1" i="1" smtClean="0">
                                            <a:latin typeface="Cambria Math"/>
                                          </a:rPr>
                                          <m:t>𝟐</m:t>
                                        </m:r>
                                      </m:sup>
                                    </m:sSup>
                                  </m:e>
                                  <m:sub>
                                    <m:r>
                                      <a:rPr lang="en-GB" sz="4900" b="1" i="1" smtClean="0">
                                        <a:latin typeface="Cambria Math"/>
                                      </a:rPr>
                                      <m:t>𝟐</m:t>
                                    </m:r>
                                  </m:sub>
                                </m:sSub>
                              </m:num>
                              <m:den>
                                <m:sSub>
                                  <m:sSubPr>
                                    <m:ctrlPr>
                                      <a:rPr lang="en-GB" sz="4900" b="1" i="1" smtClean="0">
                                        <a:latin typeface="Cambria Math" panose="02040503050406030204" pitchFamily="18" charset="0"/>
                                      </a:rPr>
                                    </m:ctrlPr>
                                  </m:sSubPr>
                                  <m:e>
                                    <m:r>
                                      <a:rPr lang="en-GB" sz="4900" b="1" i="1" smtClean="0">
                                        <a:latin typeface="Cambria Math"/>
                                      </a:rPr>
                                      <m:t>𝒏</m:t>
                                    </m:r>
                                  </m:e>
                                  <m:sub>
                                    <m:r>
                                      <a:rPr lang="en-GB" sz="4900" b="1" i="1" smtClean="0">
                                        <a:latin typeface="Cambria Math"/>
                                      </a:rPr>
                                      <m:t>𝟐</m:t>
                                    </m:r>
                                  </m:sub>
                                </m:sSub>
                              </m:den>
                            </m:f>
                          </m:e>
                        </m:rad>
                      </m:den>
                    </m:f>
                  </m:oMath>
                </a14:m>
                <a:endParaRPr lang="en-GB" sz="4900" b="1" dirty="0">
                  <a:latin typeface="Arial" panose="020B0604020202020204" pitchFamily="34" charset="0"/>
                  <a:cs typeface="Arial" panose="020B0604020202020204" pitchFamily="34" charset="0"/>
                </a:endParaRPr>
              </a:p>
              <a:p>
                <a:pPr lvl="1"/>
                <a:r>
                  <a:rPr lang="en-GB" sz="4900" b="1" dirty="0">
                    <a:latin typeface="Arial" panose="020B0604020202020204" pitchFamily="34" charset="0"/>
                    <a:cs typeface="Arial" panose="020B0604020202020204" pitchFamily="34" charset="0"/>
                  </a:rPr>
                  <a:t>Where </a:t>
                </a:r>
              </a:p>
              <a:p>
                <a:pPr lvl="2"/>
                <a14:m>
                  <m:oMath xmlns:m="http://schemas.openxmlformats.org/officeDocument/2006/math">
                    <m:acc>
                      <m:accPr>
                        <m:chr m:val="̅"/>
                        <m:ctrlPr>
                          <a:rPr lang="en-GB" sz="4900" b="1" i="1" smtClean="0">
                            <a:latin typeface="Cambria Math" panose="02040503050406030204" pitchFamily="18" charset="0"/>
                          </a:rPr>
                        </m:ctrlPr>
                      </m:accPr>
                      <m:e>
                        <m:r>
                          <a:rPr lang="en-GB" sz="4900" b="1" i="1" smtClean="0">
                            <a:latin typeface="Cambria Math"/>
                          </a:rPr>
                          <m:t>𝒙</m:t>
                        </m:r>
                      </m:e>
                    </m:acc>
                    <m:r>
                      <a:rPr lang="en-GB" sz="4900" b="1" i="1" smtClean="0">
                        <a:latin typeface="Cambria Math"/>
                      </a:rPr>
                      <m:t> </m:t>
                    </m:r>
                  </m:oMath>
                </a14:m>
                <a:r>
                  <a:rPr lang="en-GB" sz="4900" b="1" dirty="0">
                    <a:latin typeface="Arial" panose="020B0604020202020204" pitchFamily="34" charset="0"/>
                    <a:cs typeface="Arial" panose="020B0604020202020204" pitchFamily="34" charset="0"/>
                  </a:rPr>
                  <a:t>are the sample means</a:t>
                </a:r>
              </a:p>
              <a:p>
                <a:pPr lvl="2"/>
                <a14:m>
                  <m:oMath xmlns:m="http://schemas.openxmlformats.org/officeDocument/2006/math">
                    <m:r>
                      <a:rPr lang="en-GB" sz="4900" b="1" i="1" smtClean="0">
                        <a:latin typeface="Cambria Math"/>
                        <a:ea typeface="Cambria Math"/>
                      </a:rPr>
                      <m:t>𝝁</m:t>
                    </m:r>
                    <m:r>
                      <a:rPr lang="en-GB" sz="4900" b="1" i="1" smtClean="0">
                        <a:latin typeface="Cambria Math"/>
                        <a:ea typeface="Cambria Math"/>
                      </a:rPr>
                      <m:t> </m:t>
                    </m:r>
                  </m:oMath>
                </a14:m>
                <a:r>
                  <a:rPr lang="en-GB" sz="4900" b="1" dirty="0">
                    <a:latin typeface="Arial" panose="020B0604020202020204" pitchFamily="34" charset="0"/>
                    <a:cs typeface="Arial" panose="020B0604020202020204" pitchFamily="34" charset="0"/>
                  </a:rPr>
                  <a:t>arethe population means</a:t>
                </a:r>
              </a:p>
              <a:p>
                <a:pPr lvl="2"/>
                <a14:m>
                  <m:oMath xmlns:m="http://schemas.openxmlformats.org/officeDocument/2006/math">
                    <m:sSup>
                      <m:sSupPr>
                        <m:ctrlPr>
                          <a:rPr lang="en-GB" sz="4900" b="1" i="1" smtClean="0">
                            <a:latin typeface="Cambria Math" panose="02040503050406030204" pitchFamily="18" charset="0"/>
                          </a:rPr>
                        </m:ctrlPr>
                      </m:sSupPr>
                      <m:e>
                        <m:r>
                          <a:rPr lang="en-GB" sz="4900" b="1" i="1" smtClean="0">
                            <a:latin typeface="Cambria Math"/>
                          </a:rPr>
                          <m:t>𝒔</m:t>
                        </m:r>
                      </m:e>
                      <m:sup>
                        <m:r>
                          <a:rPr lang="en-GB" sz="4900" b="1" i="1" smtClean="0">
                            <a:latin typeface="Cambria Math"/>
                          </a:rPr>
                          <m:t>𝟐</m:t>
                        </m:r>
                      </m:sup>
                    </m:sSup>
                  </m:oMath>
                </a14:m>
                <a:r>
                  <a:rPr lang="en-GB" sz="4900" b="1" dirty="0">
                    <a:latin typeface="Arial" panose="020B0604020202020204" pitchFamily="34" charset="0"/>
                    <a:cs typeface="Arial" panose="020B0604020202020204" pitchFamily="34" charset="0"/>
                  </a:rPr>
                  <a:t>are the sample variances</a:t>
                </a:r>
              </a:p>
              <a:p>
                <a:pPr lvl="2"/>
                <a14:m>
                  <m:oMath xmlns:m="http://schemas.openxmlformats.org/officeDocument/2006/math">
                    <m:r>
                      <a:rPr lang="en-GB" sz="4900" b="1" i="1" smtClean="0">
                        <a:latin typeface="Cambria Math"/>
                      </a:rPr>
                      <m:t>𝒏</m:t>
                    </m:r>
                  </m:oMath>
                </a14:m>
                <a:r>
                  <a:rPr lang="en-GB" sz="4900" b="1" dirty="0">
                    <a:latin typeface="Arial" panose="020B0604020202020204" pitchFamily="34" charset="0"/>
                    <a:cs typeface="Arial" panose="020B0604020202020204" pitchFamily="34" charset="0"/>
                  </a:rPr>
                  <a:t> are the sample sizes</a:t>
                </a:r>
              </a:p>
              <a:p>
                <a:endParaRPr lang="en-GB" dirty="0"/>
              </a:p>
              <a:p>
                <a:endParaRPr lang="en-GB"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34696" y="2015732"/>
                <a:ext cx="9520158" cy="4607490"/>
              </a:xfrm>
              <a:blipFill>
                <a:blip r:embed="rId3"/>
                <a:stretch>
                  <a:fillRect l="-769" t="-3311"/>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4C4CD0A8-1A61-44E5-AB0D-BF26BFE227F9}"/>
              </a:ext>
            </a:extLst>
          </p:cNvPr>
          <p:cNvSpPr>
            <a:spLocks noGrp="1"/>
          </p:cNvSpPr>
          <p:nvPr>
            <p:ph type="sldNum" sz="quarter" idx="12"/>
          </p:nvPr>
        </p:nvSpPr>
        <p:spPr/>
        <p:txBody>
          <a:bodyPr/>
          <a:lstStyle/>
          <a:p>
            <a:fld id="{23C25B04-298F-4179-8CF8-2D9B9EFCE686}" type="slidenum">
              <a:rPr lang="en-GB" smtClean="0"/>
              <a:t>43</a:t>
            </a:fld>
            <a:endParaRPr lang="en-GB"/>
          </a:p>
        </p:txBody>
      </p:sp>
    </p:spTree>
    <p:extLst>
      <p:ext uri="{BB962C8B-B14F-4D97-AF65-F5344CB8AC3E}">
        <p14:creationId xmlns:p14="http://schemas.microsoft.com/office/powerpoint/2010/main" val="3376648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SPSS Specifications</a:t>
            </a:r>
          </a:p>
        </p:txBody>
      </p:sp>
      <p:pic>
        <p:nvPicPr>
          <p:cNvPr id="3074"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tretch>
            <a:fillRect/>
          </a:stretch>
        </p:blipFill>
        <p:spPr bwMode="auto">
          <a:xfrm>
            <a:off x="1717964" y="1196752"/>
            <a:ext cx="8853054" cy="2563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Grp="1" noChangeAspect="1" noChangeArrowheads="1"/>
          </p:cNvPicPr>
          <p:nvPr>
            <p:ph sz="half" idx="13"/>
          </p:nvPr>
        </p:nvPicPr>
        <p:blipFill>
          <a:blip r:embed="rId4" cstate="print">
            <a:extLst>
              <a:ext uri="{28A0092B-C50C-407E-A947-70E740481C1C}">
                <a14:useLocalDpi xmlns:a14="http://schemas.microsoft.com/office/drawing/2010/main" val="0"/>
              </a:ext>
            </a:extLst>
          </a:blip>
          <a:stretch>
            <a:fillRect/>
          </a:stretch>
        </p:blipFill>
        <p:spPr bwMode="auto">
          <a:xfrm>
            <a:off x="1669473" y="3792352"/>
            <a:ext cx="8853054" cy="2563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val 1"/>
          <p:cNvSpPr/>
          <p:nvPr/>
        </p:nvSpPr>
        <p:spPr>
          <a:xfrm>
            <a:off x="4209402" y="5074351"/>
            <a:ext cx="648072" cy="3622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lide Number Placeholder 2">
            <a:extLst>
              <a:ext uri="{FF2B5EF4-FFF2-40B4-BE49-F238E27FC236}">
                <a16:creationId xmlns:a16="http://schemas.microsoft.com/office/drawing/2014/main" id="{132475BA-811D-4DE2-9FA2-4F5234179590}"/>
              </a:ext>
            </a:extLst>
          </p:cNvPr>
          <p:cNvSpPr>
            <a:spLocks noGrp="1"/>
          </p:cNvSpPr>
          <p:nvPr>
            <p:ph type="sldNum" sz="quarter" idx="12"/>
          </p:nvPr>
        </p:nvSpPr>
        <p:spPr/>
        <p:txBody>
          <a:bodyPr/>
          <a:lstStyle/>
          <a:p>
            <a:fld id="{6DE8EFFA-F410-47B5-B4C5-F4BCD5BCE878}" type="slidenum">
              <a:rPr lang="en-GB" smtClean="0"/>
              <a:t>44</a:t>
            </a:fld>
            <a:endParaRPr lang="en-GB" dirty="0"/>
          </a:p>
        </p:txBody>
      </p:sp>
    </p:spTree>
    <p:extLst>
      <p:ext uri="{BB962C8B-B14F-4D97-AF65-F5344CB8AC3E}">
        <p14:creationId xmlns:p14="http://schemas.microsoft.com/office/powerpoint/2010/main" val="1478132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Output</a:t>
            </a:r>
            <a:endParaRPr lang="en-GB" dirty="0"/>
          </a:p>
        </p:txBody>
      </p:sp>
      <p:pic>
        <p:nvPicPr>
          <p:cNvPr id="4098"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3939" t="44297" r="10000" b="5159"/>
          <a:stretch/>
        </p:blipFill>
        <p:spPr>
          <a:xfrm>
            <a:off x="1992314" y="1737361"/>
            <a:ext cx="8218487" cy="4139911"/>
          </a:xfrm>
        </p:spPr>
      </p:pic>
      <p:grpSp>
        <p:nvGrpSpPr>
          <p:cNvPr id="7" name="Group 6"/>
          <p:cNvGrpSpPr/>
          <p:nvPr/>
        </p:nvGrpSpPr>
        <p:grpSpPr>
          <a:xfrm>
            <a:off x="5303912" y="3473415"/>
            <a:ext cx="5040560" cy="2325766"/>
            <a:chOff x="3779912" y="3047450"/>
            <a:chExt cx="4536504" cy="2325766"/>
          </a:xfrm>
        </p:grpSpPr>
        <p:sp>
          <p:nvSpPr>
            <p:cNvPr id="2" name="Oval 1"/>
            <p:cNvSpPr/>
            <p:nvPr/>
          </p:nvSpPr>
          <p:spPr>
            <a:xfrm>
              <a:off x="3779912" y="4293096"/>
              <a:ext cx="4536504" cy="10801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p:cNvSpPr txBox="1"/>
            <p:nvPr/>
          </p:nvSpPr>
          <p:spPr>
            <a:xfrm>
              <a:off x="5148064" y="3047450"/>
              <a:ext cx="2800190" cy="369332"/>
            </a:xfrm>
            <a:prstGeom prst="rect">
              <a:avLst/>
            </a:prstGeom>
            <a:noFill/>
          </p:spPr>
          <p:txBody>
            <a:bodyPr wrap="none" rtlCol="0">
              <a:spAutoFit/>
            </a:bodyPr>
            <a:lstStyle/>
            <a:p>
              <a:r>
                <a:rPr lang="en-GB" dirty="0"/>
                <a:t>Which t-test is appropriate?</a:t>
              </a:r>
            </a:p>
          </p:txBody>
        </p:sp>
        <p:cxnSp>
          <p:nvCxnSpPr>
            <p:cNvPr id="6" name="Straight Arrow Connector 5"/>
            <p:cNvCxnSpPr/>
            <p:nvPr/>
          </p:nvCxnSpPr>
          <p:spPr>
            <a:xfrm flipH="1">
              <a:off x="4492791" y="3329558"/>
              <a:ext cx="1008112" cy="105253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8" name="Slide Number Placeholder 7">
            <a:extLst>
              <a:ext uri="{FF2B5EF4-FFF2-40B4-BE49-F238E27FC236}">
                <a16:creationId xmlns:a16="http://schemas.microsoft.com/office/drawing/2014/main" id="{6FF00BD4-530E-467D-8775-B6412F905C2D}"/>
              </a:ext>
            </a:extLst>
          </p:cNvPr>
          <p:cNvSpPr>
            <a:spLocks noGrp="1"/>
          </p:cNvSpPr>
          <p:nvPr>
            <p:ph type="sldNum" sz="quarter" idx="12"/>
          </p:nvPr>
        </p:nvSpPr>
        <p:spPr/>
        <p:txBody>
          <a:bodyPr/>
          <a:lstStyle/>
          <a:p>
            <a:fld id="{23C25B04-298F-4179-8CF8-2D9B9EFCE686}" type="slidenum">
              <a:rPr lang="en-GB" smtClean="0"/>
              <a:t>45</a:t>
            </a:fld>
            <a:endParaRPr lang="en-GB"/>
          </a:p>
        </p:txBody>
      </p:sp>
    </p:spTree>
    <p:extLst>
      <p:ext uri="{BB962C8B-B14F-4D97-AF65-F5344CB8AC3E}">
        <p14:creationId xmlns:p14="http://schemas.microsoft.com/office/powerpoint/2010/main" val="1533860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Look at F test Output</a:t>
            </a:r>
            <a:endParaRPr lang="en-GB" dirty="0"/>
          </a:p>
        </p:txBody>
      </p:sp>
      <p:pic>
        <p:nvPicPr>
          <p:cNvPr id="4098" name="Picture 2"/>
          <p:cNvPicPr>
            <a:picLocks noGrp="1" noChangeAspect="1" noChangeArrowheads="1"/>
          </p:cNvPicPr>
          <p:nvPr>
            <p:ph sz="half" idx="1"/>
          </p:nvPr>
        </p:nvPicPr>
        <p:blipFill rotWithShape="1">
          <a:blip r:embed="rId3" cstate="print">
            <a:extLst>
              <a:ext uri="{28A0092B-C50C-407E-A947-70E740481C1C}">
                <a14:useLocalDpi xmlns:a14="http://schemas.microsoft.com/office/drawing/2010/main" val="0"/>
              </a:ext>
            </a:extLst>
          </a:blip>
          <a:srcRect l="14052" t="42605" r="6752" b="3308"/>
          <a:stretch/>
        </p:blipFill>
        <p:spPr>
          <a:xfrm>
            <a:off x="1606379" y="1341438"/>
            <a:ext cx="8575590" cy="2375594"/>
          </a:xfrm>
        </p:spPr>
      </p:pic>
      <p:sp>
        <p:nvSpPr>
          <p:cNvPr id="8" name="Content Placeholder 7"/>
          <p:cNvSpPr>
            <a:spLocks noGrp="1"/>
          </p:cNvSpPr>
          <p:nvPr>
            <p:ph sz="half" idx="13"/>
          </p:nvPr>
        </p:nvSpPr>
        <p:spPr/>
        <p:txBody>
          <a:bodyPr>
            <a:normAutofit fontScale="92500" lnSpcReduction="10000"/>
          </a:bodyPr>
          <a:lstStyle/>
          <a:p>
            <a:r>
              <a:rPr lang="en-GB" dirty="0"/>
              <a:t>H</a:t>
            </a:r>
            <a:r>
              <a:rPr lang="en-GB" baseline="-25000" dirty="0"/>
              <a:t>0</a:t>
            </a:r>
            <a:r>
              <a:rPr lang="en-GB" dirty="0"/>
              <a:t>: Variances are equal</a:t>
            </a:r>
          </a:p>
          <a:p>
            <a:r>
              <a:rPr lang="en-GB" dirty="0"/>
              <a:t>H</a:t>
            </a:r>
            <a:r>
              <a:rPr lang="en-GB" baseline="-25000" dirty="0"/>
              <a:t>1</a:t>
            </a:r>
            <a:r>
              <a:rPr lang="en-GB" dirty="0"/>
              <a:t>: Variances are not equal</a:t>
            </a:r>
          </a:p>
          <a:p>
            <a:pPr lvl="3"/>
            <a:endParaRPr lang="en-GB" dirty="0"/>
          </a:p>
          <a:p>
            <a:r>
              <a:rPr lang="en-GB" dirty="0"/>
              <a:t>Sig. for F &gt; .05 → Do not reject H</a:t>
            </a:r>
            <a:r>
              <a:rPr lang="en-GB" baseline="-25000" dirty="0"/>
              <a:t>0</a:t>
            </a:r>
            <a:r>
              <a:rPr lang="en-GB" dirty="0"/>
              <a:t> </a:t>
            </a:r>
          </a:p>
          <a:p>
            <a:r>
              <a:rPr lang="en-GB" dirty="0"/>
              <a:t>Use t-test for equal variances assumed (top one)</a:t>
            </a:r>
          </a:p>
        </p:txBody>
      </p:sp>
      <p:sp>
        <p:nvSpPr>
          <p:cNvPr id="9" name="Oval 8"/>
          <p:cNvSpPr/>
          <p:nvPr/>
        </p:nvSpPr>
        <p:spPr>
          <a:xfrm>
            <a:off x="4797723" y="2972677"/>
            <a:ext cx="864096"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Slide Number Placeholder 1">
            <a:extLst>
              <a:ext uri="{FF2B5EF4-FFF2-40B4-BE49-F238E27FC236}">
                <a16:creationId xmlns:a16="http://schemas.microsoft.com/office/drawing/2014/main" id="{146A7E6E-D11F-42C6-9542-785D1D89EE12}"/>
              </a:ext>
            </a:extLst>
          </p:cNvPr>
          <p:cNvSpPr>
            <a:spLocks noGrp="1"/>
          </p:cNvSpPr>
          <p:nvPr>
            <p:ph type="sldNum" sz="quarter" idx="12"/>
          </p:nvPr>
        </p:nvSpPr>
        <p:spPr/>
        <p:txBody>
          <a:bodyPr/>
          <a:lstStyle/>
          <a:p>
            <a:fld id="{6DE8EFFA-F410-47B5-B4C5-F4BCD5BCE878}" type="slidenum">
              <a:rPr lang="en-GB" smtClean="0"/>
              <a:t>46</a:t>
            </a:fld>
            <a:endParaRPr lang="en-GB" dirty="0"/>
          </a:p>
        </p:txBody>
      </p:sp>
    </p:spTree>
    <p:extLst>
      <p:ext uri="{BB962C8B-B14F-4D97-AF65-F5344CB8AC3E}">
        <p14:creationId xmlns:p14="http://schemas.microsoft.com/office/powerpoint/2010/main" val="678718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Same Mean Different Variance</a:t>
            </a:r>
            <a:endParaRPr lang="en-GB" dirty="0"/>
          </a:p>
        </p:txBody>
      </p:sp>
      <p:pic>
        <p:nvPicPr>
          <p:cNvPr id="307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495601" y="1844824"/>
            <a:ext cx="7200800" cy="4392488"/>
          </a:xfrm>
        </p:spPr>
      </p:pic>
      <p:sp>
        <p:nvSpPr>
          <p:cNvPr id="3" name="Slide Number Placeholder 2">
            <a:extLst>
              <a:ext uri="{FF2B5EF4-FFF2-40B4-BE49-F238E27FC236}">
                <a16:creationId xmlns:a16="http://schemas.microsoft.com/office/drawing/2014/main" id="{14E6A096-84FD-4EE5-B313-9D2A80E955F1}"/>
              </a:ext>
            </a:extLst>
          </p:cNvPr>
          <p:cNvSpPr>
            <a:spLocks noGrp="1"/>
          </p:cNvSpPr>
          <p:nvPr>
            <p:ph type="sldNum" sz="quarter" idx="12"/>
          </p:nvPr>
        </p:nvSpPr>
        <p:spPr/>
        <p:txBody>
          <a:bodyPr/>
          <a:lstStyle/>
          <a:p>
            <a:fld id="{23C25B04-298F-4179-8CF8-2D9B9EFCE686}" type="slidenum">
              <a:rPr lang="en-GB" smtClean="0"/>
              <a:t>47</a:t>
            </a:fld>
            <a:endParaRPr lang="en-GB"/>
          </a:p>
        </p:txBody>
      </p:sp>
    </p:spTree>
    <p:extLst>
      <p:ext uri="{BB962C8B-B14F-4D97-AF65-F5344CB8AC3E}">
        <p14:creationId xmlns:p14="http://schemas.microsoft.com/office/powerpoint/2010/main" val="676731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 Means – Dependent Samples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34696" y="2015732"/>
                <a:ext cx="9520158" cy="4125576"/>
              </a:xfrm>
            </p:spPr>
            <p:txBody>
              <a:bodyPr>
                <a:normAutofit fontScale="85000" lnSpcReduction="20000"/>
              </a:bodyPr>
              <a:lstStyle/>
              <a:p>
                <a:r>
                  <a:rPr lang="en-GB" sz="2500" b="1" dirty="0">
                    <a:latin typeface="Arial" panose="020B0604020202020204" pitchFamily="34" charset="0"/>
                    <a:cs typeface="Arial" panose="020B0604020202020204" pitchFamily="34" charset="0"/>
                  </a:rPr>
                  <a:t>Did same store sales </a:t>
                </a:r>
                <a:r>
                  <a:rPr lang="en-GB" sz="2500" b="1" u="sng" dirty="0">
                    <a:latin typeface="Arial" panose="020B0604020202020204" pitchFamily="34" charset="0"/>
                    <a:cs typeface="Arial" panose="020B0604020202020204" pitchFamily="34" charset="0"/>
                  </a:rPr>
                  <a:t>improve</a:t>
                </a:r>
                <a:r>
                  <a:rPr lang="en-GB" sz="2500" b="1" dirty="0">
                    <a:latin typeface="Arial" panose="020B0604020202020204" pitchFamily="34" charset="0"/>
                    <a:cs typeface="Arial" panose="020B0604020202020204" pitchFamily="34" charset="0"/>
                  </a:rPr>
                  <a:t> after the promotion?</a:t>
                </a:r>
              </a:p>
              <a:p>
                <a:endParaRPr lang="en-GB" sz="2500" b="1" dirty="0">
                  <a:latin typeface="Arial" panose="020B0604020202020204" pitchFamily="34" charset="0"/>
                  <a:cs typeface="Arial" panose="020B0604020202020204" pitchFamily="34" charset="0"/>
                </a:endParaRPr>
              </a:p>
              <a:p>
                <a:r>
                  <a:rPr lang="en-GB" sz="2500" b="1" dirty="0">
                    <a:latin typeface="Arial" panose="020B0604020202020204" pitchFamily="34" charset="0"/>
                    <a:cs typeface="Arial" panose="020B0604020202020204" pitchFamily="34" charset="0"/>
                  </a:rPr>
                  <a:t>Set the hypotheses</a:t>
                </a:r>
              </a:p>
              <a:p>
                <a:pPr lvl="1"/>
                <a:r>
                  <a:rPr lang="en-GB" sz="2500" b="1" dirty="0">
                    <a:latin typeface="Arial" panose="020B0604020202020204" pitchFamily="34" charset="0"/>
                    <a:cs typeface="Arial" panose="020B0604020202020204" pitchFamily="34" charset="0"/>
                  </a:rPr>
                  <a:t>Null &amp; Alternative?</a:t>
                </a:r>
              </a:p>
              <a:p>
                <a:pPr lvl="1"/>
                <a:r>
                  <a:rPr lang="en-GB" sz="2500" b="1" dirty="0">
                    <a:latin typeface="Arial" panose="020B0604020202020204" pitchFamily="34" charset="0"/>
                    <a:cs typeface="Arial" panose="020B0604020202020204" pitchFamily="34" charset="0"/>
                  </a:rPr>
                  <a:t>One-tailed or two-tailed?</a:t>
                </a:r>
              </a:p>
              <a:p>
                <a:r>
                  <a:rPr lang="en-GB" sz="2500" b="1" dirty="0">
                    <a:latin typeface="Arial" panose="020B0604020202020204" pitchFamily="34" charset="0"/>
                    <a:cs typeface="Arial" panose="020B0604020202020204" pitchFamily="34" charset="0"/>
                  </a:rPr>
                  <a:t>Test statistic</a:t>
                </a:r>
              </a:p>
              <a:p>
                <a:pPr lvl="1"/>
                <a14:m>
                  <m:oMath xmlns:m="http://schemas.openxmlformats.org/officeDocument/2006/math">
                    <m:sSub>
                      <m:sSubPr>
                        <m:ctrlPr>
                          <a:rPr lang="en-GB" sz="2500" b="1" i="1" smtClean="0">
                            <a:latin typeface="Cambria Math" panose="02040503050406030204" pitchFamily="18" charset="0"/>
                          </a:rPr>
                        </m:ctrlPr>
                      </m:sSubPr>
                      <m:e>
                        <m:r>
                          <a:rPr lang="en-GB" sz="2500" b="1" i="1" smtClean="0">
                            <a:latin typeface="Cambria Math"/>
                          </a:rPr>
                          <m:t>𝐭</m:t>
                        </m:r>
                      </m:e>
                      <m:sub>
                        <m:r>
                          <a:rPr lang="en-GB" sz="2500" b="1" i="1" smtClean="0">
                            <a:latin typeface="Cambria Math"/>
                          </a:rPr>
                          <m:t>𝐜</m:t>
                        </m:r>
                      </m:sub>
                    </m:sSub>
                    <m:r>
                      <a:rPr lang="en-GB" sz="2500" b="1" smtClean="0">
                        <a:latin typeface="Cambria Math"/>
                      </a:rPr>
                      <m:t>= </m:t>
                    </m:r>
                    <m:f>
                      <m:fPr>
                        <m:ctrlPr>
                          <a:rPr lang="en-GB" sz="2500" b="1" i="1" smtClean="0">
                            <a:latin typeface="Cambria Math" panose="02040503050406030204" pitchFamily="18" charset="0"/>
                          </a:rPr>
                        </m:ctrlPr>
                      </m:fPr>
                      <m:num>
                        <m:sSub>
                          <m:sSubPr>
                            <m:ctrlPr>
                              <a:rPr lang="en-GB" sz="2500" b="1" i="1" smtClean="0">
                                <a:latin typeface="Cambria Math" panose="02040503050406030204" pitchFamily="18" charset="0"/>
                              </a:rPr>
                            </m:ctrlPr>
                          </m:sSubPr>
                          <m:e>
                            <m:acc>
                              <m:accPr>
                                <m:chr m:val="̅"/>
                                <m:ctrlPr>
                                  <a:rPr lang="en-GB" sz="2500" b="1" i="1" smtClean="0">
                                    <a:latin typeface="Cambria Math" panose="02040503050406030204" pitchFamily="18" charset="0"/>
                                  </a:rPr>
                                </m:ctrlPr>
                              </m:accPr>
                              <m:e>
                                <m:r>
                                  <a:rPr lang="en-GB" sz="2500" b="1" i="1" smtClean="0">
                                    <a:latin typeface="Cambria Math"/>
                                  </a:rPr>
                                  <m:t>𝐱</m:t>
                                </m:r>
                              </m:e>
                            </m:acc>
                          </m:e>
                          <m:sub>
                            <m:r>
                              <a:rPr lang="en-GB" sz="2500" b="1" i="1" smtClean="0">
                                <a:latin typeface="Cambria Math"/>
                              </a:rPr>
                              <m:t>𝐝</m:t>
                            </m:r>
                          </m:sub>
                        </m:sSub>
                        <m:r>
                          <a:rPr lang="en-GB" sz="2500" b="1" smtClean="0">
                            <a:latin typeface="Cambria Math"/>
                          </a:rPr>
                          <m:t>−</m:t>
                        </m:r>
                        <m:r>
                          <a:rPr lang="en-GB" sz="2500" b="1" i="1" smtClean="0">
                            <a:latin typeface="Cambria Math"/>
                          </a:rPr>
                          <m:t>𝛍</m:t>
                        </m:r>
                      </m:num>
                      <m:den>
                        <m:f>
                          <m:fPr>
                            <m:type m:val="skw"/>
                            <m:ctrlPr>
                              <a:rPr lang="en-GB" sz="2500" b="1" i="1" smtClean="0">
                                <a:latin typeface="Cambria Math" panose="02040503050406030204" pitchFamily="18" charset="0"/>
                              </a:rPr>
                            </m:ctrlPr>
                          </m:fPr>
                          <m:num>
                            <m:r>
                              <a:rPr lang="en-GB" sz="2500" b="1" i="1" smtClean="0">
                                <a:latin typeface="Cambria Math"/>
                              </a:rPr>
                              <m:t>𝐬</m:t>
                            </m:r>
                          </m:num>
                          <m:den>
                            <m:rad>
                              <m:radPr>
                                <m:degHide m:val="on"/>
                                <m:ctrlPr>
                                  <a:rPr lang="en-GB" sz="2500" b="1" i="1" smtClean="0">
                                    <a:latin typeface="Cambria Math" panose="02040503050406030204" pitchFamily="18" charset="0"/>
                                  </a:rPr>
                                </m:ctrlPr>
                              </m:radPr>
                              <m:deg/>
                              <m:e>
                                <m:r>
                                  <a:rPr lang="en-GB" sz="2500" b="1" i="1" smtClean="0">
                                    <a:latin typeface="Cambria Math"/>
                                  </a:rPr>
                                  <m:t>𝐧</m:t>
                                </m:r>
                              </m:e>
                            </m:rad>
                          </m:den>
                        </m:f>
                      </m:den>
                    </m:f>
                  </m:oMath>
                </a14:m>
                <a:endParaRPr lang="en-GB" sz="2500" b="1" dirty="0">
                  <a:latin typeface="Arial" panose="020B0604020202020204" pitchFamily="34" charset="0"/>
                  <a:cs typeface="Arial" panose="020B0604020202020204" pitchFamily="34" charset="0"/>
                </a:endParaRPr>
              </a:p>
              <a:p>
                <a:pPr lvl="1"/>
                <a:r>
                  <a:rPr lang="en-GB" sz="2500" b="1" dirty="0">
                    <a:latin typeface="Arial" panose="020B0604020202020204" pitchFamily="34" charset="0"/>
                    <a:cs typeface="Arial" panose="020B0604020202020204" pitchFamily="34" charset="0"/>
                  </a:rPr>
                  <a:t>Where </a:t>
                </a:r>
              </a:p>
              <a:p>
                <a:pPr lvl="2"/>
                <a14:m>
                  <m:oMath xmlns:m="http://schemas.openxmlformats.org/officeDocument/2006/math">
                    <m:sSub>
                      <m:sSubPr>
                        <m:ctrlPr>
                          <a:rPr lang="en-GB" sz="2500" b="1" i="1" smtClean="0">
                            <a:latin typeface="Cambria Math" panose="02040503050406030204" pitchFamily="18" charset="0"/>
                          </a:rPr>
                        </m:ctrlPr>
                      </m:sSubPr>
                      <m:e>
                        <m:acc>
                          <m:accPr>
                            <m:chr m:val="̅"/>
                            <m:ctrlPr>
                              <a:rPr lang="en-GB" sz="2500" b="1" i="1" smtClean="0">
                                <a:latin typeface="Cambria Math" panose="02040503050406030204" pitchFamily="18" charset="0"/>
                              </a:rPr>
                            </m:ctrlPr>
                          </m:accPr>
                          <m:e>
                            <m:r>
                              <a:rPr lang="en-GB" sz="2500" b="1" i="1" smtClean="0">
                                <a:latin typeface="Cambria Math"/>
                              </a:rPr>
                              <m:t>𝐱</m:t>
                            </m:r>
                          </m:e>
                        </m:acc>
                      </m:e>
                      <m:sub>
                        <m:r>
                          <a:rPr lang="en-GB" sz="2500" b="1" i="1" smtClean="0">
                            <a:latin typeface="Cambria Math"/>
                          </a:rPr>
                          <m:t>𝐝</m:t>
                        </m:r>
                      </m:sub>
                    </m:sSub>
                    <m:r>
                      <a:rPr lang="en-GB" sz="2500" b="1" smtClean="0">
                        <a:latin typeface="Cambria Math"/>
                      </a:rPr>
                      <m:t> </m:t>
                    </m:r>
                  </m:oMath>
                </a14:m>
                <a:r>
                  <a:rPr lang="en-GB" sz="2500" b="1" dirty="0">
                    <a:latin typeface="Arial" panose="020B0604020202020204" pitchFamily="34" charset="0"/>
                    <a:cs typeface="Arial" panose="020B0604020202020204" pitchFamily="34" charset="0"/>
                  </a:rPr>
                  <a:t>is the sample mean difference</a:t>
                </a:r>
              </a:p>
              <a:p>
                <a:pPr lvl="2"/>
                <a14:m>
                  <m:oMath xmlns:m="http://schemas.openxmlformats.org/officeDocument/2006/math">
                    <m:f>
                      <m:fPr>
                        <m:type m:val="skw"/>
                        <m:ctrlPr>
                          <a:rPr lang="en-GB" sz="2500" b="1" i="1" smtClean="0">
                            <a:latin typeface="Cambria Math" panose="02040503050406030204" pitchFamily="18" charset="0"/>
                          </a:rPr>
                        </m:ctrlPr>
                      </m:fPr>
                      <m:num>
                        <m:r>
                          <a:rPr lang="en-GB" sz="2500" b="1" i="1" smtClean="0">
                            <a:latin typeface="Cambria Math"/>
                          </a:rPr>
                          <m:t>𝐬</m:t>
                        </m:r>
                      </m:num>
                      <m:den>
                        <m:rad>
                          <m:radPr>
                            <m:degHide m:val="on"/>
                            <m:ctrlPr>
                              <a:rPr lang="en-GB" sz="2500" b="1" i="1" smtClean="0">
                                <a:latin typeface="Cambria Math" panose="02040503050406030204" pitchFamily="18" charset="0"/>
                              </a:rPr>
                            </m:ctrlPr>
                          </m:radPr>
                          <m:deg/>
                          <m:e>
                            <m:r>
                              <a:rPr lang="en-GB" sz="2500" b="1" i="1" smtClean="0">
                                <a:latin typeface="Cambria Math"/>
                              </a:rPr>
                              <m:t>𝐧</m:t>
                            </m:r>
                          </m:e>
                        </m:rad>
                      </m:den>
                    </m:f>
                    <m:r>
                      <a:rPr lang="en-GB" sz="2500" b="1" smtClean="0">
                        <a:latin typeface="Cambria Math"/>
                      </a:rPr>
                      <m:t> </m:t>
                    </m:r>
                  </m:oMath>
                </a14:m>
                <a:r>
                  <a:rPr lang="en-GB" sz="2500" b="1" dirty="0">
                    <a:latin typeface="Arial" panose="020B0604020202020204" pitchFamily="34" charset="0"/>
                    <a:cs typeface="Arial" panose="020B0604020202020204" pitchFamily="34" charset="0"/>
                  </a:rPr>
                  <a:t> is the sample standard deviation of the difference</a:t>
                </a:r>
              </a:p>
              <a:p>
                <a:pPr lvl="2"/>
                <a14:m>
                  <m:oMath xmlns:m="http://schemas.openxmlformats.org/officeDocument/2006/math">
                    <m:r>
                      <a:rPr lang="en-GB" sz="2500" b="1" i="1" smtClean="0">
                        <a:latin typeface="Cambria Math"/>
                      </a:rPr>
                      <m:t>𝛍</m:t>
                    </m:r>
                    <m:r>
                      <a:rPr lang="en-GB" sz="2500" b="1">
                        <a:latin typeface="Cambria Math"/>
                      </a:rPr>
                      <m:t> </m:t>
                    </m:r>
                  </m:oMath>
                </a14:m>
                <a:r>
                  <a:rPr lang="en-GB" sz="2500" b="1" dirty="0">
                    <a:latin typeface="Arial" panose="020B0604020202020204" pitchFamily="34" charset="0"/>
                    <a:cs typeface="Arial" panose="020B0604020202020204" pitchFamily="34" charset="0"/>
                  </a:rPr>
                  <a:t>is population mean difference (0)</a:t>
                </a:r>
              </a:p>
              <a:p>
                <a:pPr lvl="2"/>
                <a14:m>
                  <m:oMath xmlns:m="http://schemas.openxmlformats.org/officeDocument/2006/math">
                    <m:r>
                      <a:rPr lang="en-GB" sz="2500" b="1" i="1" smtClean="0">
                        <a:latin typeface="Cambria Math"/>
                      </a:rPr>
                      <m:t>𝐜</m:t>
                    </m:r>
                  </m:oMath>
                </a14:m>
                <a:r>
                  <a:rPr lang="en-GB" sz="2500" b="1" dirty="0">
                    <a:latin typeface="Arial" panose="020B0604020202020204" pitchFamily="34" charset="0"/>
                    <a:cs typeface="Arial" panose="020B0604020202020204" pitchFamily="34" charset="0"/>
                  </a:rPr>
                  <a:t> is the degrees of freedom (n-1)</a:t>
                </a:r>
              </a:p>
              <a:p>
                <a:endParaRPr lang="en-GB"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34696" y="2015732"/>
                <a:ext cx="9520158" cy="4125576"/>
              </a:xfrm>
              <a:blipFill>
                <a:blip r:embed="rId3"/>
                <a:stretch>
                  <a:fillRect l="-641" t="-3254" b="-8136"/>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F92EF958-F2DA-440C-9D8F-795911B0157F}"/>
              </a:ext>
            </a:extLst>
          </p:cNvPr>
          <p:cNvSpPr>
            <a:spLocks noGrp="1"/>
          </p:cNvSpPr>
          <p:nvPr>
            <p:ph type="sldNum" sz="quarter" idx="12"/>
          </p:nvPr>
        </p:nvSpPr>
        <p:spPr/>
        <p:txBody>
          <a:bodyPr/>
          <a:lstStyle/>
          <a:p>
            <a:fld id="{23C25B04-298F-4179-8CF8-2D9B9EFCE686}" type="slidenum">
              <a:rPr lang="en-GB" smtClean="0"/>
              <a:t>48</a:t>
            </a:fld>
            <a:endParaRPr lang="en-GB"/>
          </a:p>
        </p:txBody>
      </p:sp>
    </p:spTree>
    <p:extLst>
      <p:ext uri="{BB962C8B-B14F-4D97-AF65-F5344CB8AC3E}">
        <p14:creationId xmlns:p14="http://schemas.microsoft.com/office/powerpoint/2010/main" val="3469745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dirty="0"/>
              <a:t>Paired Sample Test</a:t>
            </a:r>
          </a:p>
        </p:txBody>
      </p:sp>
      <p:sp>
        <p:nvSpPr>
          <p:cNvPr id="2" name="Text Placeholder 1"/>
          <p:cNvSpPr>
            <a:spLocks noGrp="1"/>
          </p:cNvSpPr>
          <p:nvPr>
            <p:ph type="body" idx="1"/>
          </p:nvPr>
        </p:nvSpPr>
        <p:spPr>
          <a:xfrm>
            <a:off x="2238905" y="1484784"/>
            <a:ext cx="8064896" cy="762000"/>
          </a:xfrm>
        </p:spPr>
        <p:txBody>
          <a:bodyPr/>
          <a:lstStyle/>
          <a:p>
            <a:r>
              <a:rPr lang="en-GB" dirty="0"/>
              <a:t>Open Paired Store Sales - SPSS</a:t>
            </a:r>
          </a:p>
        </p:txBody>
      </p:sp>
      <p:pic>
        <p:nvPicPr>
          <p:cNvPr id="4098" name="Picture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839788" y="2493818"/>
            <a:ext cx="5152496" cy="3363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07" name="Picture 3"/>
          <p:cNvPicPr>
            <a:picLocks noGrp="1" noChangeAspect="1" noChangeArrowheads="1"/>
          </p:cNvPicPr>
          <p:nvPr>
            <p:ph sz="half" idx="4"/>
          </p:nvPr>
        </p:nvPicPr>
        <p:blipFill>
          <a:blip r:embed="rId4" cstate="print">
            <a:extLst>
              <a:ext uri="{28A0092B-C50C-407E-A947-70E740481C1C}">
                <a14:useLocalDpi xmlns:a14="http://schemas.microsoft.com/office/drawing/2010/main" val="0"/>
              </a:ext>
            </a:extLst>
          </a:blip>
          <a:stretch>
            <a:fillRect/>
          </a:stretch>
        </p:blipFill>
        <p:spPr bwMode="auto">
          <a:xfrm>
            <a:off x="6348944" y="2493818"/>
            <a:ext cx="4837612" cy="3363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38813C8D-350D-49C2-A78D-F128CA315AD7}"/>
              </a:ext>
            </a:extLst>
          </p:cNvPr>
          <p:cNvSpPr>
            <a:spLocks noGrp="1"/>
          </p:cNvSpPr>
          <p:nvPr>
            <p:ph type="sldNum" sz="quarter" idx="12"/>
          </p:nvPr>
        </p:nvSpPr>
        <p:spPr/>
        <p:txBody>
          <a:bodyPr/>
          <a:lstStyle/>
          <a:p>
            <a:fld id="{23C25B04-298F-4179-8CF8-2D9B9EFCE686}" type="slidenum">
              <a:rPr lang="en-GB" smtClean="0"/>
              <a:t>49</a:t>
            </a:fld>
            <a:endParaRPr lang="en-GB"/>
          </a:p>
        </p:txBody>
      </p:sp>
    </p:spTree>
    <p:extLst>
      <p:ext uri="{BB962C8B-B14F-4D97-AF65-F5344CB8AC3E}">
        <p14:creationId xmlns:p14="http://schemas.microsoft.com/office/powerpoint/2010/main" val="3352457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if…</a:t>
            </a:r>
            <a:endParaRPr lang="en-GB" dirty="0"/>
          </a:p>
        </p:txBody>
      </p:sp>
      <p:sp>
        <p:nvSpPr>
          <p:cNvPr id="3" name="Content Placeholder 2"/>
          <p:cNvSpPr>
            <a:spLocks noGrp="1"/>
          </p:cNvSpPr>
          <p:nvPr>
            <p:ph sz="half" idx="1"/>
          </p:nvPr>
        </p:nvSpPr>
        <p:spPr>
          <a:xfrm>
            <a:off x="1981200" y="1844824"/>
            <a:ext cx="8147248" cy="2880320"/>
          </a:xfrm>
        </p:spPr>
        <p:txBody>
          <a:bodyPr>
            <a:normAutofit fontScale="92500" lnSpcReduction="10000"/>
          </a:bodyPr>
          <a:lstStyle/>
          <a:p>
            <a:r>
              <a:rPr lang="en-GB" dirty="0"/>
              <a:t>Over 3 games Sam’s average is 140</a:t>
            </a:r>
          </a:p>
          <a:p>
            <a:pPr lvl="1"/>
            <a:r>
              <a:rPr lang="en-GB" dirty="0"/>
              <a:t>Do you believe his average is 150?</a:t>
            </a:r>
          </a:p>
          <a:p>
            <a:pPr lvl="1"/>
            <a:r>
              <a:rPr lang="en-GB" dirty="0"/>
              <a:t>More likely to believe him</a:t>
            </a:r>
          </a:p>
          <a:p>
            <a:pPr lvl="1"/>
            <a:r>
              <a:rPr lang="en-GB" dirty="0"/>
              <a:t>Assume there is some reason he had a bit of a bad day</a:t>
            </a:r>
          </a:p>
          <a:p>
            <a:pPr lvl="1"/>
            <a:endParaRPr lang="en-GB" dirty="0"/>
          </a:p>
          <a:p>
            <a:r>
              <a:rPr lang="en-GB" dirty="0"/>
              <a:t>At point between 40 and 140 would you believe Sam’s claim?</a:t>
            </a:r>
          </a:p>
          <a:p>
            <a:pPr lvl="1"/>
            <a:r>
              <a:rPr lang="en-GB" dirty="0"/>
              <a:t>This is quite subjective</a:t>
            </a:r>
          </a:p>
        </p:txBody>
      </p:sp>
      <p:pic>
        <p:nvPicPr>
          <p:cNvPr id="37890" name="Picture 2" descr="C:\Users\desrocd\AppData\Local\Microsoft\Windows\Temporary Internet Files\Content.IE5\F0MUOPYS\bowling[1].jpg"/>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a:xfrm>
            <a:off x="2505456" y="4581128"/>
            <a:ext cx="6647688" cy="1536208"/>
          </a:xfrm>
        </p:spPr>
      </p:pic>
      <p:sp>
        <p:nvSpPr>
          <p:cNvPr id="4" name="Slide Number Placeholder 3">
            <a:extLst>
              <a:ext uri="{FF2B5EF4-FFF2-40B4-BE49-F238E27FC236}">
                <a16:creationId xmlns:a16="http://schemas.microsoft.com/office/drawing/2014/main" id="{29012FB6-3AC4-4C03-B46F-24269B1BBE81}"/>
              </a:ext>
            </a:extLst>
          </p:cNvPr>
          <p:cNvSpPr>
            <a:spLocks noGrp="1"/>
          </p:cNvSpPr>
          <p:nvPr>
            <p:ph type="sldNum" sz="quarter" idx="12"/>
          </p:nvPr>
        </p:nvSpPr>
        <p:spPr/>
        <p:txBody>
          <a:bodyPr/>
          <a:lstStyle/>
          <a:p>
            <a:fld id="{6DE8EFFA-F410-47B5-B4C5-F4BCD5BCE878}" type="slidenum">
              <a:rPr lang="en-GB" smtClean="0"/>
              <a:t>5</a:t>
            </a:fld>
            <a:endParaRPr lang="en-GB" dirty="0"/>
          </a:p>
        </p:txBody>
      </p:sp>
    </p:spTree>
    <p:extLst>
      <p:ext uri="{BB962C8B-B14F-4D97-AF65-F5344CB8AC3E}">
        <p14:creationId xmlns:p14="http://schemas.microsoft.com/office/powerpoint/2010/main" val="3188421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Reject or Do Not Reject?</a:t>
            </a:r>
            <a:endParaRPr lang="en-GB" dirty="0"/>
          </a:p>
        </p:txBody>
      </p:sp>
      <p:pic>
        <p:nvPicPr>
          <p:cNvPr id="48130" name="Picture 2"/>
          <p:cNvPicPr>
            <a:picLocks noGrp="1" noChangeAspect="1" noChangeArrowheads="1"/>
          </p:cNvPicPr>
          <p:nvPr>
            <p:ph sz="quarter" idx="1"/>
          </p:nvPr>
        </p:nvPicPr>
        <p:blipFill rotWithShape="1">
          <a:blip r:embed="rId3">
            <a:extLst>
              <a:ext uri="{28A0092B-C50C-407E-A947-70E740481C1C}">
                <a14:useLocalDpi xmlns:a14="http://schemas.microsoft.com/office/drawing/2010/main" val="0"/>
              </a:ext>
            </a:extLst>
          </a:blip>
          <a:srcRect l="14747" t="29993" r="25932" b="5495"/>
          <a:stretch/>
        </p:blipFill>
        <p:spPr>
          <a:xfrm>
            <a:off x="2501408" y="1793731"/>
            <a:ext cx="7767224" cy="4174976"/>
          </a:xfrm>
        </p:spPr>
      </p:pic>
      <p:sp>
        <p:nvSpPr>
          <p:cNvPr id="2" name="Oval 1">
            <a:extLst>
              <a:ext uri="{FF2B5EF4-FFF2-40B4-BE49-F238E27FC236}">
                <a16:creationId xmlns:a16="http://schemas.microsoft.com/office/drawing/2014/main" id="{6E4F86B1-E956-4F52-BF52-34C161784221}"/>
              </a:ext>
            </a:extLst>
          </p:cNvPr>
          <p:cNvSpPr/>
          <p:nvPr/>
        </p:nvSpPr>
        <p:spPr>
          <a:xfrm>
            <a:off x="9372600" y="4901184"/>
            <a:ext cx="960120" cy="10492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lide Number Placeholder 2">
            <a:extLst>
              <a:ext uri="{FF2B5EF4-FFF2-40B4-BE49-F238E27FC236}">
                <a16:creationId xmlns:a16="http://schemas.microsoft.com/office/drawing/2014/main" id="{F11DA5EA-B2F4-47CA-A8BE-79130F8D7E9F}"/>
              </a:ext>
            </a:extLst>
          </p:cNvPr>
          <p:cNvSpPr>
            <a:spLocks noGrp="1"/>
          </p:cNvSpPr>
          <p:nvPr>
            <p:ph type="sldNum" sz="quarter" idx="12"/>
          </p:nvPr>
        </p:nvSpPr>
        <p:spPr/>
        <p:txBody>
          <a:bodyPr/>
          <a:lstStyle/>
          <a:p>
            <a:fld id="{23C25B04-298F-4179-8CF8-2D9B9EFCE686}" type="slidenum">
              <a:rPr lang="en-GB" smtClean="0"/>
              <a:t>50</a:t>
            </a:fld>
            <a:endParaRPr lang="en-GB"/>
          </a:p>
        </p:txBody>
      </p:sp>
    </p:spTree>
    <p:extLst>
      <p:ext uri="{BB962C8B-B14F-4D97-AF65-F5344CB8AC3E}">
        <p14:creationId xmlns:p14="http://schemas.microsoft.com/office/powerpoint/2010/main" val="1137541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GB" dirty="0"/>
              <a:t>One-tailed Test: Is p-value &lt; </a:t>
            </a:r>
            <a:r>
              <a:rPr lang="el-GR" dirty="0">
                <a:cs typeface="Lucida Sans Unicode"/>
              </a:rPr>
              <a:t>α</a:t>
            </a:r>
            <a:r>
              <a:rPr lang="en-GB" dirty="0">
                <a:cs typeface="Lucida Sans Unicode"/>
              </a:rPr>
              <a:t>?</a:t>
            </a:r>
            <a:endParaRPr lang="en-GB"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91544" y="1844824"/>
            <a:ext cx="7560840" cy="4248472"/>
          </a:xfrm>
        </p:spPr>
      </p:pic>
      <p:cxnSp>
        <p:nvCxnSpPr>
          <p:cNvPr id="15" name="Straight Connector 14"/>
          <p:cNvCxnSpPr/>
          <p:nvPr/>
        </p:nvCxnSpPr>
        <p:spPr>
          <a:xfrm flipV="1">
            <a:off x="7896200" y="4221088"/>
            <a:ext cx="0" cy="15121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3503712" y="4160908"/>
            <a:ext cx="0" cy="15121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33497" y="6021288"/>
            <a:ext cx="3706707" cy="461665"/>
          </a:xfrm>
          <a:prstGeom prst="rect">
            <a:avLst/>
          </a:prstGeom>
          <a:noFill/>
        </p:spPr>
        <p:txBody>
          <a:bodyPr wrap="square" rtlCol="0">
            <a:spAutoFit/>
          </a:bodyPr>
          <a:lstStyle/>
          <a:p>
            <a:r>
              <a:rPr lang="en-GB" sz="2400" b="1" dirty="0"/>
              <a:t>Sum of both areas = .065</a:t>
            </a:r>
          </a:p>
        </p:txBody>
      </p:sp>
      <p:cxnSp>
        <p:nvCxnSpPr>
          <p:cNvPr id="20" name="Straight Arrow Connector 19"/>
          <p:cNvCxnSpPr/>
          <p:nvPr/>
        </p:nvCxnSpPr>
        <p:spPr>
          <a:xfrm flipH="1" flipV="1">
            <a:off x="3287688" y="5157192"/>
            <a:ext cx="2088232" cy="864096"/>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5951984" y="5157192"/>
            <a:ext cx="2160240" cy="864096"/>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248128" y="2197423"/>
            <a:ext cx="2304256" cy="1477328"/>
          </a:xfrm>
          <a:prstGeom prst="rect">
            <a:avLst/>
          </a:prstGeom>
          <a:noFill/>
        </p:spPr>
        <p:txBody>
          <a:bodyPr wrap="square" rtlCol="0">
            <a:spAutoFit/>
          </a:bodyPr>
          <a:lstStyle/>
          <a:p>
            <a:pPr algn="ctr"/>
            <a:r>
              <a:rPr lang="en-GB" dirty="0"/>
              <a:t>We’re looking at a one-tailed test with area = .05; The area to the right is only .0325</a:t>
            </a:r>
          </a:p>
        </p:txBody>
      </p:sp>
      <p:cxnSp>
        <p:nvCxnSpPr>
          <p:cNvPr id="30" name="Straight Arrow Connector 29"/>
          <p:cNvCxnSpPr/>
          <p:nvPr/>
        </p:nvCxnSpPr>
        <p:spPr>
          <a:xfrm flipH="1">
            <a:off x="8040216" y="3433068"/>
            <a:ext cx="216024" cy="1724124"/>
          </a:xfrm>
          <a:prstGeom prst="straightConnector1">
            <a:avLst/>
          </a:prstGeom>
          <a:ln w="28575">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CC5E7F34-3DBC-44C7-BE99-43B82BE4AF1F}"/>
              </a:ext>
            </a:extLst>
          </p:cNvPr>
          <p:cNvSpPr>
            <a:spLocks noGrp="1"/>
          </p:cNvSpPr>
          <p:nvPr>
            <p:ph type="sldNum" sz="quarter" idx="12"/>
          </p:nvPr>
        </p:nvSpPr>
        <p:spPr/>
        <p:txBody>
          <a:bodyPr/>
          <a:lstStyle/>
          <a:p>
            <a:fld id="{23C25B04-298F-4179-8CF8-2D9B9EFCE686}" type="slidenum">
              <a:rPr lang="en-GB" smtClean="0"/>
              <a:t>51</a:t>
            </a:fld>
            <a:endParaRPr lang="en-GB"/>
          </a:p>
        </p:txBody>
      </p:sp>
    </p:spTree>
    <p:extLst>
      <p:ext uri="{BB962C8B-B14F-4D97-AF65-F5344CB8AC3E}">
        <p14:creationId xmlns:p14="http://schemas.microsoft.com/office/powerpoint/2010/main" val="5380186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Sample Problems 4 &amp; 5</a:t>
            </a:r>
          </a:p>
        </p:txBody>
      </p:sp>
      <p:pic>
        <p:nvPicPr>
          <p:cNvPr id="1026" name="Picture 2" descr="C:\Users\desrocd\AppData\Local\Microsoft\Windows\Temporary Internet Files\Content.IE5\8YLVP89R\problem stone[1].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615674" y="1844824"/>
            <a:ext cx="4928598" cy="424847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B0B8CA8-0D54-4484-8F5E-8861C16C65A7}"/>
              </a:ext>
            </a:extLst>
          </p:cNvPr>
          <p:cNvSpPr>
            <a:spLocks noGrp="1"/>
          </p:cNvSpPr>
          <p:nvPr>
            <p:ph type="sldNum" sz="quarter" idx="12"/>
          </p:nvPr>
        </p:nvSpPr>
        <p:spPr/>
        <p:txBody>
          <a:bodyPr/>
          <a:lstStyle/>
          <a:p>
            <a:fld id="{23C25B04-298F-4179-8CF8-2D9B9EFCE686}" type="slidenum">
              <a:rPr lang="en-GB" smtClean="0"/>
              <a:t>52</a:t>
            </a:fld>
            <a:endParaRPr lang="en-GB"/>
          </a:p>
        </p:txBody>
      </p:sp>
    </p:spTree>
    <p:extLst>
      <p:ext uri="{BB962C8B-B14F-4D97-AF65-F5344CB8AC3E}">
        <p14:creationId xmlns:p14="http://schemas.microsoft.com/office/powerpoint/2010/main" val="9208547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Problem 4</a:t>
            </a:r>
          </a:p>
        </p:txBody>
      </p:sp>
      <p:sp>
        <p:nvSpPr>
          <p:cNvPr id="3" name="Content Placeholder 2"/>
          <p:cNvSpPr>
            <a:spLocks noGrp="1"/>
          </p:cNvSpPr>
          <p:nvPr>
            <p:ph sz="quarter" idx="1"/>
          </p:nvPr>
        </p:nvSpPr>
        <p:spPr/>
        <p:txBody>
          <a:bodyPr>
            <a:normAutofit/>
          </a:bodyPr>
          <a:lstStyle/>
          <a:p>
            <a:r>
              <a:rPr lang="en-GB" dirty="0">
                <a:solidFill>
                  <a:schemeClr val="tx1"/>
                </a:solidFill>
              </a:rPr>
              <a:t>How are the variables coded?</a:t>
            </a:r>
          </a:p>
          <a:p>
            <a:pPr lvl="1"/>
            <a:r>
              <a:rPr lang="en-GB" dirty="0">
                <a:solidFill>
                  <a:schemeClr val="tx1"/>
                </a:solidFill>
              </a:rPr>
              <a:t>Overall perception of service quality?</a:t>
            </a:r>
          </a:p>
          <a:p>
            <a:pPr lvl="1"/>
            <a:r>
              <a:rPr lang="en-GB" dirty="0">
                <a:solidFill>
                  <a:schemeClr val="tx1"/>
                </a:solidFill>
              </a:rPr>
              <a:t>Perceptions of each of the 5 dimensions?</a:t>
            </a:r>
          </a:p>
          <a:p>
            <a:pPr lvl="1"/>
            <a:r>
              <a:rPr lang="en-GB" dirty="0">
                <a:solidFill>
                  <a:schemeClr val="tx1"/>
                </a:solidFill>
              </a:rPr>
              <a:t>Recommending National to a Friend?</a:t>
            </a:r>
          </a:p>
          <a:p>
            <a:pPr lvl="1"/>
            <a:endParaRPr lang="en-GB" dirty="0">
              <a:solidFill>
                <a:schemeClr val="tx1"/>
              </a:solidFill>
            </a:endParaRPr>
          </a:p>
          <a:p>
            <a:r>
              <a:rPr lang="en-GB" dirty="0">
                <a:solidFill>
                  <a:schemeClr val="tx1"/>
                </a:solidFill>
              </a:rPr>
              <a:t>What type of test:</a:t>
            </a:r>
          </a:p>
          <a:p>
            <a:pPr lvl="1"/>
            <a:r>
              <a:rPr lang="en-GB" dirty="0">
                <a:solidFill>
                  <a:schemeClr val="tx1"/>
                </a:solidFill>
              </a:rPr>
              <a:t>One sample?</a:t>
            </a:r>
          </a:p>
          <a:p>
            <a:pPr lvl="1"/>
            <a:r>
              <a:rPr lang="en-GB" dirty="0">
                <a:solidFill>
                  <a:schemeClr val="tx1"/>
                </a:solidFill>
              </a:rPr>
              <a:t>Independent samples?</a:t>
            </a:r>
          </a:p>
          <a:p>
            <a:pPr lvl="1"/>
            <a:r>
              <a:rPr lang="en-GB" dirty="0">
                <a:solidFill>
                  <a:schemeClr val="tx1"/>
                </a:solidFill>
              </a:rPr>
              <a:t>Paired sample?</a:t>
            </a:r>
          </a:p>
        </p:txBody>
      </p:sp>
      <p:sp>
        <p:nvSpPr>
          <p:cNvPr id="4" name="Slide Number Placeholder 3">
            <a:extLst>
              <a:ext uri="{FF2B5EF4-FFF2-40B4-BE49-F238E27FC236}">
                <a16:creationId xmlns:a16="http://schemas.microsoft.com/office/drawing/2014/main" id="{340FBCCD-6CF3-48CA-92C0-0E7DDD1606DE}"/>
              </a:ext>
            </a:extLst>
          </p:cNvPr>
          <p:cNvSpPr>
            <a:spLocks noGrp="1"/>
          </p:cNvSpPr>
          <p:nvPr>
            <p:ph type="sldNum" sz="quarter" idx="12"/>
          </p:nvPr>
        </p:nvSpPr>
        <p:spPr/>
        <p:txBody>
          <a:bodyPr/>
          <a:lstStyle/>
          <a:p>
            <a:fld id="{23C25B04-298F-4179-8CF8-2D9B9EFCE686}" type="slidenum">
              <a:rPr lang="en-GB" smtClean="0"/>
              <a:t>53</a:t>
            </a:fld>
            <a:endParaRPr lang="en-GB"/>
          </a:p>
        </p:txBody>
      </p:sp>
    </p:spTree>
    <p:extLst>
      <p:ext uri="{BB962C8B-B14F-4D97-AF65-F5344CB8AC3E}">
        <p14:creationId xmlns:p14="http://schemas.microsoft.com/office/powerpoint/2010/main" val="2696418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Review</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00366691"/>
              </p:ext>
            </p:extLst>
          </p:nvPr>
        </p:nvGraphicFramePr>
        <p:xfrm>
          <a:off x="2438400" y="1916832"/>
          <a:ext cx="7690048" cy="41029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BA1AB912-B113-4156-9F8E-CB490F393179}"/>
              </a:ext>
            </a:extLst>
          </p:cNvPr>
          <p:cNvSpPr>
            <a:spLocks noGrp="1"/>
          </p:cNvSpPr>
          <p:nvPr>
            <p:ph type="sldNum" sz="quarter" idx="12"/>
          </p:nvPr>
        </p:nvSpPr>
        <p:spPr/>
        <p:txBody>
          <a:bodyPr/>
          <a:lstStyle/>
          <a:p>
            <a:fld id="{23C25B04-298F-4179-8CF8-2D9B9EFCE686}" type="slidenum">
              <a:rPr lang="en-GB" smtClean="0"/>
              <a:t>54</a:t>
            </a:fld>
            <a:endParaRPr lang="en-GB"/>
          </a:p>
        </p:txBody>
      </p:sp>
    </p:spTree>
    <p:extLst>
      <p:ext uri="{BB962C8B-B14F-4D97-AF65-F5344CB8AC3E}">
        <p14:creationId xmlns:p14="http://schemas.microsoft.com/office/powerpoint/2010/main" val="37676946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normAutofit/>
          </a:bodyPr>
          <a:lstStyle/>
          <a:p>
            <a:r>
              <a:rPr lang="en-US" dirty="0"/>
              <a:t>Classification of Hypothesis Tests</a:t>
            </a:r>
          </a:p>
        </p:txBody>
      </p:sp>
      <p:graphicFrame>
        <p:nvGraphicFramePr>
          <p:cNvPr id="3" name="Content Placeholder 2"/>
          <p:cNvGraphicFramePr>
            <a:graphicFrameLocks noGrp="1"/>
          </p:cNvGraphicFramePr>
          <p:nvPr>
            <p:ph idx="1"/>
          </p:nvPr>
        </p:nvGraphicFramePr>
        <p:xfrm>
          <a:off x="1981200" y="1341438"/>
          <a:ext cx="7620000" cy="5059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3CDE55DB-BE55-4777-BB29-19E93DF95B7B}"/>
              </a:ext>
            </a:extLst>
          </p:cNvPr>
          <p:cNvSpPr>
            <a:spLocks noGrp="1"/>
          </p:cNvSpPr>
          <p:nvPr>
            <p:ph type="sldNum" sz="quarter" idx="12"/>
          </p:nvPr>
        </p:nvSpPr>
        <p:spPr/>
        <p:txBody>
          <a:bodyPr/>
          <a:lstStyle/>
          <a:p>
            <a:fld id="{23C25B04-298F-4179-8CF8-2D9B9EFCE686}" type="slidenum">
              <a:rPr lang="en-GB" smtClean="0"/>
              <a:t>55</a:t>
            </a:fld>
            <a:endParaRPr lang="en-GB"/>
          </a:p>
        </p:txBody>
      </p:sp>
    </p:spTree>
    <p:extLst>
      <p:ext uri="{BB962C8B-B14F-4D97-AF65-F5344CB8AC3E}">
        <p14:creationId xmlns:p14="http://schemas.microsoft.com/office/powerpoint/2010/main" val="3323660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dirty="0"/>
              <a:t>One-Way Analysis of Variance</a:t>
            </a:r>
          </a:p>
        </p:txBody>
      </p:sp>
      <p:graphicFrame>
        <p:nvGraphicFramePr>
          <p:cNvPr id="2" name="Content Placeholder 1"/>
          <p:cNvGraphicFramePr>
            <a:graphicFrameLocks noGrp="1"/>
          </p:cNvGraphicFramePr>
          <p:nvPr>
            <p:ph idx="1"/>
          </p:nvPr>
        </p:nvGraphicFramePr>
        <p:xfrm>
          <a:off x="2438400" y="1844824"/>
          <a:ext cx="7772400" cy="4174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7606DEA-B031-4EBE-A6F4-F019CE36814D}"/>
              </a:ext>
            </a:extLst>
          </p:cNvPr>
          <p:cNvSpPr>
            <a:spLocks noGrp="1"/>
          </p:cNvSpPr>
          <p:nvPr>
            <p:ph type="sldNum" sz="quarter" idx="12"/>
          </p:nvPr>
        </p:nvSpPr>
        <p:spPr/>
        <p:txBody>
          <a:bodyPr/>
          <a:lstStyle/>
          <a:p>
            <a:fld id="{23C25B04-298F-4179-8CF8-2D9B9EFCE686}" type="slidenum">
              <a:rPr lang="en-GB" smtClean="0"/>
              <a:t>56</a:t>
            </a:fld>
            <a:endParaRPr lang="en-GB"/>
          </a:p>
        </p:txBody>
      </p:sp>
    </p:spTree>
    <p:extLst>
      <p:ext uri="{BB962C8B-B14F-4D97-AF65-F5344CB8AC3E}">
        <p14:creationId xmlns:p14="http://schemas.microsoft.com/office/powerpoint/2010/main" val="3419942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Why ANOVA instead of t-tests?</a:t>
            </a:r>
            <a:endParaRPr lang="en-GB" dirty="0"/>
          </a:p>
        </p:txBody>
      </p:sp>
      <p:graphicFrame>
        <p:nvGraphicFramePr>
          <p:cNvPr id="4" name="Content Placeholder 3"/>
          <p:cNvGraphicFramePr>
            <a:graphicFrameLocks noGrp="1"/>
          </p:cNvGraphicFramePr>
          <p:nvPr>
            <p:ph idx="1"/>
          </p:nvPr>
        </p:nvGraphicFramePr>
        <p:xfrm>
          <a:off x="1992314" y="2057400"/>
          <a:ext cx="8218487"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7BA5C2F2-2407-4A60-9C87-18691D0790C9}"/>
              </a:ext>
            </a:extLst>
          </p:cNvPr>
          <p:cNvSpPr>
            <a:spLocks noGrp="1"/>
          </p:cNvSpPr>
          <p:nvPr>
            <p:ph type="sldNum" sz="quarter" idx="12"/>
          </p:nvPr>
        </p:nvSpPr>
        <p:spPr/>
        <p:txBody>
          <a:bodyPr/>
          <a:lstStyle/>
          <a:p>
            <a:fld id="{23C25B04-298F-4179-8CF8-2D9B9EFCE686}" type="slidenum">
              <a:rPr lang="en-GB" smtClean="0"/>
              <a:t>57</a:t>
            </a:fld>
            <a:endParaRPr lang="en-GB"/>
          </a:p>
        </p:txBody>
      </p:sp>
    </p:spTree>
    <p:extLst>
      <p:ext uri="{BB962C8B-B14F-4D97-AF65-F5344CB8AC3E}">
        <p14:creationId xmlns:p14="http://schemas.microsoft.com/office/powerpoint/2010/main" val="36050252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324100" y="681391"/>
            <a:ext cx="7543800" cy="1332697"/>
          </a:xfrm>
        </p:spPr>
        <p:txBody>
          <a:bodyPr>
            <a:normAutofit fontScale="90000"/>
          </a:bodyPr>
          <a:lstStyle/>
          <a:p>
            <a:br>
              <a:rPr lang="en-GB" sz="3100" dirty="0"/>
            </a:br>
            <a:br>
              <a:rPr lang="en-GB" sz="3100" dirty="0"/>
            </a:br>
            <a:br>
              <a:rPr lang="en-GB" sz="3100" dirty="0"/>
            </a:br>
            <a:r>
              <a:rPr lang="en-GB" sz="4000" b="1" u="sng" dirty="0"/>
              <a:t>Setting Up the Problem</a:t>
            </a:r>
            <a:br>
              <a:rPr lang="en-GB" sz="3100" dirty="0"/>
            </a:br>
            <a:r>
              <a:rPr lang="en-US" sz="3100" dirty="0"/>
              <a:t>Analysis of variance (ANOVA) is used as a test of means for two or more populations.</a:t>
            </a:r>
            <a:br>
              <a:rPr lang="en-GB" sz="3100" dirty="0"/>
            </a:br>
            <a:br>
              <a:rPr lang="en-GB" sz="3100" dirty="0"/>
            </a:br>
            <a:br>
              <a:rPr lang="en-GB" sz="3100" dirty="0"/>
            </a:br>
            <a:endParaRPr lang="en-GB"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4079449907"/>
              </p:ext>
            </p:extLst>
          </p:nvPr>
        </p:nvGraphicFramePr>
        <p:xfrm>
          <a:off x="2438400" y="2117558"/>
          <a:ext cx="7836568" cy="3902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D5C0632C-E8BC-45A5-A9E5-2818A4E3FFA1}"/>
              </a:ext>
            </a:extLst>
          </p:cNvPr>
          <p:cNvSpPr>
            <a:spLocks noGrp="1"/>
          </p:cNvSpPr>
          <p:nvPr>
            <p:ph type="sldNum" sz="quarter" idx="12"/>
          </p:nvPr>
        </p:nvSpPr>
        <p:spPr/>
        <p:txBody>
          <a:bodyPr/>
          <a:lstStyle/>
          <a:p>
            <a:fld id="{23C25B04-298F-4179-8CF8-2D9B9EFCE686}" type="slidenum">
              <a:rPr lang="en-GB" smtClean="0"/>
              <a:t>58</a:t>
            </a:fld>
            <a:endParaRPr lang="en-GB"/>
          </a:p>
        </p:txBody>
      </p:sp>
    </p:spTree>
    <p:extLst>
      <p:ext uri="{BB962C8B-B14F-4D97-AF65-F5344CB8AC3E}">
        <p14:creationId xmlns:p14="http://schemas.microsoft.com/office/powerpoint/2010/main" val="6111066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Which Approach is Best? </a:t>
            </a:r>
            <a:br>
              <a:rPr lang="en-GB" dirty="0"/>
            </a:br>
            <a:r>
              <a:rPr lang="en-GB" dirty="0"/>
              <a:t>Open data file ‘computer sales’</a:t>
            </a:r>
          </a:p>
        </p:txBody>
      </p:sp>
      <p:sp>
        <p:nvSpPr>
          <p:cNvPr id="6" name="Text Placeholder 5"/>
          <p:cNvSpPr>
            <a:spLocks noGrp="1"/>
          </p:cNvSpPr>
          <p:nvPr>
            <p:ph type="body" idx="1"/>
          </p:nvPr>
        </p:nvSpPr>
        <p:spPr>
          <a:xfrm>
            <a:off x="1534695" y="1860482"/>
            <a:ext cx="4608576" cy="801943"/>
          </a:xfrm>
        </p:spPr>
        <p:txBody>
          <a:bodyPr/>
          <a:lstStyle/>
          <a:p>
            <a:r>
              <a:rPr lang="en-GB"/>
              <a:t>Computer Sales</a:t>
            </a:r>
            <a:endParaRPr lang="en-GB" dirty="0"/>
          </a:p>
        </p:txBody>
      </p:sp>
      <p:sp>
        <p:nvSpPr>
          <p:cNvPr id="7" name="Text Placeholder 6"/>
          <p:cNvSpPr>
            <a:spLocks noGrp="1"/>
          </p:cNvSpPr>
          <p:nvPr>
            <p:ph type="body" sz="quarter" idx="3"/>
          </p:nvPr>
        </p:nvSpPr>
        <p:spPr>
          <a:xfrm>
            <a:off x="6446276" y="1860188"/>
            <a:ext cx="4608576" cy="802237"/>
          </a:xfrm>
        </p:spPr>
        <p:txBody>
          <a:bodyPr/>
          <a:lstStyle/>
          <a:p>
            <a:r>
              <a:rPr lang="en-GB" dirty="0"/>
              <a:t>Situation</a:t>
            </a:r>
          </a:p>
        </p:txBody>
      </p:sp>
      <p:graphicFrame>
        <p:nvGraphicFramePr>
          <p:cNvPr id="4" name="Content Placeholder 3"/>
          <p:cNvGraphicFramePr>
            <a:graphicFrameLocks noGrp="1"/>
          </p:cNvGraphicFramePr>
          <p:nvPr>
            <p:ph sz="half" idx="2"/>
          </p:nvPr>
        </p:nvGraphicFramePr>
        <p:xfrm>
          <a:off x="2179481" y="2821491"/>
          <a:ext cx="4040188" cy="2543895"/>
        </p:xfrm>
        <a:graphic>
          <a:graphicData uri="http://schemas.openxmlformats.org/drawingml/2006/table">
            <a:tbl>
              <a:tblPr>
                <a:tableStyleId>{5C22544A-7EE6-4342-B048-85BDC9FD1C3A}</a:tableStyleId>
              </a:tblPr>
              <a:tblGrid>
                <a:gridCol w="1010047">
                  <a:extLst>
                    <a:ext uri="{9D8B030D-6E8A-4147-A177-3AD203B41FA5}">
                      <a16:colId xmlns:a16="http://schemas.microsoft.com/office/drawing/2014/main" val="20000"/>
                    </a:ext>
                  </a:extLst>
                </a:gridCol>
                <a:gridCol w="1010047">
                  <a:extLst>
                    <a:ext uri="{9D8B030D-6E8A-4147-A177-3AD203B41FA5}">
                      <a16:colId xmlns:a16="http://schemas.microsoft.com/office/drawing/2014/main" val="20001"/>
                    </a:ext>
                  </a:extLst>
                </a:gridCol>
                <a:gridCol w="1010047">
                  <a:extLst>
                    <a:ext uri="{9D8B030D-6E8A-4147-A177-3AD203B41FA5}">
                      <a16:colId xmlns:a16="http://schemas.microsoft.com/office/drawing/2014/main" val="20002"/>
                    </a:ext>
                  </a:extLst>
                </a:gridCol>
                <a:gridCol w="1010047">
                  <a:extLst>
                    <a:ext uri="{9D8B030D-6E8A-4147-A177-3AD203B41FA5}">
                      <a16:colId xmlns:a16="http://schemas.microsoft.com/office/drawing/2014/main" val="20003"/>
                    </a:ext>
                  </a:extLst>
                </a:gridCol>
              </a:tblGrid>
              <a:tr h="319932">
                <a:tc>
                  <a:txBody>
                    <a:bodyPr/>
                    <a:lstStyle/>
                    <a:p>
                      <a:endParaRPr lang="en-GB" sz="1800" dirty="0">
                        <a:latin typeface="+mn-lt"/>
                      </a:endParaRPr>
                    </a:p>
                  </a:txBody>
                  <a:tcPr marL="43482" marR="43482">
                    <a:lnR w="12700" cap="flat" cmpd="sng" algn="ctr">
                      <a:solidFill>
                        <a:schemeClr val="tx1"/>
                      </a:solidFill>
                      <a:prstDash val="solid"/>
                      <a:round/>
                      <a:headEnd type="none" w="med" len="med"/>
                      <a:tailEnd type="none" w="med" len="med"/>
                    </a:lnR>
                  </a:tcPr>
                </a:tc>
                <a:tc gridSpan="3">
                  <a:txBody>
                    <a:bodyPr/>
                    <a:lstStyle/>
                    <a:p>
                      <a:pPr algn="ctr"/>
                      <a:r>
                        <a:rPr lang="en-GB" sz="1800" b="1" dirty="0">
                          <a:latin typeface="+mn-lt"/>
                        </a:rPr>
                        <a:t>Selling Approach</a:t>
                      </a:r>
                    </a:p>
                  </a:txBody>
                  <a:tcPr marL="43482" marR="43482">
                    <a:lnL w="12700" cap="flat" cmpd="sng" algn="ctr">
                      <a:solidFill>
                        <a:schemeClr val="tx1"/>
                      </a:solidFill>
                      <a:prstDash val="solid"/>
                      <a:round/>
                      <a:headEnd type="none" w="med" len="med"/>
                      <a:tailEnd type="none" w="med" len="med"/>
                    </a:lnL>
                  </a:tcPr>
                </a:tc>
                <a:tc hMerge="1">
                  <a:txBody>
                    <a:bodyPr/>
                    <a:lstStyle/>
                    <a:p>
                      <a:endParaRPr lang="en-GB" dirty="0"/>
                    </a:p>
                  </a:txBody>
                  <a:tcPr marL="43465" marR="43465"/>
                </a:tc>
                <a:tc hMerge="1">
                  <a:txBody>
                    <a:bodyPr/>
                    <a:lstStyle/>
                    <a:p>
                      <a:endParaRPr lang="en-GB" dirty="0"/>
                    </a:p>
                  </a:txBody>
                  <a:tcPr marL="43465" marR="43465"/>
                </a:tc>
                <a:extLst>
                  <a:ext uri="{0D108BD9-81ED-4DB2-BD59-A6C34878D82A}">
                    <a16:rowId xmlns:a16="http://schemas.microsoft.com/office/drawing/2014/main" val="10000"/>
                  </a:ext>
                </a:extLst>
              </a:tr>
              <a:tr h="486563">
                <a:tc>
                  <a:txBody>
                    <a:bodyPr/>
                    <a:lstStyle/>
                    <a:p>
                      <a:pPr algn="ctr" fontAlgn="ctr"/>
                      <a:r>
                        <a:rPr lang="en-GB" sz="1800" b="1" i="0" u="none" strike="noStrike" dirty="0">
                          <a:solidFill>
                            <a:srgbClr val="000000"/>
                          </a:solidFill>
                          <a:effectLst/>
                          <a:latin typeface="+mn-lt"/>
                        </a:rPr>
                        <a:t>Sales-</a:t>
                      </a:r>
                    </a:p>
                    <a:p>
                      <a:pPr algn="ctr" fontAlgn="ctr"/>
                      <a:r>
                        <a:rPr lang="en-GB" sz="1800" b="1" i="0" u="none" strike="noStrike" dirty="0">
                          <a:solidFill>
                            <a:srgbClr val="000000"/>
                          </a:solidFill>
                          <a:effectLst/>
                          <a:latin typeface="+mn-lt"/>
                        </a:rPr>
                        <a:t>person</a:t>
                      </a:r>
                    </a:p>
                  </a:txBody>
                  <a:tcPr marL="7623" marR="7623" marT="762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GB" sz="1800" b="1" i="0" u="none" strike="noStrike" dirty="0">
                          <a:solidFill>
                            <a:srgbClr val="000000"/>
                          </a:solidFill>
                          <a:effectLst/>
                          <a:latin typeface="+mn-lt"/>
                        </a:rPr>
                        <a:t>A</a:t>
                      </a:r>
                    </a:p>
                  </a:txBody>
                  <a:tcPr marL="7623" marR="7623" marT="762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GB" sz="1800" b="1" i="0" u="none" strike="noStrike" dirty="0">
                          <a:solidFill>
                            <a:srgbClr val="000000"/>
                          </a:solidFill>
                          <a:effectLst/>
                          <a:latin typeface="+mn-lt"/>
                        </a:rPr>
                        <a:t>B</a:t>
                      </a:r>
                    </a:p>
                  </a:txBody>
                  <a:tcPr marL="7623" marR="7623" marT="7620" marB="0" anchor="ctr">
                    <a:lnB w="12700" cap="flat" cmpd="sng" algn="ctr">
                      <a:solidFill>
                        <a:schemeClr val="tx1"/>
                      </a:solidFill>
                      <a:prstDash val="solid"/>
                      <a:round/>
                      <a:headEnd type="none" w="med" len="med"/>
                      <a:tailEnd type="none" w="med" len="med"/>
                    </a:lnB>
                  </a:tcPr>
                </a:tc>
                <a:tc>
                  <a:txBody>
                    <a:bodyPr/>
                    <a:lstStyle/>
                    <a:p>
                      <a:pPr algn="ctr" fontAlgn="ctr"/>
                      <a:r>
                        <a:rPr lang="en-GB" sz="1800" b="1" i="0" u="none" strike="noStrike" dirty="0">
                          <a:solidFill>
                            <a:srgbClr val="000000"/>
                          </a:solidFill>
                          <a:effectLst/>
                          <a:latin typeface="+mn-lt"/>
                        </a:rPr>
                        <a:t>C</a:t>
                      </a:r>
                    </a:p>
                  </a:txBody>
                  <a:tcPr marL="7623" marR="7623" marT="762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24375">
                <a:tc>
                  <a:txBody>
                    <a:bodyPr/>
                    <a:lstStyle/>
                    <a:p>
                      <a:pPr algn="ctr" fontAlgn="ctr"/>
                      <a:r>
                        <a:rPr lang="en-GB" sz="1800" b="1" i="0" u="none" strike="noStrike" dirty="0">
                          <a:solidFill>
                            <a:srgbClr val="000000"/>
                          </a:solidFill>
                          <a:effectLst/>
                          <a:latin typeface="+mn-lt"/>
                        </a:rPr>
                        <a:t>1</a:t>
                      </a:r>
                    </a:p>
                  </a:txBody>
                  <a:tcPr marL="7623" marR="7623" marT="762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ctr"/>
                      <a:r>
                        <a:rPr lang="en-GB" sz="1800" b="0" i="0" u="none" strike="noStrike" dirty="0">
                          <a:solidFill>
                            <a:srgbClr val="000000"/>
                          </a:solidFill>
                          <a:effectLst/>
                          <a:latin typeface="+mn-lt"/>
                        </a:rPr>
                        <a:t>15</a:t>
                      </a:r>
                    </a:p>
                  </a:txBody>
                  <a:tcPr marL="7623" marR="7623" marT="762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GB" sz="1800" b="0" i="0" u="none" strike="noStrike" dirty="0">
                          <a:solidFill>
                            <a:srgbClr val="000000"/>
                          </a:solidFill>
                          <a:effectLst/>
                          <a:latin typeface="+mn-lt"/>
                        </a:rPr>
                        <a:t>19</a:t>
                      </a:r>
                    </a:p>
                  </a:txBody>
                  <a:tcPr marL="7623" marR="7623" marT="7620" marB="0" anchor="ctr">
                    <a:lnT w="12700" cap="flat" cmpd="sng" algn="ctr">
                      <a:solidFill>
                        <a:schemeClr val="tx1"/>
                      </a:solidFill>
                      <a:prstDash val="solid"/>
                      <a:round/>
                      <a:headEnd type="none" w="med" len="med"/>
                      <a:tailEnd type="none" w="med" len="med"/>
                    </a:lnT>
                  </a:tcPr>
                </a:tc>
                <a:tc>
                  <a:txBody>
                    <a:bodyPr/>
                    <a:lstStyle/>
                    <a:p>
                      <a:pPr algn="ctr" fontAlgn="ctr"/>
                      <a:r>
                        <a:rPr lang="en-GB" sz="1800" b="0" i="0" u="none" strike="noStrike" dirty="0">
                          <a:solidFill>
                            <a:srgbClr val="000000"/>
                          </a:solidFill>
                          <a:effectLst/>
                          <a:latin typeface="+mn-lt"/>
                        </a:rPr>
                        <a:t>28</a:t>
                      </a:r>
                    </a:p>
                  </a:txBody>
                  <a:tcPr marL="7623" marR="7623" marT="762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324375">
                <a:tc>
                  <a:txBody>
                    <a:bodyPr/>
                    <a:lstStyle/>
                    <a:p>
                      <a:pPr algn="ctr" fontAlgn="ctr"/>
                      <a:r>
                        <a:rPr lang="en-GB" sz="1800" b="1" i="0" u="none" strike="noStrike" dirty="0">
                          <a:solidFill>
                            <a:srgbClr val="000000"/>
                          </a:solidFill>
                          <a:effectLst/>
                          <a:latin typeface="+mn-lt"/>
                        </a:rPr>
                        <a:t>2</a:t>
                      </a:r>
                    </a:p>
                  </a:txBody>
                  <a:tcPr marL="7623" marR="7623" marT="7620" marB="0" anchor="ctr">
                    <a:lnR w="12700" cap="flat" cmpd="sng" algn="ctr">
                      <a:solidFill>
                        <a:schemeClr val="tx1"/>
                      </a:solidFill>
                      <a:prstDash val="solid"/>
                      <a:round/>
                      <a:headEnd type="none" w="med" len="med"/>
                      <a:tailEnd type="none" w="med" len="med"/>
                    </a:lnR>
                  </a:tcPr>
                </a:tc>
                <a:tc>
                  <a:txBody>
                    <a:bodyPr/>
                    <a:lstStyle/>
                    <a:p>
                      <a:pPr algn="ctr" fontAlgn="ctr"/>
                      <a:r>
                        <a:rPr lang="en-GB" sz="1800" b="0" i="0" u="none" strike="noStrike" dirty="0">
                          <a:solidFill>
                            <a:srgbClr val="000000"/>
                          </a:solidFill>
                          <a:effectLst/>
                          <a:latin typeface="+mn-lt"/>
                        </a:rPr>
                        <a:t>17</a:t>
                      </a:r>
                    </a:p>
                  </a:txBody>
                  <a:tcPr marL="7623" marR="7623" marT="7620" marB="0" anchor="ctr">
                    <a:lnL w="12700" cap="flat" cmpd="sng" algn="ctr">
                      <a:solidFill>
                        <a:schemeClr val="tx1"/>
                      </a:solidFill>
                      <a:prstDash val="solid"/>
                      <a:round/>
                      <a:headEnd type="none" w="med" len="med"/>
                      <a:tailEnd type="none" w="med" len="med"/>
                    </a:lnL>
                  </a:tcPr>
                </a:tc>
                <a:tc>
                  <a:txBody>
                    <a:bodyPr/>
                    <a:lstStyle/>
                    <a:p>
                      <a:pPr algn="ctr" fontAlgn="ctr"/>
                      <a:r>
                        <a:rPr lang="en-GB" sz="1800" b="0" i="0" u="none" strike="noStrike" dirty="0">
                          <a:solidFill>
                            <a:srgbClr val="000000"/>
                          </a:solidFill>
                          <a:effectLst/>
                          <a:latin typeface="+mn-lt"/>
                        </a:rPr>
                        <a:t>17</a:t>
                      </a:r>
                    </a:p>
                  </a:txBody>
                  <a:tcPr marL="7623" marR="7623" marT="7620" marB="0" anchor="ctr"/>
                </a:tc>
                <a:tc>
                  <a:txBody>
                    <a:bodyPr/>
                    <a:lstStyle/>
                    <a:p>
                      <a:pPr algn="ctr" fontAlgn="ctr"/>
                      <a:r>
                        <a:rPr lang="en-GB" sz="1800" b="0" i="0" u="none" strike="noStrike" dirty="0">
                          <a:solidFill>
                            <a:srgbClr val="000000"/>
                          </a:solidFill>
                          <a:effectLst/>
                          <a:latin typeface="+mn-lt"/>
                        </a:rPr>
                        <a:t>25</a:t>
                      </a:r>
                    </a:p>
                  </a:txBody>
                  <a:tcPr marL="7623" marR="7623" marT="7620" marB="0" anchor="ctr"/>
                </a:tc>
                <a:extLst>
                  <a:ext uri="{0D108BD9-81ED-4DB2-BD59-A6C34878D82A}">
                    <a16:rowId xmlns:a16="http://schemas.microsoft.com/office/drawing/2014/main" val="10003"/>
                  </a:ext>
                </a:extLst>
              </a:tr>
              <a:tr h="324375">
                <a:tc>
                  <a:txBody>
                    <a:bodyPr/>
                    <a:lstStyle/>
                    <a:p>
                      <a:pPr algn="ctr" fontAlgn="ctr"/>
                      <a:r>
                        <a:rPr lang="en-GB" sz="1800" b="1" i="0" u="none" strike="noStrike" dirty="0">
                          <a:solidFill>
                            <a:srgbClr val="000000"/>
                          </a:solidFill>
                          <a:effectLst/>
                          <a:latin typeface="+mn-lt"/>
                        </a:rPr>
                        <a:t>3</a:t>
                      </a:r>
                    </a:p>
                  </a:txBody>
                  <a:tcPr marL="7623" marR="7623" marT="7620" marB="0" anchor="ctr">
                    <a:lnR w="12700" cap="flat" cmpd="sng" algn="ctr">
                      <a:solidFill>
                        <a:schemeClr val="tx1"/>
                      </a:solidFill>
                      <a:prstDash val="solid"/>
                      <a:round/>
                      <a:headEnd type="none" w="med" len="med"/>
                      <a:tailEnd type="none" w="med" len="med"/>
                    </a:lnR>
                  </a:tcPr>
                </a:tc>
                <a:tc>
                  <a:txBody>
                    <a:bodyPr/>
                    <a:lstStyle/>
                    <a:p>
                      <a:pPr algn="ctr" fontAlgn="ctr"/>
                      <a:r>
                        <a:rPr lang="en-GB" sz="1800" b="0" i="0" u="none" strike="noStrike" dirty="0">
                          <a:solidFill>
                            <a:srgbClr val="000000"/>
                          </a:solidFill>
                          <a:effectLst/>
                          <a:latin typeface="+mn-lt"/>
                        </a:rPr>
                        <a:t>21</a:t>
                      </a:r>
                    </a:p>
                  </a:txBody>
                  <a:tcPr marL="7623" marR="7623" marT="7620" marB="0" anchor="ctr">
                    <a:lnL w="12700" cap="flat" cmpd="sng" algn="ctr">
                      <a:solidFill>
                        <a:schemeClr val="tx1"/>
                      </a:solidFill>
                      <a:prstDash val="solid"/>
                      <a:round/>
                      <a:headEnd type="none" w="med" len="med"/>
                      <a:tailEnd type="none" w="med" len="med"/>
                    </a:lnL>
                  </a:tcPr>
                </a:tc>
                <a:tc>
                  <a:txBody>
                    <a:bodyPr/>
                    <a:lstStyle/>
                    <a:p>
                      <a:pPr algn="ctr" fontAlgn="ctr"/>
                      <a:r>
                        <a:rPr lang="en-GB" sz="1800" b="0" i="0" u="none" strike="noStrike" dirty="0">
                          <a:solidFill>
                            <a:srgbClr val="000000"/>
                          </a:solidFill>
                          <a:effectLst/>
                          <a:latin typeface="+mn-lt"/>
                        </a:rPr>
                        <a:t>17</a:t>
                      </a:r>
                    </a:p>
                  </a:txBody>
                  <a:tcPr marL="7623" marR="7623" marT="7620" marB="0" anchor="ctr"/>
                </a:tc>
                <a:tc>
                  <a:txBody>
                    <a:bodyPr/>
                    <a:lstStyle/>
                    <a:p>
                      <a:pPr algn="ctr" fontAlgn="ctr"/>
                      <a:r>
                        <a:rPr lang="en-GB" sz="1800" b="0" i="0" u="none" strike="noStrike" dirty="0">
                          <a:solidFill>
                            <a:srgbClr val="000000"/>
                          </a:solidFill>
                          <a:effectLst/>
                          <a:latin typeface="+mn-lt"/>
                        </a:rPr>
                        <a:t>22</a:t>
                      </a:r>
                    </a:p>
                  </a:txBody>
                  <a:tcPr marL="7623" marR="7623" marT="7620" marB="0" anchor="ctr"/>
                </a:tc>
                <a:extLst>
                  <a:ext uri="{0D108BD9-81ED-4DB2-BD59-A6C34878D82A}">
                    <a16:rowId xmlns:a16="http://schemas.microsoft.com/office/drawing/2014/main" val="10004"/>
                  </a:ext>
                </a:extLst>
              </a:tr>
              <a:tr h="324375">
                <a:tc>
                  <a:txBody>
                    <a:bodyPr/>
                    <a:lstStyle/>
                    <a:p>
                      <a:pPr algn="ctr" fontAlgn="ctr"/>
                      <a:r>
                        <a:rPr lang="en-GB" sz="1800" b="1" i="0" u="none" strike="noStrike" dirty="0">
                          <a:solidFill>
                            <a:srgbClr val="000000"/>
                          </a:solidFill>
                          <a:effectLst/>
                          <a:latin typeface="+mn-lt"/>
                        </a:rPr>
                        <a:t>4</a:t>
                      </a:r>
                    </a:p>
                  </a:txBody>
                  <a:tcPr marL="7623" marR="7623" marT="7620" marB="0" anchor="ctr">
                    <a:lnR w="12700" cap="flat" cmpd="sng" algn="ctr">
                      <a:solidFill>
                        <a:schemeClr val="tx1"/>
                      </a:solidFill>
                      <a:prstDash val="solid"/>
                      <a:round/>
                      <a:headEnd type="none" w="med" len="med"/>
                      <a:tailEnd type="none" w="med" len="med"/>
                    </a:lnR>
                  </a:tcPr>
                </a:tc>
                <a:tc>
                  <a:txBody>
                    <a:bodyPr/>
                    <a:lstStyle/>
                    <a:p>
                      <a:pPr algn="ctr" fontAlgn="ctr"/>
                      <a:r>
                        <a:rPr lang="en-GB" sz="1800" b="0" i="0" u="none" strike="noStrike" dirty="0">
                          <a:solidFill>
                            <a:srgbClr val="000000"/>
                          </a:solidFill>
                          <a:effectLst/>
                          <a:latin typeface="+mn-lt"/>
                        </a:rPr>
                        <a:t>13</a:t>
                      </a:r>
                    </a:p>
                  </a:txBody>
                  <a:tcPr marL="7623" marR="7623" marT="7620" marB="0" anchor="ctr">
                    <a:lnL w="12700" cap="flat" cmpd="sng" algn="ctr">
                      <a:solidFill>
                        <a:schemeClr val="tx1"/>
                      </a:solidFill>
                      <a:prstDash val="solid"/>
                      <a:round/>
                      <a:headEnd type="none" w="med" len="med"/>
                      <a:tailEnd type="none" w="med" len="med"/>
                    </a:lnL>
                  </a:tcPr>
                </a:tc>
                <a:tc>
                  <a:txBody>
                    <a:bodyPr/>
                    <a:lstStyle/>
                    <a:p>
                      <a:pPr algn="ctr" fontAlgn="ctr"/>
                      <a:r>
                        <a:rPr lang="en-GB" sz="1800" b="0" i="0" u="none" strike="noStrike" dirty="0">
                          <a:solidFill>
                            <a:srgbClr val="000000"/>
                          </a:solidFill>
                          <a:effectLst/>
                          <a:latin typeface="+mn-lt"/>
                        </a:rPr>
                        <a:t>25</a:t>
                      </a:r>
                    </a:p>
                  </a:txBody>
                  <a:tcPr marL="7623" marR="7623" marT="7620" marB="0" anchor="ctr"/>
                </a:tc>
                <a:tc>
                  <a:txBody>
                    <a:bodyPr/>
                    <a:lstStyle/>
                    <a:p>
                      <a:pPr algn="ctr" fontAlgn="ctr"/>
                      <a:r>
                        <a:rPr lang="en-GB" sz="1800" b="0" i="0" u="none" strike="noStrike" dirty="0">
                          <a:solidFill>
                            <a:srgbClr val="000000"/>
                          </a:solidFill>
                          <a:effectLst/>
                          <a:latin typeface="+mn-lt"/>
                        </a:rPr>
                        <a:t>31</a:t>
                      </a:r>
                    </a:p>
                  </a:txBody>
                  <a:tcPr marL="7623" marR="7623" marT="7620" marB="0" anchor="ctr"/>
                </a:tc>
                <a:extLst>
                  <a:ext uri="{0D108BD9-81ED-4DB2-BD59-A6C34878D82A}">
                    <a16:rowId xmlns:a16="http://schemas.microsoft.com/office/drawing/2014/main" val="10005"/>
                  </a:ext>
                </a:extLst>
              </a:tr>
              <a:tr h="324375">
                <a:tc>
                  <a:txBody>
                    <a:bodyPr/>
                    <a:lstStyle/>
                    <a:p>
                      <a:pPr algn="ctr" fontAlgn="ctr"/>
                      <a:r>
                        <a:rPr lang="en-GB" sz="1800" b="1" i="0" u="none" strike="noStrike" dirty="0">
                          <a:solidFill>
                            <a:srgbClr val="000000"/>
                          </a:solidFill>
                          <a:effectLst/>
                          <a:latin typeface="+mn-lt"/>
                        </a:rPr>
                        <a:t>5</a:t>
                      </a:r>
                    </a:p>
                  </a:txBody>
                  <a:tcPr marL="7623" marR="7623" marT="7620" marB="0" anchor="ctr">
                    <a:lnR w="12700" cap="flat" cmpd="sng" algn="ctr">
                      <a:solidFill>
                        <a:schemeClr val="tx1"/>
                      </a:solidFill>
                      <a:prstDash val="solid"/>
                      <a:round/>
                      <a:headEnd type="none" w="med" len="med"/>
                      <a:tailEnd type="none" w="med" len="med"/>
                    </a:lnR>
                  </a:tcPr>
                </a:tc>
                <a:tc>
                  <a:txBody>
                    <a:bodyPr/>
                    <a:lstStyle/>
                    <a:p>
                      <a:pPr algn="ctr" fontAlgn="ctr"/>
                      <a:r>
                        <a:rPr lang="en-GB" sz="1800" b="0" i="0" u="none" strike="noStrike" dirty="0">
                          <a:solidFill>
                            <a:srgbClr val="000000"/>
                          </a:solidFill>
                          <a:effectLst/>
                          <a:latin typeface="+mn-lt"/>
                        </a:rPr>
                        <a:t>12</a:t>
                      </a:r>
                    </a:p>
                  </a:txBody>
                  <a:tcPr marL="7623" marR="7623" marT="7620" marB="0" anchor="ctr">
                    <a:lnL w="12700" cap="flat" cmpd="sng" algn="ctr">
                      <a:solidFill>
                        <a:schemeClr val="tx1"/>
                      </a:solidFill>
                      <a:prstDash val="solid"/>
                      <a:round/>
                      <a:headEnd type="none" w="med" len="med"/>
                      <a:tailEnd type="none" w="med" len="med"/>
                    </a:lnL>
                  </a:tcPr>
                </a:tc>
                <a:tc>
                  <a:txBody>
                    <a:bodyPr/>
                    <a:lstStyle/>
                    <a:p>
                      <a:pPr algn="ctr" fontAlgn="ctr"/>
                      <a:r>
                        <a:rPr lang="en-GB" sz="1800" b="0" i="0" u="none" strike="noStrike" dirty="0">
                          <a:solidFill>
                            <a:srgbClr val="000000"/>
                          </a:solidFill>
                          <a:effectLst/>
                          <a:latin typeface="+mn-lt"/>
                        </a:rPr>
                        <a:t>30</a:t>
                      </a:r>
                    </a:p>
                  </a:txBody>
                  <a:tcPr marL="7623" marR="7623" marT="7620" marB="0" anchor="ctr"/>
                </a:tc>
                <a:tc>
                  <a:txBody>
                    <a:bodyPr/>
                    <a:lstStyle/>
                    <a:p>
                      <a:pPr algn="ctr" fontAlgn="ctr"/>
                      <a:r>
                        <a:rPr lang="en-GB" sz="1800" b="0" i="0" u="none" strike="noStrike" dirty="0">
                          <a:solidFill>
                            <a:srgbClr val="000000"/>
                          </a:solidFill>
                          <a:effectLst/>
                          <a:latin typeface="+mn-lt"/>
                        </a:rPr>
                        <a:t>34</a:t>
                      </a:r>
                    </a:p>
                  </a:txBody>
                  <a:tcPr marL="7623" marR="7623" marT="7620" marB="0" anchor="ctr"/>
                </a:tc>
                <a:extLst>
                  <a:ext uri="{0D108BD9-81ED-4DB2-BD59-A6C34878D82A}">
                    <a16:rowId xmlns:a16="http://schemas.microsoft.com/office/drawing/2014/main" val="10006"/>
                  </a:ext>
                </a:extLst>
              </a:tr>
            </a:tbl>
          </a:graphicData>
        </a:graphic>
      </p:graphicFrame>
      <p:sp>
        <p:nvSpPr>
          <p:cNvPr id="5" name="Content Placeholder 4"/>
          <p:cNvSpPr>
            <a:spLocks noGrp="1"/>
          </p:cNvSpPr>
          <p:nvPr>
            <p:ph sz="quarter" idx="4"/>
          </p:nvPr>
        </p:nvSpPr>
        <p:spPr/>
        <p:txBody>
          <a:bodyPr/>
          <a:lstStyle/>
          <a:p>
            <a:r>
              <a:rPr lang="en-GB" dirty="0"/>
              <a:t>15 Salespeople</a:t>
            </a:r>
          </a:p>
          <a:p>
            <a:r>
              <a:rPr lang="en-GB" dirty="0"/>
              <a:t>Randomly assigned to one of three approaches</a:t>
            </a:r>
          </a:p>
          <a:p>
            <a:r>
              <a:rPr lang="en-GB" dirty="0"/>
              <a:t>Sales (£1000s) recorded</a:t>
            </a:r>
          </a:p>
        </p:txBody>
      </p:sp>
      <p:sp>
        <p:nvSpPr>
          <p:cNvPr id="3" name="Slide Number Placeholder 2">
            <a:extLst>
              <a:ext uri="{FF2B5EF4-FFF2-40B4-BE49-F238E27FC236}">
                <a16:creationId xmlns:a16="http://schemas.microsoft.com/office/drawing/2014/main" id="{23B31DA5-8C2C-4237-A95C-44B7D6E19992}"/>
              </a:ext>
            </a:extLst>
          </p:cNvPr>
          <p:cNvSpPr>
            <a:spLocks noGrp="1"/>
          </p:cNvSpPr>
          <p:nvPr>
            <p:ph type="sldNum" sz="quarter" idx="12"/>
          </p:nvPr>
        </p:nvSpPr>
        <p:spPr/>
        <p:txBody>
          <a:bodyPr/>
          <a:lstStyle/>
          <a:p>
            <a:fld id="{23C25B04-298F-4179-8CF8-2D9B9EFCE686}" type="slidenum">
              <a:rPr lang="en-GB" smtClean="0"/>
              <a:t>59</a:t>
            </a:fld>
            <a:endParaRPr lang="en-GB"/>
          </a:p>
        </p:txBody>
      </p:sp>
    </p:spTree>
    <p:extLst>
      <p:ext uri="{BB962C8B-B14F-4D97-AF65-F5344CB8AC3E}">
        <p14:creationId xmlns:p14="http://schemas.microsoft.com/office/powerpoint/2010/main" val="134031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Believing or Rejecting Sam’s Claim</a:t>
            </a:r>
          </a:p>
        </p:txBody>
      </p:sp>
      <p:sp>
        <p:nvSpPr>
          <p:cNvPr id="3" name="Content Placeholder 2"/>
          <p:cNvSpPr>
            <a:spLocks noGrp="1"/>
          </p:cNvSpPr>
          <p:nvPr>
            <p:ph sz="quarter" idx="1"/>
          </p:nvPr>
        </p:nvSpPr>
        <p:spPr>
          <a:xfrm>
            <a:off x="2346960" y="2276872"/>
            <a:ext cx="7543801" cy="3592222"/>
          </a:xfrm>
        </p:spPr>
        <p:txBody>
          <a:bodyPr/>
          <a:lstStyle/>
          <a:p>
            <a:r>
              <a:rPr lang="en-GB" sz="2400" dirty="0"/>
              <a:t>In your mind, you have some cut-off score for Sam</a:t>
            </a:r>
          </a:p>
          <a:p>
            <a:pPr lvl="1"/>
            <a:r>
              <a:rPr lang="en-GB" sz="2000" dirty="0"/>
              <a:t>Maybe as low as 120 – he’s just having a bad day</a:t>
            </a:r>
          </a:p>
          <a:p>
            <a:pPr lvl="1"/>
            <a:r>
              <a:rPr lang="en-GB" sz="2000" dirty="0"/>
              <a:t>Maybe as high as 180 – otherwise he’s falsely modest</a:t>
            </a:r>
          </a:p>
          <a:p>
            <a:pPr lvl="1"/>
            <a:endParaRPr lang="en-GB" sz="2000" dirty="0"/>
          </a:p>
          <a:p>
            <a:pPr marL="274320" lvl="1" indent="-274320">
              <a:spcBef>
                <a:spcPts val="580"/>
              </a:spcBef>
            </a:pPr>
            <a:r>
              <a:rPr lang="en-GB" sz="2000" dirty="0"/>
              <a:t>Based on the assumption that the claim of 150 is true</a:t>
            </a:r>
          </a:p>
          <a:p>
            <a:pPr lvl="1"/>
            <a:r>
              <a:rPr lang="en-GB" sz="2000" dirty="0"/>
              <a:t>If a sample outcome falls outside the range of possibilities </a:t>
            </a:r>
          </a:p>
          <a:p>
            <a:pPr lvl="1"/>
            <a:r>
              <a:rPr lang="en-GB" sz="2000" dirty="0"/>
              <a:t>REJECT Sam’s claim</a:t>
            </a:r>
          </a:p>
          <a:p>
            <a:pPr lvl="1"/>
            <a:endParaRPr lang="en-GB" dirty="0"/>
          </a:p>
        </p:txBody>
      </p:sp>
      <p:sp>
        <p:nvSpPr>
          <p:cNvPr id="4" name="Slide Number Placeholder 3">
            <a:extLst>
              <a:ext uri="{FF2B5EF4-FFF2-40B4-BE49-F238E27FC236}">
                <a16:creationId xmlns:a16="http://schemas.microsoft.com/office/drawing/2014/main" id="{007759B1-2F0C-4A43-8F65-BE5CE51E3A50}"/>
              </a:ext>
            </a:extLst>
          </p:cNvPr>
          <p:cNvSpPr>
            <a:spLocks noGrp="1"/>
          </p:cNvSpPr>
          <p:nvPr>
            <p:ph type="sldNum" sz="quarter" idx="12"/>
          </p:nvPr>
        </p:nvSpPr>
        <p:spPr/>
        <p:txBody>
          <a:bodyPr/>
          <a:lstStyle/>
          <a:p>
            <a:fld id="{23C25B04-298F-4179-8CF8-2D9B9EFCE686}" type="slidenum">
              <a:rPr lang="en-GB" smtClean="0"/>
              <a:t>6</a:t>
            </a:fld>
            <a:endParaRPr lang="en-GB"/>
          </a:p>
        </p:txBody>
      </p:sp>
    </p:spTree>
    <p:extLst>
      <p:ext uri="{BB962C8B-B14F-4D97-AF65-F5344CB8AC3E}">
        <p14:creationId xmlns:p14="http://schemas.microsoft.com/office/powerpoint/2010/main" val="22212390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609600" y="274638"/>
            <a:ext cx="10160000" cy="1523154"/>
          </a:xfrm>
        </p:spPr>
        <p:txBody>
          <a:bodyPr>
            <a:noAutofit/>
          </a:bodyPr>
          <a:lstStyle/>
          <a:p>
            <a:r>
              <a:rPr lang="en-US" sz="3600" b="1" dirty="0"/>
              <a:t>The next few slides are showing the theoretical underpinning of the test.</a:t>
            </a:r>
            <a:br>
              <a:rPr lang="en-US" sz="3600" b="1" dirty="0"/>
            </a:br>
            <a:r>
              <a:rPr lang="en-US" sz="3600" b="1" dirty="0"/>
              <a:t>Degrees of Freedom</a:t>
            </a:r>
          </a:p>
        </p:txBody>
      </p:sp>
      <p:graphicFrame>
        <p:nvGraphicFramePr>
          <p:cNvPr id="4" name="Content Placeholder 3"/>
          <p:cNvGraphicFramePr>
            <a:graphicFrameLocks noGrp="1"/>
          </p:cNvGraphicFramePr>
          <p:nvPr>
            <p:ph sz="half" idx="1"/>
          </p:nvPr>
        </p:nvGraphicFramePr>
        <p:xfrm>
          <a:off x="1981200" y="1844822"/>
          <a:ext cx="6995120" cy="2463336"/>
        </p:xfrm>
        <a:graphic>
          <a:graphicData uri="http://schemas.openxmlformats.org/drawingml/2006/table">
            <a:tbl>
              <a:tblPr>
                <a:tableStyleId>{5C22544A-7EE6-4342-B048-85BDC9FD1C3A}</a:tableStyleId>
              </a:tblPr>
              <a:tblGrid>
                <a:gridCol w="1399024">
                  <a:extLst>
                    <a:ext uri="{9D8B030D-6E8A-4147-A177-3AD203B41FA5}">
                      <a16:colId xmlns:a16="http://schemas.microsoft.com/office/drawing/2014/main" val="20000"/>
                    </a:ext>
                  </a:extLst>
                </a:gridCol>
                <a:gridCol w="1399024">
                  <a:extLst>
                    <a:ext uri="{9D8B030D-6E8A-4147-A177-3AD203B41FA5}">
                      <a16:colId xmlns:a16="http://schemas.microsoft.com/office/drawing/2014/main" val="20001"/>
                    </a:ext>
                  </a:extLst>
                </a:gridCol>
                <a:gridCol w="1399024">
                  <a:extLst>
                    <a:ext uri="{9D8B030D-6E8A-4147-A177-3AD203B41FA5}">
                      <a16:colId xmlns:a16="http://schemas.microsoft.com/office/drawing/2014/main" val="20002"/>
                    </a:ext>
                  </a:extLst>
                </a:gridCol>
                <a:gridCol w="1399024">
                  <a:extLst>
                    <a:ext uri="{9D8B030D-6E8A-4147-A177-3AD203B41FA5}">
                      <a16:colId xmlns:a16="http://schemas.microsoft.com/office/drawing/2014/main" val="20003"/>
                    </a:ext>
                  </a:extLst>
                </a:gridCol>
                <a:gridCol w="1399024">
                  <a:extLst>
                    <a:ext uri="{9D8B030D-6E8A-4147-A177-3AD203B41FA5}">
                      <a16:colId xmlns:a16="http://schemas.microsoft.com/office/drawing/2014/main" val="20004"/>
                    </a:ext>
                  </a:extLst>
                </a:gridCol>
              </a:tblGrid>
              <a:tr h="307917">
                <a:tc rowSpan="2">
                  <a:txBody>
                    <a:bodyPr/>
                    <a:lstStyle/>
                    <a:p>
                      <a:pPr algn="ctr" fontAlgn="b"/>
                      <a:r>
                        <a:rPr lang="en-GB" sz="1400" b="0" i="0" u="none" strike="noStrike" dirty="0">
                          <a:solidFill>
                            <a:srgbClr val="000000"/>
                          </a:solidFill>
                          <a:effectLst/>
                          <a:latin typeface="+mn-lt"/>
                        </a:rPr>
                        <a:t> </a:t>
                      </a:r>
                    </a:p>
                    <a:p>
                      <a:pPr algn="ctr" fontAlgn="b"/>
                      <a:r>
                        <a:rPr lang="en-GB" sz="1400" b="1" i="0" u="none" strike="noStrike" dirty="0">
                          <a:solidFill>
                            <a:srgbClr val="000000"/>
                          </a:solidFill>
                          <a:effectLst/>
                          <a:latin typeface="+mn-lt"/>
                        </a:rPr>
                        <a:t>Sales-person</a:t>
                      </a: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gridSpan="3">
                  <a:txBody>
                    <a:bodyPr/>
                    <a:lstStyle/>
                    <a:p>
                      <a:pPr algn="ctr" fontAlgn="b"/>
                      <a:r>
                        <a:rPr lang="en-GB" sz="1400" b="1" i="0" u="none" strike="noStrike" dirty="0">
                          <a:solidFill>
                            <a:srgbClr val="000000"/>
                          </a:solidFill>
                          <a:effectLst/>
                          <a:latin typeface="+mn-lt"/>
                        </a:rPr>
                        <a:t>Selling Approach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GB"/>
                    </a:p>
                  </a:txBody>
                  <a:tcPr/>
                </a:tc>
                <a:tc hMerge="1">
                  <a:txBody>
                    <a:bodyPr/>
                    <a:lstStyle/>
                    <a:p>
                      <a:endParaRPr lang="en-GB"/>
                    </a:p>
                  </a:txBody>
                  <a:tcPr/>
                </a:tc>
                <a:tc rowSpan="2">
                  <a:txBody>
                    <a:bodyPr/>
                    <a:lstStyle/>
                    <a:p>
                      <a:pPr algn="ctr" fontAlgn="b"/>
                      <a:r>
                        <a:rPr lang="en-GB" sz="1400" b="1" i="0" u="none" strike="noStrike" dirty="0">
                          <a:solidFill>
                            <a:srgbClr val="000000"/>
                          </a:solidFill>
                          <a:effectLst/>
                          <a:latin typeface="+mn-lt"/>
                        </a:rPr>
                        <a:t>Total</a:t>
                      </a:r>
                    </a:p>
                    <a:p>
                      <a:pPr algn="ctr" fontAlgn="b"/>
                      <a:r>
                        <a:rPr lang="en-GB" sz="1400" b="1" i="0" u="none" strike="noStrike" dirty="0">
                          <a:solidFill>
                            <a:srgbClr val="000000"/>
                          </a:solidFill>
                          <a:effectLst/>
                          <a:latin typeface="+mn-lt"/>
                        </a:rPr>
                        <a:t>Sample</a:t>
                      </a: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07917">
                <a:tc vMerge="1">
                  <a:txBody>
                    <a:bodyPr/>
                    <a:lstStyle/>
                    <a:p>
                      <a:pPr algn="ctr" fontAlgn="b"/>
                      <a:endParaRPr lang="en-GB" sz="1400" b="1" i="0" u="none" strike="noStrike" dirty="0">
                        <a:solidFill>
                          <a:srgbClr val="000000"/>
                        </a:solidFill>
                        <a:effectLst/>
                        <a:latin typeface="+mn-lt"/>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GB" sz="1400" b="1" i="0" u="none" strike="noStrike" dirty="0">
                          <a:solidFill>
                            <a:srgbClr val="000000"/>
                          </a:solidFill>
                          <a:effectLst/>
                          <a:latin typeface="+mn-lt"/>
                        </a:rPr>
                        <a:t>A</a:t>
                      </a: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GB" sz="1400" b="1" i="0" u="none" strike="noStrike" dirty="0">
                          <a:solidFill>
                            <a:srgbClr val="000000"/>
                          </a:solidFill>
                          <a:effectLst/>
                          <a:latin typeface="+mn-lt"/>
                        </a:rPr>
                        <a:t>B</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GB" sz="1400" b="1" i="0" u="none" strike="noStrike" dirty="0">
                          <a:solidFill>
                            <a:srgbClr val="000000"/>
                          </a:solidFill>
                          <a:effectLst/>
                          <a:latin typeface="+mn-lt"/>
                        </a:rPr>
                        <a:t>C</a:t>
                      </a: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pPr algn="ctr" fontAlgn="b"/>
                      <a:endParaRPr lang="en-GB" sz="1100" b="1"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1"/>
                  </a:ext>
                </a:extLst>
              </a:tr>
              <a:tr h="307917">
                <a:tc>
                  <a:txBody>
                    <a:bodyPr/>
                    <a:lstStyle/>
                    <a:p>
                      <a:pPr algn="ctr" fontAlgn="b"/>
                      <a:r>
                        <a:rPr lang="en-GB" sz="1400" b="1" i="0" u="none" strike="noStrike" dirty="0">
                          <a:solidFill>
                            <a:srgbClr val="000000"/>
                          </a:solidFill>
                          <a:effectLst/>
                          <a:latin typeface="+mn-lt"/>
                        </a:rPr>
                        <a:t>1</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GB" sz="1400" b="0" i="0" u="none" strike="noStrike" dirty="0">
                          <a:solidFill>
                            <a:srgbClr val="000000"/>
                          </a:solidFill>
                          <a:effectLst/>
                          <a:latin typeface="+mn-lt"/>
                        </a:rPr>
                        <a:t>15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GB" sz="1400" b="0" i="0" u="none" strike="noStrike" dirty="0">
                          <a:solidFill>
                            <a:srgbClr val="000000"/>
                          </a:solidFill>
                          <a:effectLst/>
                          <a:latin typeface="+mn-lt"/>
                        </a:rPr>
                        <a:t>19</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en-GB" sz="1400" b="0" i="0" u="none" strike="noStrike" dirty="0">
                          <a:solidFill>
                            <a:srgbClr val="000000"/>
                          </a:solidFill>
                          <a:effectLst/>
                          <a:latin typeface="+mn-lt"/>
                        </a:rPr>
                        <a:t>28</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endParaRPr lang="en-GB" sz="14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307917">
                <a:tc>
                  <a:txBody>
                    <a:bodyPr/>
                    <a:lstStyle/>
                    <a:p>
                      <a:pPr algn="ctr" fontAlgn="b"/>
                      <a:r>
                        <a:rPr lang="en-GB" sz="1400" b="1" i="0" u="none" strike="noStrike" dirty="0">
                          <a:solidFill>
                            <a:srgbClr val="000000"/>
                          </a:solidFill>
                          <a:effectLst/>
                          <a:latin typeface="+mn-lt"/>
                        </a:rPr>
                        <a:t>2</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r>
                        <a:rPr lang="en-GB" sz="1400" b="0" i="0" u="none" strike="noStrike" dirty="0">
                          <a:solidFill>
                            <a:srgbClr val="000000"/>
                          </a:solidFill>
                          <a:effectLst/>
                          <a:latin typeface="+mn-lt"/>
                        </a:rPr>
                        <a:t>17</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GB" sz="1400" b="0" i="0" u="none" strike="noStrike" dirty="0">
                          <a:solidFill>
                            <a:srgbClr val="000000"/>
                          </a:solidFill>
                          <a:effectLst/>
                          <a:latin typeface="+mn-lt"/>
                        </a:rPr>
                        <a:t>17</a:t>
                      </a:r>
                    </a:p>
                  </a:txBody>
                  <a:tcPr marL="9525" marR="9525" marT="9525" marB="0" anchor="ctr"/>
                </a:tc>
                <a:tc>
                  <a:txBody>
                    <a:bodyPr/>
                    <a:lstStyle/>
                    <a:p>
                      <a:pPr algn="ctr" fontAlgn="b"/>
                      <a:r>
                        <a:rPr lang="en-GB" sz="1400" b="0" i="0" u="none" strike="noStrike" dirty="0">
                          <a:solidFill>
                            <a:srgbClr val="000000"/>
                          </a:solidFill>
                          <a:effectLst/>
                          <a:latin typeface="+mn-lt"/>
                        </a:rPr>
                        <a:t>25</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endParaRPr lang="en-GB" sz="14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07917">
                <a:tc>
                  <a:txBody>
                    <a:bodyPr/>
                    <a:lstStyle/>
                    <a:p>
                      <a:pPr algn="ctr" fontAlgn="b"/>
                      <a:r>
                        <a:rPr lang="en-GB" sz="1400" b="1" i="0" u="none" strike="noStrike" dirty="0">
                          <a:solidFill>
                            <a:srgbClr val="000000"/>
                          </a:solidFill>
                          <a:effectLst/>
                          <a:latin typeface="+mn-lt"/>
                        </a:rPr>
                        <a:t>3</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r>
                        <a:rPr lang="en-GB" sz="1400" b="0" i="0" u="none" strike="noStrike" dirty="0">
                          <a:solidFill>
                            <a:srgbClr val="000000"/>
                          </a:solidFill>
                          <a:effectLst/>
                          <a:latin typeface="+mn-lt"/>
                        </a:rPr>
                        <a:t>21</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GB" sz="1400" b="0" i="0" u="none" strike="noStrike" dirty="0">
                          <a:solidFill>
                            <a:srgbClr val="000000"/>
                          </a:solidFill>
                          <a:effectLst/>
                          <a:latin typeface="+mn-lt"/>
                        </a:rPr>
                        <a:t>17</a:t>
                      </a:r>
                    </a:p>
                  </a:txBody>
                  <a:tcPr marL="9525" marR="9525" marT="9525" marB="0" anchor="ctr"/>
                </a:tc>
                <a:tc>
                  <a:txBody>
                    <a:bodyPr/>
                    <a:lstStyle/>
                    <a:p>
                      <a:pPr algn="ctr" fontAlgn="b"/>
                      <a:r>
                        <a:rPr lang="en-GB" sz="1400" b="0" i="0" u="none" strike="noStrike" dirty="0">
                          <a:solidFill>
                            <a:srgbClr val="000000"/>
                          </a:solidFill>
                          <a:effectLst/>
                          <a:latin typeface="+mn-lt"/>
                        </a:rPr>
                        <a:t>22</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endParaRPr lang="en-GB" sz="14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07917">
                <a:tc>
                  <a:txBody>
                    <a:bodyPr/>
                    <a:lstStyle/>
                    <a:p>
                      <a:pPr algn="ctr" fontAlgn="b"/>
                      <a:r>
                        <a:rPr lang="en-GB" sz="1400" b="1" i="0" u="none" strike="noStrike" dirty="0">
                          <a:solidFill>
                            <a:srgbClr val="000000"/>
                          </a:solidFill>
                          <a:effectLst/>
                          <a:latin typeface="+mn-lt"/>
                        </a:rPr>
                        <a:t>4</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r>
                        <a:rPr lang="en-GB" sz="1400" b="0" i="0" u="none" strike="noStrike" dirty="0">
                          <a:solidFill>
                            <a:srgbClr val="000000"/>
                          </a:solidFill>
                          <a:effectLst/>
                          <a:latin typeface="+mn-lt"/>
                        </a:rPr>
                        <a:t>13</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GB" sz="1400" b="0" i="0" u="none" strike="noStrike" dirty="0">
                          <a:solidFill>
                            <a:srgbClr val="000000"/>
                          </a:solidFill>
                          <a:effectLst/>
                          <a:latin typeface="+mn-lt"/>
                        </a:rPr>
                        <a:t>25</a:t>
                      </a:r>
                    </a:p>
                  </a:txBody>
                  <a:tcPr marL="9525" marR="9525" marT="9525" marB="0" anchor="ctr"/>
                </a:tc>
                <a:tc>
                  <a:txBody>
                    <a:bodyPr/>
                    <a:lstStyle/>
                    <a:p>
                      <a:pPr algn="ctr" fontAlgn="b"/>
                      <a:r>
                        <a:rPr lang="en-GB" sz="1400" b="0" i="0" u="none" strike="noStrike" dirty="0">
                          <a:solidFill>
                            <a:srgbClr val="000000"/>
                          </a:solidFill>
                          <a:effectLst/>
                          <a:latin typeface="+mn-lt"/>
                        </a:rPr>
                        <a:t>31</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endParaRPr lang="en-GB" sz="14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07917">
                <a:tc>
                  <a:txBody>
                    <a:bodyPr/>
                    <a:lstStyle/>
                    <a:p>
                      <a:pPr algn="ctr" fontAlgn="b"/>
                      <a:r>
                        <a:rPr lang="en-GB" sz="1400" b="1" i="0" u="none" strike="noStrike" dirty="0">
                          <a:solidFill>
                            <a:srgbClr val="000000"/>
                          </a:solidFill>
                          <a:effectLst/>
                          <a:latin typeface="+mn-lt"/>
                        </a:rPr>
                        <a:t>5</a:t>
                      </a: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mn-lt"/>
                        </a:rPr>
                        <a:t>12</a:t>
                      </a: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mn-lt"/>
                        </a:rPr>
                        <a:t>30</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mn-lt"/>
                        </a:rPr>
                        <a:t>34</a:t>
                      </a: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endParaRPr lang="en-GB" sz="14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307917">
                <a:tc>
                  <a:txBody>
                    <a:bodyPr/>
                    <a:lstStyle/>
                    <a:p>
                      <a:pPr algn="ctr" fontAlgn="b"/>
                      <a:r>
                        <a:rPr lang="en-GB" sz="1400" b="1" i="0" u="none" strike="noStrike" dirty="0">
                          <a:solidFill>
                            <a:srgbClr val="000000"/>
                          </a:solidFill>
                          <a:effectLst/>
                          <a:latin typeface="+mn-lt"/>
                        </a:rPr>
                        <a:t>Average</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GB" sz="1400" b="0" i="0" u="none" strike="noStrike" dirty="0">
                          <a:solidFill>
                            <a:srgbClr val="000000"/>
                          </a:solidFill>
                          <a:effectLst/>
                          <a:latin typeface="+mn-lt"/>
                        </a:rPr>
                        <a:t>15.6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GB" sz="1400" b="0" i="0" u="none" strike="noStrike" dirty="0">
                          <a:solidFill>
                            <a:srgbClr val="000000"/>
                          </a:solidFill>
                          <a:effectLst/>
                          <a:latin typeface="+mn-lt"/>
                        </a:rPr>
                        <a:t>21.6</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en-GB" sz="1400" b="0" i="0" u="none" strike="noStrike" dirty="0">
                          <a:solidFill>
                            <a:srgbClr val="000000"/>
                          </a:solidFill>
                          <a:effectLst/>
                          <a:latin typeface="+mn-lt"/>
                        </a:rPr>
                        <a:t>28</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GB" sz="1400" b="0" i="0" u="none" strike="noStrike" dirty="0">
                          <a:solidFill>
                            <a:srgbClr val="000000"/>
                          </a:solidFill>
                          <a:effectLst/>
                          <a:latin typeface="+mn-lt"/>
                        </a:rPr>
                        <a:t>21.73</a:t>
                      </a: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bl>
          </a:graphicData>
        </a:graphic>
      </p:graphicFrame>
      <p:sp>
        <p:nvSpPr>
          <p:cNvPr id="7" name="Content Placeholder 6"/>
          <p:cNvSpPr>
            <a:spLocks noGrp="1"/>
          </p:cNvSpPr>
          <p:nvPr>
            <p:ph sz="half" idx="13"/>
          </p:nvPr>
        </p:nvSpPr>
        <p:spPr>
          <a:xfrm>
            <a:off x="1991544" y="4581128"/>
            <a:ext cx="8136904" cy="1728192"/>
          </a:xfrm>
        </p:spPr>
        <p:txBody>
          <a:bodyPr>
            <a:normAutofit fontScale="70000" lnSpcReduction="20000"/>
          </a:bodyPr>
          <a:lstStyle/>
          <a:p>
            <a:r>
              <a:rPr lang="en-GB" dirty="0"/>
              <a:t>3 numbers given such that their mean = 21.73</a:t>
            </a:r>
          </a:p>
          <a:p>
            <a:r>
              <a:rPr lang="en-GB" dirty="0"/>
              <a:t>If one number = 15.6, there are infinite possibilities for other 2</a:t>
            </a:r>
          </a:p>
          <a:p>
            <a:r>
              <a:rPr lang="en-GB" dirty="0"/>
              <a:t>If two numbers are provided, there is only 1 value available for the third such that the mean will be 21.73</a:t>
            </a:r>
          </a:p>
          <a:p>
            <a:r>
              <a:rPr lang="en-GB" dirty="0"/>
              <a:t>2 degrees of freedom because once 2 numbers are set, we know the third</a:t>
            </a:r>
          </a:p>
          <a:p>
            <a:endParaRPr lang="en-GB" dirty="0"/>
          </a:p>
        </p:txBody>
      </p:sp>
      <p:sp>
        <p:nvSpPr>
          <p:cNvPr id="2" name="Slide Number Placeholder 1">
            <a:extLst>
              <a:ext uri="{FF2B5EF4-FFF2-40B4-BE49-F238E27FC236}">
                <a16:creationId xmlns:a16="http://schemas.microsoft.com/office/drawing/2014/main" id="{CEE20BF4-AECE-41DF-A2C9-2F7BA7CCA079}"/>
              </a:ext>
            </a:extLst>
          </p:cNvPr>
          <p:cNvSpPr>
            <a:spLocks noGrp="1"/>
          </p:cNvSpPr>
          <p:nvPr>
            <p:ph type="sldNum" sz="quarter" idx="12"/>
          </p:nvPr>
        </p:nvSpPr>
        <p:spPr/>
        <p:txBody>
          <a:bodyPr/>
          <a:lstStyle/>
          <a:p>
            <a:fld id="{6DE8EFFA-F410-47B5-B4C5-F4BCD5BCE878}" type="slidenum">
              <a:rPr lang="en-GB" smtClean="0"/>
              <a:t>60</a:t>
            </a:fld>
            <a:endParaRPr lang="en-GB" dirty="0"/>
          </a:p>
        </p:txBody>
      </p:sp>
    </p:spTree>
    <p:extLst>
      <p:ext uri="{BB962C8B-B14F-4D97-AF65-F5344CB8AC3E}">
        <p14:creationId xmlns:p14="http://schemas.microsoft.com/office/powerpoint/2010/main" val="9853821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3-Group Comparison</a:t>
            </a:r>
          </a:p>
        </p:txBody>
      </p:sp>
      <p:pic>
        <p:nvPicPr>
          <p:cNvPr id="2457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438400" y="1916832"/>
            <a:ext cx="7772400" cy="4065455"/>
          </a:xfrm>
        </p:spPr>
      </p:pic>
      <p:sp>
        <p:nvSpPr>
          <p:cNvPr id="3" name="Slide Number Placeholder 2">
            <a:extLst>
              <a:ext uri="{FF2B5EF4-FFF2-40B4-BE49-F238E27FC236}">
                <a16:creationId xmlns:a16="http://schemas.microsoft.com/office/drawing/2014/main" id="{0AE5E28C-4ECD-4409-82DB-E2E6E59502EA}"/>
              </a:ext>
            </a:extLst>
          </p:cNvPr>
          <p:cNvSpPr>
            <a:spLocks noGrp="1"/>
          </p:cNvSpPr>
          <p:nvPr>
            <p:ph type="sldNum" sz="quarter" idx="12"/>
          </p:nvPr>
        </p:nvSpPr>
        <p:spPr/>
        <p:txBody>
          <a:bodyPr/>
          <a:lstStyle/>
          <a:p>
            <a:fld id="{23C25B04-298F-4179-8CF8-2D9B9EFCE686}" type="slidenum">
              <a:rPr lang="en-GB" smtClean="0"/>
              <a:t>61</a:t>
            </a:fld>
            <a:endParaRPr lang="en-GB"/>
          </a:p>
        </p:txBody>
      </p:sp>
    </p:spTree>
    <p:extLst>
      <p:ext uri="{BB962C8B-B14F-4D97-AF65-F5344CB8AC3E}">
        <p14:creationId xmlns:p14="http://schemas.microsoft.com/office/powerpoint/2010/main" val="4143468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normAutofit fontScale="90000"/>
          </a:bodyPr>
          <a:lstStyle/>
          <a:p>
            <a:r>
              <a:rPr lang="en-US" dirty="0"/>
              <a:t>Decomposition of Variation: Theory</a:t>
            </a:r>
            <a:br>
              <a:rPr lang="en-US" dirty="0"/>
            </a:br>
            <a:r>
              <a:rPr lang="en-US" dirty="0"/>
              <a:t>One-Way ANOVA</a:t>
            </a:r>
          </a:p>
        </p:txBody>
      </p:sp>
      <p:graphicFrame>
        <p:nvGraphicFramePr>
          <p:cNvPr id="4" name="Content Placeholder 3"/>
          <p:cNvGraphicFramePr>
            <a:graphicFrameLocks noGrp="1"/>
          </p:cNvGraphicFramePr>
          <p:nvPr>
            <p:ph sz="half" idx="1"/>
          </p:nvPr>
        </p:nvGraphicFramePr>
        <p:xfrm>
          <a:off x="1981200" y="1916825"/>
          <a:ext cx="4402830" cy="3960446"/>
        </p:xfrm>
        <a:graphic>
          <a:graphicData uri="http://schemas.openxmlformats.org/drawingml/2006/table">
            <a:tbl>
              <a:tblPr>
                <a:tableStyleId>{5C22544A-7EE6-4342-B048-85BDC9FD1C3A}</a:tableStyleId>
              </a:tblPr>
              <a:tblGrid>
                <a:gridCol w="880566">
                  <a:extLst>
                    <a:ext uri="{9D8B030D-6E8A-4147-A177-3AD203B41FA5}">
                      <a16:colId xmlns:a16="http://schemas.microsoft.com/office/drawing/2014/main" val="20000"/>
                    </a:ext>
                  </a:extLst>
                </a:gridCol>
                <a:gridCol w="880566">
                  <a:extLst>
                    <a:ext uri="{9D8B030D-6E8A-4147-A177-3AD203B41FA5}">
                      <a16:colId xmlns:a16="http://schemas.microsoft.com/office/drawing/2014/main" val="20001"/>
                    </a:ext>
                  </a:extLst>
                </a:gridCol>
                <a:gridCol w="880566">
                  <a:extLst>
                    <a:ext uri="{9D8B030D-6E8A-4147-A177-3AD203B41FA5}">
                      <a16:colId xmlns:a16="http://schemas.microsoft.com/office/drawing/2014/main" val="20002"/>
                    </a:ext>
                  </a:extLst>
                </a:gridCol>
                <a:gridCol w="880566">
                  <a:extLst>
                    <a:ext uri="{9D8B030D-6E8A-4147-A177-3AD203B41FA5}">
                      <a16:colId xmlns:a16="http://schemas.microsoft.com/office/drawing/2014/main" val="20003"/>
                    </a:ext>
                  </a:extLst>
                </a:gridCol>
                <a:gridCol w="880566">
                  <a:extLst>
                    <a:ext uri="{9D8B030D-6E8A-4147-A177-3AD203B41FA5}">
                      <a16:colId xmlns:a16="http://schemas.microsoft.com/office/drawing/2014/main" val="20004"/>
                    </a:ext>
                  </a:extLst>
                </a:gridCol>
              </a:tblGrid>
              <a:tr h="491938">
                <a:tc rowSpan="2">
                  <a:txBody>
                    <a:bodyPr/>
                    <a:lstStyle/>
                    <a:p>
                      <a:pPr algn="ctr" fontAlgn="b"/>
                      <a:r>
                        <a:rPr lang="en-GB" sz="1400" b="0" i="0" u="none" strike="noStrike" dirty="0">
                          <a:solidFill>
                            <a:srgbClr val="000000"/>
                          </a:solidFill>
                          <a:effectLst/>
                          <a:latin typeface="+mn-lt"/>
                        </a:rPr>
                        <a:t> </a:t>
                      </a:r>
                    </a:p>
                    <a:p>
                      <a:pPr algn="ctr" fontAlgn="b"/>
                      <a:r>
                        <a:rPr lang="en-GB" sz="1400" b="1" i="0" u="none" strike="noStrike" dirty="0">
                          <a:solidFill>
                            <a:srgbClr val="000000"/>
                          </a:solidFill>
                          <a:effectLst/>
                          <a:latin typeface="+mn-lt"/>
                        </a:rPr>
                        <a:t>Sales-person</a:t>
                      </a: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gridSpan="3">
                  <a:txBody>
                    <a:bodyPr/>
                    <a:lstStyle/>
                    <a:p>
                      <a:pPr algn="ctr" fontAlgn="b"/>
                      <a:r>
                        <a:rPr lang="en-GB" sz="1400" b="1" i="0" u="none" strike="noStrike" dirty="0">
                          <a:solidFill>
                            <a:srgbClr val="000000"/>
                          </a:solidFill>
                          <a:effectLst/>
                          <a:latin typeface="+mn-lt"/>
                        </a:rPr>
                        <a:t>Selling Approach</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GB"/>
                    </a:p>
                  </a:txBody>
                  <a:tcPr/>
                </a:tc>
                <a:tc hMerge="1">
                  <a:txBody>
                    <a:bodyPr/>
                    <a:lstStyle/>
                    <a:p>
                      <a:endParaRPr lang="en-GB"/>
                    </a:p>
                  </a:txBody>
                  <a:tcPr/>
                </a:tc>
                <a:tc rowSpan="2">
                  <a:txBody>
                    <a:bodyPr/>
                    <a:lstStyle/>
                    <a:p>
                      <a:pPr algn="ctr" fontAlgn="b"/>
                      <a:r>
                        <a:rPr lang="en-GB" sz="1400" b="1" i="0" u="none" strike="noStrike" dirty="0">
                          <a:solidFill>
                            <a:srgbClr val="000000"/>
                          </a:solidFill>
                          <a:effectLst/>
                          <a:latin typeface="+mn-lt"/>
                        </a:rPr>
                        <a:t>Total</a:t>
                      </a:r>
                    </a:p>
                    <a:p>
                      <a:pPr algn="ctr" fontAlgn="b"/>
                      <a:r>
                        <a:rPr lang="en-GB" sz="1400" b="1" i="0" u="none" strike="noStrike" dirty="0">
                          <a:solidFill>
                            <a:srgbClr val="000000"/>
                          </a:solidFill>
                          <a:effectLst/>
                          <a:latin typeface="+mn-lt"/>
                        </a:rPr>
                        <a:t>Sample</a:t>
                      </a: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91938">
                <a:tc vMerge="1">
                  <a:txBody>
                    <a:bodyPr/>
                    <a:lstStyle/>
                    <a:p>
                      <a:pPr algn="ctr" fontAlgn="b"/>
                      <a:endParaRPr lang="en-GB" sz="1400" b="1" i="0" u="none" strike="noStrike" dirty="0">
                        <a:solidFill>
                          <a:srgbClr val="000000"/>
                        </a:solidFill>
                        <a:effectLst/>
                        <a:latin typeface="+mn-lt"/>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GB" sz="1400" b="1" i="0" u="none" strike="noStrike" dirty="0">
                          <a:solidFill>
                            <a:srgbClr val="000000"/>
                          </a:solidFill>
                          <a:effectLst/>
                          <a:latin typeface="+mn-lt"/>
                        </a:rPr>
                        <a:t>A</a:t>
                      </a: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GB" sz="1400" b="1" i="0" u="none" strike="noStrike" dirty="0">
                          <a:solidFill>
                            <a:srgbClr val="000000"/>
                          </a:solidFill>
                          <a:effectLst/>
                          <a:latin typeface="+mn-lt"/>
                        </a:rPr>
                        <a:t>B</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GB" sz="1400" b="1" i="0" u="none" strike="noStrike" dirty="0">
                          <a:solidFill>
                            <a:srgbClr val="000000"/>
                          </a:solidFill>
                          <a:effectLst/>
                          <a:latin typeface="+mn-lt"/>
                        </a:rPr>
                        <a:t>C</a:t>
                      </a: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pPr algn="ctr" fontAlgn="b"/>
                      <a:endParaRPr lang="en-GB" sz="1100" b="1" i="0" u="none" strike="noStrike" dirty="0">
                        <a:solidFill>
                          <a:srgbClr val="000000"/>
                        </a:solidFill>
                        <a:effectLst/>
                        <a:latin typeface="Calibri"/>
                      </a:endParaRPr>
                    </a:p>
                  </a:txBody>
                  <a:tcPr marL="9525" marR="9525" marT="9525" marB="0" anchor="ctr"/>
                </a:tc>
                <a:extLst>
                  <a:ext uri="{0D108BD9-81ED-4DB2-BD59-A6C34878D82A}">
                    <a16:rowId xmlns:a16="http://schemas.microsoft.com/office/drawing/2014/main" val="10001"/>
                  </a:ext>
                </a:extLst>
              </a:tr>
              <a:tr h="491938">
                <a:tc>
                  <a:txBody>
                    <a:bodyPr/>
                    <a:lstStyle/>
                    <a:p>
                      <a:pPr algn="ctr" fontAlgn="b"/>
                      <a:r>
                        <a:rPr lang="en-GB" sz="1400" b="1" i="0" u="none" strike="noStrike" dirty="0">
                          <a:solidFill>
                            <a:srgbClr val="000000"/>
                          </a:solidFill>
                          <a:effectLst/>
                          <a:latin typeface="+mn-lt"/>
                        </a:rPr>
                        <a:t>1</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GB" sz="1400" b="0" i="0" u="none" strike="noStrike" dirty="0">
                          <a:solidFill>
                            <a:srgbClr val="000000"/>
                          </a:solidFill>
                          <a:effectLst/>
                          <a:latin typeface="+mn-lt"/>
                        </a:rPr>
                        <a:t>15</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GB" sz="1400" b="0" i="0" u="none" strike="noStrike" dirty="0">
                          <a:solidFill>
                            <a:srgbClr val="000000"/>
                          </a:solidFill>
                          <a:effectLst/>
                          <a:latin typeface="+mn-lt"/>
                        </a:rPr>
                        <a:t>19</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en-GB" sz="1400" b="0" i="0" u="none" strike="noStrike" dirty="0">
                          <a:solidFill>
                            <a:srgbClr val="000000"/>
                          </a:solidFill>
                          <a:effectLst/>
                          <a:latin typeface="+mn-lt"/>
                        </a:rPr>
                        <a:t>28</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endParaRPr lang="en-GB" sz="14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491938">
                <a:tc>
                  <a:txBody>
                    <a:bodyPr/>
                    <a:lstStyle/>
                    <a:p>
                      <a:pPr algn="ctr" fontAlgn="b"/>
                      <a:r>
                        <a:rPr lang="en-GB" sz="1400" b="1" i="0" u="none" strike="noStrike" dirty="0">
                          <a:solidFill>
                            <a:srgbClr val="000000"/>
                          </a:solidFill>
                          <a:effectLst/>
                          <a:latin typeface="+mn-lt"/>
                        </a:rPr>
                        <a:t>2</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r>
                        <a:rPr lang="en-GB" sz="1400" b="0" i="0" u="none" strike="noStrike" dirty="0">
                          <a:solidFill>
                            <a:srgbClr val="000000"/>
                          </a:solidFill>
                          <a:effectLst/>
                          <a:latin typeface="+mn-lt"/>
                        </a:rPr>
                        <a:t>17</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GB" sz="1400" b="0" i="0" u="none" strike="noStrike" dirty="0">
                          <a:solidFill>
                            <a:srgbClr val="000000"/>
                          </a:solidFill>
                          <a:effectLst/>
                          <a:latin typeface="+mn-lt"/>
                        </a:rPr>
                        <a:t>17</a:t>
                      </a:r>
                    </a:p>
                  </a:txBody>
                  <a:tcPr marL="9525" marR="9525" marT="9525" marB="0" anchor="ctr"/>
                </a:tc>
                <a:tc>
                  <a:txBody>
                    <a:bodyPr/>
                    <a:lstStyle/>
                    <a:p>
                      <a:pPr algn="ctr" fontAlgn="b"/>
                      <a:r>
                        <a:rPr lang="en-GB" sz="1400" b="0" i="0" u="none" strike="noStrike" dirty="0">
                          <a:solidFill>
                            <a:srgbClr val="000000"/>
                          </a:solidFill>
                          <a:effectLst/>
                          <a:latin typeface="+mn-lt"/>
                        </a:rPr>
                        <a:t>25</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endParaRPr lang="en-GB" sz="14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491938">
                <a:tc>
                  <a:txBody>
                    <a:bodyPr/>
                    <a:lstStyle/>
                    <a:p>
                      <a:pPr algn="ctr" fontAlgn="b"/>
                      <a:r>
                        <a:rPr lang="en-GB" sz="1400" b="1" i="0" u="none" strike="noStrike" dirty="0">
                          <a:solidFill>
                            <a:srgbClr val="000000"/>
                          </a:solidFill>
                          <a:effectLst/>
                          <a:latin typeface="+mn-lt"/>
                        </a:rPr>
                        <a:t>3</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r>
                        <a:rPr lang="en-GB" sz="1400" b="0" i="0" u="none" strike="noStrike" dirty="0">
                          <a:solidFill>
                            <a:srgbClr val="000000"/>
                          </a:solidFill>
                          <a:effectLst/>
                          <a:latin typeface="+mn-lt"/>
                        </a:rPr>
                        <a:t>21</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GB" sz="1400" b="0" i="0" u="none" strike="noStrike" dirty="0">
                          <a:solidFill>
                            <a:srgbClr val="000000"/>
                          </a:solidFill>
                          <a:effectLst/>
                          <a:latin typeface="+mn-lt"/>
                        </a:rPr>
                        <a:t>17</a:t>
                      </a:r>
                    </a:p>
                  </a:txBody>
                  <a:tcPr marL="9525" marR="9525" marT="9525" marB="0" anchor="ctr"/>
                </a:tc>
                <a:tc>
                  <a:txBody>
                    <a:bodyPr/>
                    <a:lstStyle/>
                    <a:p>
                      <a:pPr algn="ctr" fontAlgn="b"/>
                      <a:r>
                        <a:rPr lang="en-GB" sz="1400" b="0" i="0" u="none" strike="noStrike" dirty="0">
                          <a:solidFill>
                            <a:srgbClr val="000000"/>
                          </a:solidFill>
                          <a:effectLst/>
                          <a:latin typeface="+mn-lt"/>
                        </a:rPr>
                        <a:t>22</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endParaRPr lang="en-GB" sz="14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491938">
                <a:tc>
                  <a:txBody>
                    <a:bodyPr/>
                    <a:lstStyle/>
                    <a:p>
                      <a:pPr algn="ctr" fontAlgn="b"/>
                      <a:r>
                        <a:rPr lang="en-GB" sz="1400" b="1" i="0" u="none" strike="noStrike" dirty="0">
                          <a:solidFill>
                            <a:srgbClr val="000000"/>
                          </a:solidFill>
                          <a:effectLst/>
                          <a:latin typeface="+mn-lt"/>
                        </a:rPr>
                        <a:t>4</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r>
                        <a:rPr lang="en-GB" sz="1400" b="0" i="0" u="none" strike="noStrike" dirty="0">
                          <a:solidFill>
                            <a:srgbClr val="000000"/>
                          </a:solidFill>
                          <a:effectLst/>
                          <a:latin typeface="+mn-lt"/>
                        </a:rPr>
                        <a:t>13</a:t>
                      </a: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ctr" fontAlgn="b"/>
                      <a:r>
                        <a:rPr lang="en-GB" sz="1400" b="0" i="0" u="none" strike="noStrike" dirty="0">
                          <a:solidFill>
                            <a:srgbClr val="000000"/>
                          </a:solidFill>
                          <a:effectLst/>
                          <a:latin typeface="+mn-lt"/>
                        </a:rPr>
                        <a:t>25</a:t>
                      </a:r>
                    </a:p>
                  </a:txBody>
                  <a:tcPr marL="9525" marR="9525" marT="9525" marB="0" anchor="ctr"/>
                </a:tc>
                <a:tc>
                  <a:txBody>
                    <a:bodyPr/>
                    <a:lstStyle/>
                    <a:p>
                      <a:pPr algn="ctr" fontAlgn="b"/>
                      <a:r>
                        <a:rPr lang="en-GB" sz="1400" b="0" i="0" u="none" strike="noStrike" dirty="0">
                          <a:solidFill>
                            <a:srgbClr val="000000"/>
                          </a:solidFill>
                          <a:effectLst/>
                          <a:latin typeface="+mn-lt"/>
                        </a:rPr>
                        <a:t>31</a:t>
                      </a: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endParaRPr lang="en-GB" sz="14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516880">
                <a:tc>
                  <a:txBody>
                    <a:bodyPr/>
                    <a:lstStyle/>
                    <a:p>
                      <a:pPr algn="ctr" fontAlgn="b"/>
                      <a:r>
                        <a:rPr lang="en-GB" sz="1400" b="1" i="0" u="none" strike="noStrike" dirty="0">
                          <a:solidFill>
                            <a:srgbClr val="000000"/>
                          </a:solidFill>
                          <a:effectLst/>
                          <a:latin typeface="+mn-lt"/>
                        </a:rPr>
                        <a:t>5</a:t>
                      </a: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mn-lt"/>
                        </a:rPr>
                        <a:t>12</a:t>
                      </a: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mn-lt"/>
                        </a:rPr>
                        <a:t>30</a:t>
                      </a: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ctr" fontAlgn="b"/>
                      <a:r>
                        <a:rPr lang="en-GB" sz="1400" b="0" i="0" u="none" strike="noStrike" dirty="0">
                          <a:solidFill>
                            <a:srgbClr val="000000"/>
                          </a:solidFill>
                          <a:effectLst/>
                          <a:latin typeface="+mn-lt"/>
                        </a:rPr>
                        <a:t>34</a:t>
                      </a: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endParaRPr lang="en-GB" sz="14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491938">
                <a:tc>
                  <a:txBody>
                    <a:bodyPr/>
                    <a:lstStyle/>
                    <a:p>
                      <a:pPr algn="ctr" fontAlgn="b"/>
                      <a:r>
                        <a:rPr lang="en-GB" sz="1400" b="1" i="0" u="none" strike="noStrike" dirty="0">
                          <a:solidFill>
                            <a:srgbClr val="000000"/>
                          </a:solidFill>
                          <a:effectLst/>
                          <a:latin typeface="+mn-lt"/>
                        </a:rPr>
                        <a:t>Average</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GB" sz="1400" b="0" i="0" u="none" strike="noStrike" dirty="0">
                          <a:solidFill>
                            <a:srgbClr val="000000"/>
                          </a:solidFill>
                          <a:effectLst/>
                          <a:latin typeface="+mn-lt"/>
                        </a:rPr>
                        <a:t>15.6</a:t>
                      </a: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GB" sz="1400" b="0" i="0" u="none" strike="noStrike" dirty="0">
                          <a:solidFill>
                            <a:srgbClr val="000000"/>
                          </a:solidFill>
                          <a:effectLst/>
                          <a:latin typeface="+mn-lt"/>
                        </a:rPr>
                        <a:t>21.6</a:t>
                      </a: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ctr" fontAlgn="b"/>
                      <a:r>
                        <a:rPr lang="en-GB" sz="1400" b="0" i="0" u="none" strike="noStrike" dirty="0">
                          <a:solidFill>
                            <a:srgbClr val="000000"/>
                          </a:solidFill>
                          <a:effectLst/>
                          <a:latin typeface="+mn-lt"/>
                        </a:rPr>
                        <a:t>28</a:t>
                      </a: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GB" sz="1400" b="0" i="0" u="none" strike="noStrike" dirty="0">
                          <a:solidFill>
                            <a:srgbClr val="000000"/>
                          </a:solidFill>
                          <a:effectLst/>
                          <a:latin typeface="+mn-lt"/>
                        </a:rPr>
                        <a:t>21.73</a:t>
                      </a: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bl>
          </a:graphicData>
        </a:graphic>
      </p:graphicFrame>
      <p:pic>
        <p:nvPicPr>
          <p:cNvPr id="25602"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672065" y="1916826"/>
            <a:ext cx="2352675" cy="1762125"/>
          </a:xfrm>
        </p:spPr>
      </p:pic>
      <p:sp>
        <p:nvSpPr>
          <p:cNvPr id="10" name="TextBox 9"/>
          <p:cNvSpPr txBox="1"/>
          <p:nvPr/>
        </p:nvSpPr>
        <p:spPr>
          <a:xfrm>
            <a:off x="6528048" y="4077072"/>
            <a:ext cx="3240360" cy="1477328"/>
          </a:xfrm>
          <a:prstGeom prst="rect">
            <a:avLst/>
          </a:prstGeom>
          <a:noFill/>
        </p:spPr>
        <p:txBody>
          <a:bodyPr wrap="square" rtlCol="0">
            <a:spAutoFit/>
          </a:bodyPr>
          <a:lstStyle/>
          <a:p>
            <a:r>
              <a:rPr lang="en-GB" dirty="0"/>
              <a:t>i = ith observation</a:t>
            </a:r>
          </a:p>
          <a:p>
            <a:r>
              <a:rPr lang="en-GB" dirty="0"/>
              <a:t>j = jth category</a:t>
            </a:r>
          </a:p>
          <a:p>
            <a:r>
              <a:rPr lang="en-GB" dirty="0"/>
              <a:t>p = number categories (3)</a:t>
            </a:r>
          </a:p>
          <a:p>
            <a:r>
              <a:rPr lang="en-GB" dirty="0"/>
              <a:t>n</a:t>
            </a:r>
            <a:r>
              <a:rPr lang="en-GB" baseline="-25000" dirty="0"/>
              <a:t>j</a:t>
            </a:r>
            <a:r>
              <a:rPr lang="en-GB" dirty="0"/>
              <a:t> = observations in jth category</a:t>
            </a:r>
          </a:p>
        </p:txBody>
      </p:sp>
      <p:sp>
        <p:nvSpPr>
          <p:cNvPr id="2" name="Slide Number Placeholder 1">
            <a:extLst>
              <a:ext uri="{FF2B5EF4-FFF2-40B4-BE49-F238E27FC236}">
                <a16:creationId xmlns:a16="http://schemas.microsoft.com/office/drawing/2014/main" id="{EF47DC0E-5CCD-4F17-B225-7267FDE96A59}"/>
              </a:ext>
            </a:extLst>
          </p:cNvPr>
          <p:cNvSpPr>
            <a:spLocks noGrp="1"/>
          </p:cNvSpPr>
          <p:nvPr>
            <p:ph type="sldNum" sz="quarter" idx="12"/>
          </p:nvPr>
        </p:nvSpPr>
        <p:spPr/>
        <p:txBody>
          <a:bodyPr/>
          <a:lstStyle/>
          <a:p>
            <a:fld id="{6DE8EFFA-F410-47B5-B4C5-F4BCD5BCE878}" type="slidenum">
              <a:rPr lang="en-GB" smtClean="0"/>
              <a:t>62</a:t>
            </a:fld>
            <a:endParaRPr lang="en-GB" dirty="0"/>
          </a:p>
        </p:txBody>
      </p:sp>
    </p:spTree>
    <p:extLst>
      <p:ext uri="{BB962C8B-B14F-4D97-AF65-F5344CB8AC3E}">
        <p14:creationId xmlns:p14="http://schemas.microsoft.com/office/powerpoint/2010/main" val="20787250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HOW TO RUN THE TEST</a:t>
            </a:r>
            <a:br>
              <a:rPr lang="en-GB" dirty="0"/>
            </a:br>
            <a:r>
              <a:rPr lang="en-GB" dirty="0"/>
              <a:t>Run Using Both Excel &amp; SPSS</a:t>
            </a:r>
          </a:p>
        </p:txBody>
      </p:sp>
      <p:sp>
        <p:nvSpPr>
          <p:cNvPr id="6" name="Text Placeholder 5"/>
          <p:cNvSpPr>
            <a:spLocks noGrp="1"/>
          </p:cNvSpPr>
          <p:nvPr>
            <p:ph type="body" idx="1"/>
          </p:nvPr>
        </p:nvSpPr>
        <p:spPr>
          <a:xfrm>
            <a:off x="1534695" y="2128754"/>
            <a:ext cx="4608576" cy="444052"/>
          </a:xfrm>
        </p:spPr>
        <p:txBody>
          <a:bodyPr/>
          <a:lstStyle/>
          <a:p>
            <a:r>
              <a:rPr lang="en-GB" dirty="0"/>
              <a:t>CompSales.xlx</a:t>
            </a:r>
          </a:p>
        </p:txBody>
      </p:sp>
      <p:sp>
        <p:nvSpPr>
          <p:cNvPr id="8" name="Text Placeholder 7"/>
          <p:cNvSpPr>
            <a:spLocks noGrp="1"/>
          </p:cNvSpPr>
          <p:nvPr>
            <p:ph type="body" sz="quarter" idx="3"/>
          </p:nvPr>
        </p:nvSpPr>
        <p:spPr>
          <a:xfrm>
            <a:off x="6454791" y="1978701"/>
            <a:ext cx="4608576" cy="594105"/>
          </a:xfrm>
        </p:spPr>
        <p:txBody>
          <a:bodyPr/>
          <a:lstStyle/>
          <a:p>
            <a:r>
              <a:rPr lang="en-GB" dirty="0"/>
              <a:t>CompSales.sav</a:t>
            </a:r>
          </a:p>
        </p:txBody>
      </p:sp>
      <p:pic>
        <p:nvPicPr>
          <p:cNvPr id="5122" name="Picture 2"/>
          <p:cNvPicPr>
            <a:picLocks noGrp="1" noChangeAspect="1" noChangeArrowheads="1"/>
          </p:cNvPicPr>
          <p:nvPr>
            <p:ph sz="half" idx="2"/>
          </p:nvPr>
        </p:nvPicPr>
        <p:blipFill rotWithShape="1">
          <a:blip r:embed="rId3" cstate="print">
            <a:extLst>
              <a:ext uri="{28A0092B-C50C-407E-A947-70E740481C1C}">
                <a14:useLocalDpi xmlns:a14="http://schemas.microsoft.com/office/drawing/2010/main" val="0"/>
              </a:ext>
            </a:extLst>
          </a:blip>
          <a:srcRect r="4062"/>
          <a:stretch/>
        </p:blipFill>
        <p:spPr>
          <a:xfrm>
            <a:off x="1223175" y="2768700"/>
            <a:ext cx="4912977" cy="3054584"/>
          </a:xfrm>
        </p:spPr>
      </p:pic>
      <p:pic>
        <p:nvPicPr>
          <p:cNvPr id="2" name="Picture 2"/>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rcRect/>
          <a:stretch>
            <a:fillRect/>
          </a:stretch>
        </p:blipFill>
        <p:spPr>
          <a:xfrm>
            <a:off x="6476999" y="2691026"/>
            <a:ext cx="4608575" cy="3132258"/>
          </a:xfrm>
        </p:spPr>
      </p:pic>
      <p:sp>
        <p:nvSpPr>
          <p:cNvPr id="3" name="Slide Number Placeholder 2">
            <a:extLst>
              <a:ext uri="{FF2B5EF4-FFF2-40B4-BE49-F238E27FC236}">
                <a16:creationId xmlns:a16="http://schemas.microsoft.com/office/drawing/2014/main" id="{5DC6FE45-A5C5-42FC-8C8D-16A824BBB9D9}"/>
              </a:ext>
            </a:extLst>
          </p:cNvPr>
          <p:cNvSpPr>
            <a:spLocks noGrp="1"/>
          </p:cNvSpPr>
          <p:nvPr>
            <p:ph type="sldNum" sz="quarter" idx="12"/>
          </p:nvPr>
        </p:nvSpPr>
        <p:spPr/>
        <p:txBody>
          <a:bodyPr/>
          <a:lstStyle/>
          <a:p>
            <a:fld id="{23C25B04-298F-4179-8CF8-2D9B9EFCE686}" type="slidenum">
              <a:rPr lang="en-GB" smtClean="0"/>
              <a:t>63</a:t>
            </a:fld>
            <a:endParaRPr lang="en-GB"/>
          </a:p>
        </p:txBody>
      </p:sp>
    </p:spTree>
    <p:extLst>
      <p:ext uri="{BB962C8B-B14F-4D97-AF65-F5344CB8AC3E}">
        <p14:creationId xmlns:p14="http://schemas.microsoft.com/office/powerpoint/2010/main" val="9049723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FYI only Dialog Boxes - Excel</a:t>
            </a:r>
          </a:p>
        </p:txBody>
      </p:sp>
      <p:pic>
        <p:nvPicPr>
          <p:cNvPr id="7171" name="Picture 3"/>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09600" y="1455821"/>
            <a:ext cx="5029200" cy="4323187"/>
          </a:xfrm>
        </p:spPr>
      </p:pic>
      <p:pic>
        <p:nvPicPr>
          <p:cNvPr id="7170" name="Picture 2"/>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tretch>
            <a:fillRect/>
          </a:stretch>
        </p:blipFill>
        <p:spPr>
          <a:xfrm>
            <a:off x="5943599" y="1455821"/>
            <a:ext cx="5432117" cy="4323187"/>
          </a:xfrm>
        </p:spPr>
      </p:pic>
      <p:sp>
        <p:nvSpPr>
          <p:cNvPr id="3" name="Slide Number Placeholder 2">
            <a:extLst>
              <a:ext uri="{FF2B5EF4-FFF2-40B4-BE49-F238E27FC236}">
                <a16:creationId xmlns:a16="http://schemas.microsoft.com/office/drawing/2014/main" id="{84029323-CB5D-4E36-A0A0-044401D6F5BA}"/>
              </a:ext>
            </a:extLst>
          </p:cNvPr>
          <p:cNvSpPr>
            <a:spLocks noGrp="1"/>
          </p:cNvSpPr>
          <p:nvPr>
            <p:ph type="sldNum" sz="quarter" idx="12"/>
          </p:nvPr>
        </p:nvSpPr>
        <p:spPr/>
        <p:txBody>
          <a:bodyPr/>
          <a:lstStyle/>
          <a:p>
            <a:fld id="{6DE8EFFA-F410-47B5-B4C5-F4BCD5BCE878}" type="slidenum">
              <a:rPr lang="en-GB" smtClean="0"/>
              <a:t>64</a:t>
            </a:fld>
            <a:endParaRPr lang="en-GB" dirty="0"/>
          </a:p>
        </p:txBody>
      </p:sp>
    </p:spTree>
    <p:extLst>
      <p:ext uri="{BB962C8B-B14F-4D97-AF65-F5344CB8AC3E}">
        <p14:creationId xmlns:p14="http://schemas.microsoft.com/office/powerpoint/2010/main" val="23247837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ANOVA Output</a:t>
            </a:r>
          </a:p>
        </p:txBody>
      </p:sp>
      <p:sp>
        <p:nvSpPr>
          <p:cNvPr id="5" name="Text Placeholder 4"/>
          <p:cNvSpPr>
            <a:spLocks noGrp="1"/>
          </p:cNvSpPr>
          <p:nvPr>
            <p:ph type="body" idx="1"/>
          </p:nvPr>
        </p:nvSpPr>
        <p:spPr/>
        <p:txBody>
          <a:bodyPr/>
          <a:lstStyle/>
          <a:p>
            <a:r>
              <a:rPr lang="en-GB" dirty="0"/>
              <a:t>Excel</a:t>
            </a:r>
          </a:p>
        </p:txBody>
      </p:sp>
      <p:pic>
        <p:nvPicPr>
          <p:cNvPr id="8194" name="Picture 2"/>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r="58769" b="36420"/>
          <a:stretch/>
        </p:blipFill>
        <p:spPr>
          <a:xfrm>
            <a:off x="2438400" y="2030760"/>
            <a:ext cx="6681936" cy="3630488"/>
          </a:xfrm>
        </p:spPr>
      </p:pic>
      <p:sp>
        <p:nvSpPr>
          <p:cNvPr id="2" name="Slide Number Placeholder 1">
            <a:extLst>
              <a:ext uri="{FF2B5EF4-FFF2-40B4-BE49-F238E27FC236}">
                <a16:creationId xmlns:a16="http://schemas.microsoft.com/office/drawing/2014/main" id="{E792470B-C990-49D0-BF14-728004A43687}"/>
              </a:ext>
            </a:extLst>
          </p:cNvPr>
          <p:cNvSpPr>
            <a:spLocks noGrp="1"/>
          </p:cNvSpPr>
          <p:nvPr>
            <p:ph type="sldNum" sz="quarter" idx="12"/>
          </p:nvPr>
        </p:nvSpPr>
        <p:spPr/>
        <p:txBody>
          <a:bodyPr/>
          <a:lstStyle/>
          <a:p>
            <a:fld id="{23C25B04-298F-4179-8CF8-2D9B9EFCE686}" type="slidenum">
              <a:rPr lang="en-GB" smtClean="0"/>
              <a:t>65</a:t>
            </a:fld>
            <a:endParaRPr lang="en-GB"/>
          </a:p>
        </p:txBody>
      </p:sp>
    </p:spTree>
    <p:extLst>
      <p:ext uri="{BB962C8B-B14F-4D97-AF65-F5344CB8AC3E}">
        <p14:creationId xmlns:p14="http://schemas.microsoft.com/office/powerpoint/2010/main" val="31890172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0" y="262607"/>
            <a:ext cx="10160000" cy="922114"/>
          </a:xfrm>
        </p:spPr>
        <p:txBody>
          <a:bodyPr>
            <a:noAutofit/>
          </a:bodyPr>
          <a:lstStyle/>
          <a:p>
            <a:r>
              <a:rPr lang="en-GB" sz="2800" dirty="0"/>
              <a:t>Dialog Boxes – SPSS </a:t>
            </a:r>
            <a:r>
              <a:rPr lang="en-GB" sz="2800" dirty="0" err="1"/>
              <a:t>Analy</a:t>
            </a:r>
            <a:r>
              <a:rPr lang="en-GB" sz="2800" dirty="0"/>
              <a:t>-&gt;Compare Means-&gt; One-way ANOVA</a:t>
            </a:r>
            <a:br>
              <a:rPr lang="en-GB" sz="2800" dirty="0"/>
            </a:br>
            <a:r>
              <a:rPr lang="en-GB" sz="2800" dirty="0"/>
              <a:t>Dialog box move DV = Sales , Factor: Approach</a:t>
            </a:r>
          </a:p>
        </p:txBody>
      </p:sp>
      <p:pic>
        <p:nvPicPr>
          <p:cNvPr id="10" name="Picture 3"/>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042416" y="2060849"/>
            <a:ext cx="4596384" cy="3187391"/>
          </a:xfrm>
        </p:spPr>
      </p:pic>
      <p:pic>
        <p:nvPicPr>
          <p:cNvPr id="9" name="Picture 2"/>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tretch>
            <a:fillRect/>
          </a:stretch>
        </p:blipFill>
        <p:spPr>
          <a:xfrm>
            <a:off x="5953090" y="2060849"/>
            <a:ext cx="4964845" cy="3190439"/>
          </a:xfrm>
        </p:spPr>
      </p:pic>
      <p:sp>
        <p:nvSpPr>
          <p:cNvPr id="3" name="Slide Number Placeholder 2">
            <a:extLst>
              <a:ext uri="{FF2B5EF4-FFF2-40B4-BE49-F238E27FC236}">
                <a16:creationId xmlns:a16="http://schemas.microsoft.com/office/drawing/2014/main" id="{6BC560A6-9005-4C98-8B2D-A7BC0B52B6B1}"/>
              </a:ext>
            </a:extLst>
          </p:cNvPr>
          <p:cNvSpPr>
            <a:spLocks noGrp="1"/>
          </p:cNvSpPr>
          <p:nvPr>
            <p:ph type="sldNum" sz="quarter" idx="12"/>
          </p:nvPr>
        </p:nvSpPr>
        <p:spPr/>
        <p:txBody>
          <a:bodyPr/>
          <a:lstStyle/>
          <a:p>
            <a:fld id="{6DE8EFFA-F410-47B5-B4C5-F4BCD5BCE878}" type="slidenum">
              <a:rPr lang="en-GB" smtClean="0"/>
              <a:t>66</a:t>
            </a:fld>
            <a:endParaRPr lang="en-GB" dirty="0"/>
          </a:p>
        </p:txBody>
      </p:sp>
    </p:spTree>
    <p:extLst>
      <p:ext uri="{BB962C8B-B14F-4D97-AF65-F5344CB8AC3E}">
        <p14:creationId xmlns:p14="http://schemas.microsoft.com/office/powerpoint/2010/main" val="40374661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ANOVA Output</a:t>
            </a:r>
          </a:p>
        </p:txBody>
      </p:sp>
      <p:sp>
        <p:nvSpPr>
          <p:cNvPr id="5" name="Text Placeholder 4"/>
          <p:cNvSpPr>
            <a:spLocks noGrp="1"/>
          </p:cNvSpPr>
          <p:nvPr>
            <p:ph type="body" idx="1"/>
          </p:nvPr>
        </p:nvSpPr>
        <p:spPr>
          <a:xfrm>
            <a:off x="1534695" y="1633501"/>
            <a:ext cx="4608576" cy="801943"/>
          </a:xfrm>
        </p:spPr>
        <p:txBody>
          <a:bodyPr/>
          <a:lstStyle/>
          <a:p>
            <a:r>
              <a:rPr lang="en-GB" dirty="0"/>
              <a:t>Excel</a:t>
            </a:r>
          </a:p>
        </p:txBody>
      </p:sp>
      <p:sp>
        <p:nvSpPr>
          <p:cNvPr id="6" name="Text Placeholder 5"/>
          <p:cNvSpPr>
            <a:spLocks noGrp="1"/>
          </p:cNvSpPr>
          <p:nvPr>
            <p:ph type="body" sz="quarter" idx="3"/>
          </p:nvPr>
        </p:nvSpPr>
        <p:spPr>
          <a:xfrm>
            <a:off x="6446276" y="1633207"/>
            <a:ext cx="4608576" cy="802237"/>
          </a:xfrm>
        </p:spPr>
        <p:txBody>
          <a:bodyPr/>
          <a:lstStyle/>
          <a:p>
            <a:r>
              <a:rPr lang="en-GB" dirty="0"/>
              <a:t>SPSS</a:t>
            </a:r>
          </a:p>
        </p:txBody>
      </p:sp>
      <p:pic>
        <p:nvPicPr>
          <p:cNvPr id="8194" name="Picture 2"/>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r="58769" b="36420"/>
          <a:stretch/>
        </p:blipFill>
        <p:spPr>
          <a:xfrm>
            <a:off x="729916" y="2502569"/>
            <a:ext cx="3733800" cy="3189068"/>
          </a:xfrm>
        </p:spPr>
      </p:pic>
      <p:pic>
        <p:nvPicPr>
          <p:cNvPr id="8195" name="Picture 3"/>
          <p:cNvPicPr>
            <a:picLocks noGrp="1" noChangeAspect="1" noChangeArrowheads="1"/>
          </p:cNvPicPr>
          <p:nvPr>
            <p:ph sz="quarter" idx="4"/>
          </p:nvPr>
        </p:nvPicPr>
        <p:blipFill rotWithShape="1">
          <a:blip r:embed="rId4">
            <a:extLst>
              <a:ext uri="{28A0092B-C50C-407E-A947-70E740481C1C}">
                <a14:useLocalDpi xmlns:a14="http://schemas.microsoft.com/office/drawing/2010/main" val="0"/>
              </a:ext>
            </a:extLst>
          </a:blip>
          <a:srcRect l="10883" t="70877" r="55535" b="3252"/>
          <a:stretch/>
        </p:blipFill>
        <p:spPr>
          <a:xfrm>
            <a:off x="4969042" y="2571652"/>
            <a:ext cx="5958038" cy="3189068"/>
          </a:xfrm>
        </p:spPr>
      </p:pic>
      <p:sp>
        <p:nvSpPr>
          <p:cNvPr id="2" name="Slide Number Placeholder 1">
            <a:extLst>
              <a:ext uri="{FF2B5EF4-FFF2-40B4-BE49-F238E27FC236}">
                <a16:creationId xmlns:a16="http://schemas.microsoft.com/office/drawing/2014/main" id="{9224BFAF-6247-4006-ACB5-0FE23D3E6104}"/>
              </a:ext>
            </a:extLst>
          </p:cNvPr>
          <p:cNvSpPr>
            <a:spLocks noGrp="1"/>
          </p:cNvSpPr>
          <p:nvPr>
            <p:ph type="sldNum" sz="quarter" idx="12"/>
          </p:nvPr>
        </p:nvSpPr>
        <p:spPr/>
        <p:txBody>
          <a:bodyPr/>
          <a:lstStyle/>
          <a:p>
            <a:fld id="{23C25B04-298F-4179-8CF8-2D9B9EFCE686}" type="slidenum">
              <a:rPr lang="en-GB" smtClean="0"/>
              <a:t>67</a:t>
            </a:fld>
            <a:endParaRPr lang="en-GB"/>
          </a:p>
        </p:txBody>
      </p:sp>
    </p:spTree>
    <p:extLst>
      <p:ext uri="{BB962C8B-B14F-4D97-AF65-F5344CB8AC3E}">
        <p14:creationId xmlns:p14="http://schemas.microsoft.com/office/powerpoint/2010/main" val="2098361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dirty="0"/>
              <a:t>N-Way ANOVA</a:t>
            </a:r>
          </a:p>
        </p:txBody>
      </p:sp>
      <p:sp>
        <p:nvSpPr>
          <p:cNvPr id="147459" name="Rectangle 3"/>
          <p:cNvSpPr>
            <a:spLocks noGrp="1" noChangeArrowheads="1"/>
          </p:cNvSpPr>
          <p:nvPr>
            <p:ph idx="1"/>
          </p:nvPr>
        </p:nvSpPr>
        <p:spPr/>
        <p:txBody>
          <a:bodyPr>
            <a:normAutofit/>
          </a:bodyPr>
          <a:lstStyle/>
          <a:p>
            <a:r>
              <a:rPr lang="en-US" dirty="0"/>
              <a:t>If two or more factors are involved, the analysis is termed n-way analysis of variance. </a:t>
            </a:r>
          </a:p>
          <a:p>
            <a:pPr lvl="1"/>
            <a:r>
              <a:rPr lang="en-US" dirty="0"/>
              <a:t>In SPSS: Use GLM</a:t>
            </a:r>
          </a:p>
          <a:p>
            <a:pPr lvl="1"/>
            <a:r>
              <a:rPr lang="en-US" dirty="0"/>
              <a:t>In Excel: Two-factor is available</a:t>
            </a:r>
          </a:p>
          <a:p>
            <a:r>
              <a:rPr lang="en-US" dirty="0"/>
              <a:t>Dependent variable – Metric </a:t>
            </a:r>
          </a:p>
          <a:p>
            <a:r>
              <a:rPr lang="en-US" dirty="0"/>
              <a:t>Independent variables:</a:t>
            </a:r>
          </a:p>
          <a:p>
            <a:pPr lvl="1"/>
            <a:r>
              <a:rPr lang="en-US" dirty="0"/>
              <a:t>Categorical: Factors</a:t>
            </a:r>
          </a:p>
          <a:p>
            <a:pPr lvl="1"/>
            <a:r>
              <a:rPr lang="en-US" dirty="0"/>
              <a:t>Metric: Covariates</a:t>
            </a:r>
          </a:p>
          <a:p>
            <a:pPr lvl="1"/>
            <a:r>
              <a:rPr lang="en-US" dirty="0"/>
              <a:t>Technique is called analysis of covariance (ANCOVA)</a:t>
            </a:r>
          </a:p>
        </p:txBody>
      </p:sp>
      <p:sp>
        <p:nvSpPr>
          <p:cNvPr id="2" name="Slide Number Placeholder 1">
            <a:extLst>
              <a:ext uri="{FF2B5EF4-FFF2-40B4-BE49-F238E27FC236}">
                <a16:creationId xmlns:a16="http://schemas.microsoft.com/office/drawing/2014/main" id="{42331095-C369-4248-A2BC-59DD68EC4A48}"/>
              </a:ext>
            </a:extLst>
          </p:cNvPr>
          <p:cNvSpPr>
            <a:spLocks noGrp="1"/>
          </p:cNvSpPr>
          <p:nvPr>
            <p:ph type="sldNum" sz="quarter" idx="12"/>
          </p:nvPr>
        </p:nvSpPr>
        <p:spPr/>
        <p:txBody>
          <a:bodyPr/>
          <a:lstStyle/>
          <a:p>
            <a:fld id="{23C25B04-298F-4179-8CF8-2D9B9EFCE686}" type="slidenum">
              <a:rPr lang="en-GB" smtClean="0"/>
              <a:t>68</a:t>
            </a:fld>
            <a:endParaRPr lang="en-GB"/>
          </a:p>
        </p:txBody>
      </p:sp>
    </p:spTree>
    <p:extLst>
      <p:ext uri="{BB962C8B-B14F-4D97-AF65-F5344CB8AC3E}">
        <p14:creationId xmlns:p14="http://schemas.microsoft.com/office/powerpoint/2010/main" val="22092529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Sample Problem – StoreSales.sav</a:t>
            </a:r>
          </a:p>
        </p:txBody>
      </p:sp>
      <p:pic>
        <p:nvPicPr>
          <p:cNvPr id="717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2438400" y="1916833"/>
            <a:ext cx="7772400" cy="4002955"/>
          </a:xfrm>
        </p:spPr>
      </p:pic>
      <p:sp>
        <p:nvSpPr>
          <p:cNvPr id="2" name="Slide Number Placeholder 1">
            <a:extLst>
              <a:ext uri="{FF2B5EF4-FFF2-40B4-BE49-F238E27FC236}">
                <a16:creationId xmlns:a16="http://schemas.microsoft.com/office/drawing/2014/main" id="{DCD30847-A223-4257-B083-9A9E4950DFDB}"/>
              </a:ext>
            </a:extLst>
          </p:cNvPr>
          <p:cNvSpPr>
            <a:spLocks noGrp="1"/>
          </p:cNvSpPr>
          <p:nvPr>
            <p:ph type="sldNum" sz="quarter" idx="12"/>
          </p:nvPr>
        </p:nvSpPr>
        <p:spPr/>
        <p:txBody>
          <a:bodyPr/>
          <a:lstStyle/>
          <a:p>
            <a:fld id="{23C25B04-298F-4179-8CF8-2D9B9EFCE686}" type="slidenum">
              <a:rPr lang="en-GB" smtClean="0"/>
              <a:t>69</a:t>
            </a:fld>
            <a:endParaRPr lang="en-GB"/>
          </a:p>
        </p:txBody>
      </p:sp>
    </p:spTree>
    <p:extLst>
      <p:ext uri="{BB962C8B-B14F-4D97-AF65-F5344CB8AC3E}">
        <p14:creationId xmlns:p14="http://schemas.microsoft.com/office/powerpoint/2010/main" val="1810059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11983"/>
            <a:ext cx="7543800" cy="927088"/>
          </a:xfrm>
        </p:spPr>
        <p:txBody>
          <a:bodyPr/>
          <a:lstStyle/>
          <a:p>
            <a:r>
              <a:rPr lang="en-GB" dirty="0"/>
              <a:t>Distribution of Bowling Scores</a:t>
            </a:r>
          </a:p>
        </p:txBody>
      </p:sp>
      <p:graphicFrame>
        <p:nvGraphicFramePr>
          <p:cNvPr id="10" name="Content Placeholder 9"/>
          <p:cNvGraphicFramePr>
            <a:graphicFrameLocks noGrp="1"/>
          </p:cNvGraphicFramePr>
          <p:nvPr>
            <p:ph sz="quarter" idx="1"/>
          </p:nvPr>
        </p:nvGraphicFramePr>
        <p:xfrm>
          <a:off x="2438400" y="1447800"/>
          <a:ext cx="7772400" cy="4572000"/>
        </p:xfrm>
        <a:graphic>
          <a:graphicData uri="http://schemas.openxmlformats.org/drawingml/2006/chart">
            <c:chart xmlns:c="http://schemas.openxmlformats.org/drawingml/2006/chart" xmlns:r="http://schemas.openxmlformats.org/officeDocument/2006/relationships" r:id="rId3"/>
          </a:graphicData>
        </a:graphic>
      </p:graphicFrame>
      <p:grpSp>
        <p:nvGrpSpPr>
          <p:cNvPr id="20" name="Group 19"/>
          <p:cNvGrpSpPr/>
          <p:nvPr/>
        </p:nvGrpSpPr>
        <p:grpSpPr>
          <a:xfrm>
            <a:off x="6322876" y="1712186"/>
            <a:ext cx="754798" cy="4686051"/>
            <a:chOff x="4846944" y="1700808"/>
            <a:chExt cx="754798" cy="4686051"/>
          </a:xfrm>
        </p:grpSpPr>
        <p:sp>
          <p:nvSpPr>
            <p:cNvPr id="8" name="TextBox 7"/>
            <p:cNvSpPr txBox="1"/>
            <p:nvPr/>
          </p:nvSpPr>
          <p:spPr>
            <a:xfrm>
              <a:off x="4846944" y="6009911"/>
              <a:ext cx="754798" cy="376948"/>
            </a:xfrm>
            <a:prstGeom prst="rect">
              <a:avLst/>
            </a:prstGeom>
            <a:noFill/>
          </p:spPr>
          <p:txBody>
            <a:bodyPr wrap="square" rtlCol="0">
              <a:spAutoFit/>
            </a:bodyPr>
            <a:lstStyle/>
            <a:p>
              <a:r>
                <a:rPr lang="en-GB" dirty="0"/>
                <a:t>150</a:t>
              </a:r>
            </a:p>
          </p:txBody>
        </p:sp>
        <p:cxnSp>
          <p:nvCxnSpPr>
            <p:cNvPr id="12" name="Straight Connector 11"/>
            <p:cNvCxnSpPr/>
            <p:nvPr/>
          </p:nvCxnSpPr>
          <p:spPr>
            <a:xfrm>
              <a:off x="5098972" y="1700808"/>
              <a:ext cx="0" cy="432048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5665509" y="1957430"/>
            <a:ext cx="667022" cy="4473788"/>
            <a:chOff x="4103948" y="1916832"/>
            <a:chExt cx="667022" cy="4473788"/>
          </a:xfrm>
        </p:grpSpPr>
        <p:cxnSp>
          <p:nvCxnSpPr>
            <p:cNvPr id="15" name="Straight Connector 14"/>
            <p:cNvCxnSpPr/>
            <p:nvPr/>
          </p:nvCxnSpPr>
          <p:spPr>
            <a:xfrm>
              <a:off x="4355976" y="1916832"/>
              <a:ext cx="0" cy="410445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103948" y="6021288"/>
              <a:ext cx="667022" cy="369332"/>
            </a:xfrm>
            <a:prstGeom prst="rect">
              <a:avLst/>
            </a:prstGeom>
            <a:noFill/>
          </p:spPr>
          <p:txBody>
            <a:bodyPr wrap="square" rtlCol="0">
              <a:spAutoFit/>
            </a:bodyPr>
            <a:lstStyle/>
            <a:p>
              <a:r>
                <a:rPr lang="en-GB" dirty="0"/>
                <a:t>120</a:t>
              </a:r>
            </a:p>
          </p:txBody>
        </p:sp>
      </p:grpSp>
      <p:grpSp>
        <p:nvGrpSpPr>
          <p:cNvPr id="26" name="Group 25"/>
          <p:cNvGrpSpPr/>
          <p:nvPr/>
        </p:nvGrpSpPr>
        <p:grpSpPr>
          <a:xfrm>
            <a:off x="4023828" y="3867760"/>
            <a:ext cx="1237628" cy="1643066"/>
            <a:chOff x="1514228" y="4366845"/>
            <a:chExt cx="1237628" cy="1643066"/>
          </a:xfrm>
        </p:grpSpPr>
        <p:cxnSp>
          <p:nvCxnSpPr>
            <p:cNvPr id="24" name="Straight Arrow Connector 23"/>
            <p:cNvCxnSpPr/>
            <p:nvPr/>
          </p:nvCxnSpPr>
          <p:spPr>
            <a:xfrm>
              <a:off x="2195736" y="5013176"/>
              <a:ext cx="304092" cy="9967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514228" y="4366845"/>
              <a:ext cx="1237628" cy="646331"/>
            </a:xfrm>
            <a:prstGeom prst="rect">
              <a:avLst/>
            </a:prstGeom>
            <a:noFill/>
          </p:spPr>
          <p:txBody>
            <a:bodyPr wrap="square" rtlCol="0">
              <a:spAutoFit/>
            </a:bodyPr>
            <a:lstStyle/>
            <a:p>
              <a:r>
                <a:rPr lang="en-GB" dirty="0"/>
                <a:t>Rejection Region</a:t>
              </a:r>
            </a:p>
          </p:txBody>
        </p:sp>
      </p:grpSp>
      <p:grpSp>
        <p:nvGrpSpPr>
          <p:cNvPr id="27" name="Group 26"/>
          <p:cNvGrpSpPr/>
          <p:nvPr/>
        </p:nvGrpSpPr>
        <p:grpSpPr>
          <a:xfrm>
            <a:off x="7983706" y="3867762"/>
            <a:ext cx="1162226" cy="1643065"/>
            <a:chOff x="1773660" y="4366845"/>
            <a:chExt cx="1162226" cy="1643065"/>
          </a:xfrm>
        </p:grpSpPr>
        <p:cxnSp>
          <p:nvCxnSpPr>
            <p:cNvPr id="28" name="Straight Arrow Connector 27"/>
            <p:cNvCxnSpPr/>
            <p:nvPr/>
          </p:nvCxnSpPr>
          <p:spPr>
            <a:xfrm flipH="1">
              <a:off x="2025688" y="5013175"/>
              <a:ext cx="170048" cy="9967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773660" y="4366845"/>
              <a:ext cx="1162226" cy="646331"/>
            </a:xfrm>
            <a:prstGeom prst="rect">
              <a:avLst/>
            </a:prstGeom>
            <a:noFill/>
          </p:spPr>
          <p:txBody>
            <a:bodyPr wrap="square" rtlCol="0">
              <a:spAutoFit/>
            </a:bodyPr>
            <a:lstStyle/>
            <a:p>
              <a:r>
                <a:rPr lang="en-GB" dirty="0"/>
                <a:t>Rejection Region</a:t>
              </a:r>
            </a:p>
          </p:txBody>
        </p:sp>
      </p:grpSp>
      <p:grpSp>
        <p:nvGrpSpPr>
          <p:cNvPr id="34" name="Group 33"/>
          <p:cNvGrpSpPr/>
          <p:nvPr/>
        </p:nvGrpSpPr>
        <p:grpSpPr>
          <a:xfrm>
            <a:off x="7032104" y="2010247"/>
            <a:ext cx="792088" cy="4473788"/>
            <a:chOff x="4103948" y="1916832"/>
            <a:chExt cx="792088" cy="4473788"/>
          </a:xfrm>
        </p:grpSpPr>
        <p:cxnSp>
          <p:nvCxnSpPr>
            <p:cNvPr id="35" name="Straight Connector 34"/>
            <p:cNvCxnSpPr/>
            <p:nvPr/>
          </p:nvCxnSpPr>
          <p:spPr>
            <a:xfrm>
              <a:off x="4355976" y="1916832"/>
              <a:ext cx="0" cy="4104456"/>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103948" y="6021288"/>
              <a:ext cx="792088" cy="369332"/>
            </a:xfrm>
            <a:prstGeom prst="rect">
              <a:avLst/>
            </a:prstGeom>
            <a:noFill/>
          </p:spPr>
          <p:txBody>
            <a:bodyPr wrap="square" rtlCol="0">
              <a:spAutoFit/>
            </a:bodyPr>
            <a:lstStyle/>
            <a:p>
              <a:r>
                <a:rPr lang="en-GB" dirty="0"/>
                <a:t>180</a:t>
              </a:r>
            </a:p>
          </p:txBody>
        </p:sp>
      </p:grpSp>
      <p:grpSp>
        <p:nvGrpSpPr>
          <p:cNvPr id="48" name="Group 47"/>
          <p:cNvGrpSpPr/>
          <p:nvPr/>
        </p:nvGrpSpPr>
        <p:grpSpPr>
          <a:xfrm>
            <a:off x="1775522" y="5199584"/>
            <a:ext cx="3325347" cy="1198653"/>
            <a:chOff x="251521" y="5199583"/>
            <a:chExt cx="2752363" cy="1198653"/>
          </a:xfrm>
        </p:grpSpPr>
        <p:cxnSp>
          <p:nvCxnSpPr>
            <p:cNvPr id="38" name="Straight Connector 37"/>
            <p:cNvCxnSpPr/>
            <p:nvPr/>
          </p:nvCxnSpPr>
          <p:spPr>
            <a:xfrm flipH="1">
              <a:off x="2751856" y="5661248"/>
              <a:ext cx="7404" cy="367656"/>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499828" y="6028904"/>
              <a:ext cx="504056" cy="369332"/>
            </a:xfrm>
            <a:prstGeom prst="rect">
              <a:avLst/>
            </a:prstGeom>
            <a:noFill/>
          </p:spPr>
          <p:txBody>
            <a:bodyPr wrap="square" rtlCol="0">
              <a:spAutoFit/>
            </a:bodyPr>
            <a:lstStyle/>
            <a:p>
              <a:pPr algn="ctr"/>
              <a:r>
                <a:rPr lang="en-GB" dirty="0"/>
                <a:t>40</a:t>
              </a:r>
            </a:p>
          </p:txBody>
        </p:sp>
        <p:cxnSp>
          <p:nvCxnSpPr>
            <p:cNvPr id="46" name="Straight Connector 45"/>
            <p:cNvCxnSpPr/>
            <p:nvPr/>
          </p:nvCxnSpPr>
          <p:spPr>
            <a:xfrm flipH="1">
              <a:off x="1619672" y="5661248"/>
              <a:ext cx="1135886"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51521" y="5199583"/>
              <a:ext cx="1152127" cy="923330"/>
            </a:xfrm>
            <a:prstGeom prst="rect">
              <a:avLst/>
            </a:prstGeom>
            <a:noFill/>
          </p:spPr>
          <p:txBody>
            <a:bodyPr wrap="square" rtlCol="0">
              <a:spAutoFit/>
            </a:bodyPr>
            <a:lstStyle/>
            <a:p>
              <a:pPr algn="ctr"/>
              <a:r>
                <a:rPr lang="en-GB" dirty="0"/>
                <a:t>Prob. of 40 if 150 is his average</a:t>
              </a:r>
            </a:p>
          </p:txBody>
        </p:sp>
      </p:grpSp>
      <p:sp>
        <p:nvSpPr>
          <p:cNvPr id="3" name="Slide Number Placeholder 2">
            <a:extLst>
              <a:ext uri="{FF2B5EF4-FFF2-40B4-BE49-F238E27FC236}">
                <a16:creationId xmlns:a16="http://schemas.microsoft.com/office/drawing/2014/main" id="{2527C0C8-F4DD-4D2C-9A1F-735D825EE12F}"/>
              </a:ext>
            </a:extLst>
          </p:cNvPr>
          <p:cNvSpPr>
            <a:spLocks noGrp="1"/>
          </p:cNvSpPr>
          <p:nvPr>
            <p:ph type="sldNum" sz="quarter" idx="12"/>
          </p:nvPr>
        </p:nvSpPr>
        <p:spPr/>
        <p:txBody>
          <a:bodyPr/>
          <a:lstStyle/>
          <a:p>
            <a:fld id="{23C25B04-298F-4179-8CF8-2D9B9EFCE686}" type="slidenum">
              <a:rPr lang="en-GB" smtClean="0"/>
              <a:t>7</a:t>
            </a:fld>
            <a:endParaRPr lang="en-GB"/>
          </a:p>
        </p:txBody>
      </p:sp>
    </p:spTree>
    <p:extLst>
      <p:ext uri="{BB962C8B-B14F-4D97-AF65-F5344CB8AC3E}">
        <p14:creationId xmlns:p14="http://schemas.microsoft.com/office/powerpoint/2010/main" val="42169908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Summary of Hypothesis Tests</a:t>
            </a:r>
          </a:p>
        </p:txBody>
      </p:sp>
      <p:graphicFrame>
        <p:nvGraphicFramePr>
          <p:cNvPr id="4" name="Content Placeholder 3"/>
          <p:cNvGraphicFramePr>
            <a:graphicFrameLocks noGrp="1"/>
          </p:cNvGraphicFramePr>
          <p:nvPr>
            <p:ph idx="1"/>
          </p:nvPr>
        </p:nvGraphicFramePr>
        <p:xfrm>
          <a:off x="2438400" y="1844826"/>
          <a:ext cx="7772400" cy="4392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FCC61AC-4FB4-4767-8F18-16341D492EB9}"/>
              </a:ext>
            </a:extLst>
          </p:cNvPr>
          <p:cNvSpPr>
            <a:spLocks noGrp="1"/>
          </p:cNvSpPr>
          <p:nvPr>
            <p:ph type="sldNum" sz="quarter" idx="12"/>
          </p:nvPr>
        </p:nvSpPr>
        <p:spPr/>
        <p:txBody>
          <a:bodyPr/>
          <a:lstStyle/>
          <a:p>
            <a:fld id="{23C25B04-298F-4179-8CF8-2D9B9EFCE686}" type="slidenum">
              <a:rPr lang="en-GB" smtClean="0"/>
              <a:t>70</a:t>
            </a:fld>
            <a:endParaRPr lang="en-GB"/>
          </a:p>
        </p:txBody>
      </p:sp>
    </p:spTree>
    <p:extLst>
      <p:ext uri="{BB962C8B-B14F-4D97-AF65-F5344CB8AC3E}">
        <p14:creationId xmlns:p14="http://schemas.microsoft.com/office/powerpoint/2010/main" val="2731326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Now, you go bowling with Mum</a:t>
            </a:r>
          </a:p>
        </p:txBody>
      </p:sp>
      <p:sp>
        <p:nvSpPr>
          <p:cNvPr id="3" name="Content Placeholder 2"/>
          <p:cNvSpPr>
            <a:spLocks noGrp="1"/>
          </p:cNvSpPr>
          <p:nvPr>
            <p:ph sz="quarter" idx="1"/>
          </p:nvPr>
        </p:nvSpPr>
        <p:spPr>
          <a:xfrm>
            <a:off x="1318437" y="1845734"/>
            <a:ext cx="4745479" cy="4034071"/>
          </a:xfrm>
        </p:spPr>
        <p:txBody>
          <a:bodyPr>
            <a:noAutofit/>
          </a:bodyPr>
          <a:lstStyle/>
          <a:p>
            <a:r>
              <a:rPr lang="en-GB" sz="1800" dirty="0"/>
              <a:t>Mum claims her long-term average is 150</a:t>
            </a:r>
          </a:p>
          <a:p>
            <a:r>
              <a:rPr lang="en-GB" sz="1800" dirty="0"/>
              <a:t>Over 3 games, Mum’s average is 40</a:t>
            </a:r>
          </a:p>
          <a:p>
            <a:r>
              <a:rPr lang="en-GB" sz="1800" dirty="0"/>
              <a:t>Do you believe her claim?</a:t>
            </a:r>
          </a:p>
          <a:p>
            <a:r>
              <a:rPr lang="en-GB" sz="1800" dirty="0"/>
              <a:t>Chances are you don’t want to call Mum a liar if she’s just having a bad day</a:t>
            </a:r>
          </a:p>
          <a:p>
            <a:endParaRPr lang="en-GB" sz="1800" dirty="0"/>
          </a:p>
          <a:p>
            <a:r>
              <a:rPr lang="en-GB" sz="1800" dirty="0"/>
              <a:t>What to do?</a:t>
            </a:r>
          </a:p>
          <a:p>
            <a:pPr lvl="1"/>
            <a:r>
              <a:rPr lang="en-GB" sz="1600" dirty="0"/>
              <a:t>Use lower cut-off value</a:t>
            </a:r>
          </a:p>
          <a:p>
            <a:pPr lvl="1"/>
            <a:r>
              <a:rPr lang="en-GB" sz="1600" dirty="0"/>
              <a:t>Now 20 instead of 120</a:t>
            </a:r>
          </a:p>
        </p:txBody>
      </p:sp>
      <p:pic>
        <p:nvPicPr>
          <p:cNvPr id="38915" name="Picture 3" descr="C:\Users\desrocd\AppData\Local\Microsoft\Windows\Temporary Internet Files\Content.IE5\Q0T701FA\df5d8d3d4b6b0998f48b49dec9f0d339_p_vi_35318_1456625198[1].jpg"/>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bwMode="auto">
          <a:xfrm>
            <a:off x="6167439" y="2333890"/>
            <a:ext cx="4040187" cy="269345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FA35047-8A06-4192-92CC-1AF250326F7D}"/>
              </a:ext>
            </a:extLst>
          </p:cNvPr>
          <p:cNvSpPr>
            <a:spLocks noGrp="1"/>
          </p:cNvSpPr>
          <p:nvPr>
            <p:ph type="sldNum" sz="quarter" idx="12"/>
          </p:nvPr>
        </p:nvSpPr>
        <p:spPr/>
        <p:txBody>
          <a:bodyPr/>
          <a:lstStyle/>
          <a:p>
            <a:fld id="{23C25B04-298F-4179-8CF8-2D9B9EFCE686}" type="slidenum">
              <a:rPr lang="en-GB" smtClean="0"/>
              <a:t>8</a:t>
            </a:fld>
            <a:endParaRPr lang="en-GB"/>
          </a:p>
        </p:txBody>
      </p:sp>
    </p:spTree>
    <p:extLst>
      <p:ext uri="{BB962C8B-B14F-4D97-AF65-F5344CB8AC3E}">
        <p14:creationId xmlns:p14="http://schemas.microsoft.com/office/powerpoint/2010/main" val="1354279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Smaller Rejection Region for Mum</a:t>
            </a:r>
          </a:p>
        </p:txBody>
      </p:sp>
      <p:graphicFrame>
        <p:nvGraphicFramePr>
          <p:cNvPr id="10" name="Content Placeholder 9"/>
          <p:cNvGraphicFramePr>
            <a:graphicFrameLocks noGrp="1"/>
          </p:cNvGraphicFramePr>
          <p:nvPr>
            <p:ph sz="quarter" idx="1"/>
          </p:nvPr>
        </p:nvGraphicFramePr>
        <p:xfrm>
          <a:off x="2438400" y="1447800"/>
          <a:ext cx="7772400" cy="4572000"/>
        </p:xfrm>
        <a:graphic>
          <a:graphicData uri="http://schemas.openxmlformats.org/drawingml/2006/chart">
            <c:chart xmlns:c="http://schemas.openxmlformats.org/drawingml/2006/chart" xmlns:r="http://schemas.openxmlformats.org/officeDocument/2006/relationships" r:id="rId3"/>
          </a:graphicData>
        </a:graphic>
      </p:graphicFrame>
      <p:grpSp>
        <p:nvGrpSpPr>
          <p:cNvPr id="20" name="Group 19"/>
          <p:cNvGrpSpPr/>
          <p:nvPr/>
        </p:nvGrpSpPr>
        <p:grpSpPr>
          <a:xfrm>
            <a:off x="6312024" y="1881418"/>
            <a:ext cx="789426" cy="4462410"/>
            <a:chOff x="4846944" y="1916832"/>
            <a:chExt cx="789426" cy="4462410"/>
          </a:xfrm>
        </p:grpSpPr>
        <p:sp>
          <p:nvSpPr>
            <p:cNvPr id="8" name="TextBox 7"/>
            <p:cNvSpPr txBox="1"/>
            <p:nvPr/>
          </p:nvSpPr>
          <p:spPr>
            <a:xfrm>
              <a:off x="4846944" y="6009910"/>
              <a:ext cx="789426" cy="369332"/>
            </a:xfrm>
            <a:prstGeom prst="rect">
              <a:avLst/>
            </a:prstGeom>
            <a:noFill/>
          </p:spPr>
          <p:txBody>
            <a:bodyPr wrap="square" rtlCol="0">
              <a:spAutoFit/>
            </a:bodyPr>
            <a:lstStyle/>
            <a:p>
              <a:r>
                <a:rPr lang="en-GB" dirty="0"/>
                <a:t>150</a:t>
              </a:r>
            </a:p>
          </p:txBody>
        </p:sp>
        <p:cxnSp>
          <p:nvCxnSpPr>
            <p:cNvPr id="12" name="Straight Connector 11"/>
            <p:cNvCxnSpPr/>
            <p:nvPr/>
          </p:nvCxnSpPr>
          <p:spPr>
            <a:xfrm>
              <a:off x="5098972" y="1916832"/>
              <a:ext cx="0" cy="410445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3502634" y="4366844"/>
            <a:ext cx="1458312" cy="1643066"/>
            <a:chOff x="2499828" y="4366845"/>
            <a:chExt cx="1458312" cy="1643066"/>
          </a:xfrm>
        </p:grpSpPr>
        <p:cxnSp>
          <p:nvCxnSpPr>
            <p:cNvPr id="24" name="Straight Arrow Connector 23"/>
            <p:cNvCxnSpPr/>
            <p:nvPr/>
          </p:nvCxnSpPr>
          <p:spPr>
            <a:xfrm flipH="1">
              <a:off x="2499828" y="5013177"/>
              <a:ext cx="649150" cy="9967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727915" y="4366845"/>
              <a:ext cx="1230225" cy="646331"/>
            </a:xfrm>
            <a:prstGeom prst="rect">
              <a:avLst/>
            </a:prstGeom>
            <a:noFill/>
          </p:spPr>
          <p:txBody>
            <a:bodyPr wrap="square" rtlCol="0">
              <a:spAutoFit/>
            </a:bodyPr>
            <a:lstStyle/>
            <a:p>
              <a:r>
                <a:rPr lang="en-GB" dirty="0"/>
                <a:t>Rejection Region</a:t>
              </a:r>
            </a:p>
          </p:txBody>
        </p:sp>
      </p:grpSp>
      <p:grpSp>
        <p:nvGrpSpPr>
          <p:cNvPr id="27" name="Group 26"/>
          <p:cNvGrpSpPr/>
          <p:nvPr/>
        </p:nvGrpSpPr>
        <p:grpSpPr>
          <a:xfrm>
            <a:off x="9137619" y="4366846"/>
            <a:ext cx="1164621" cy="1643065"/>
            <a:chOff x="1773659" y="4366845"/>
            <a:chExt cx="1164621" cy="1643065"/>
          </a:xfrm>
        </p:grpSpPr>
        <p:cxnSp>
          <p:nvCxnSpPr>
            <p:cNvPr id="28" name="Straight Arrow Connector 27"/>
            <p:cNvCxnSpPr/>
            <p:nvPr/>
          </p:nvCxnSpPr>
          <p:spPr>
            <a:xfrm flipH="1">
              <a:off x="2025688" y="5013175"/>
              <a:ext cx="170048" cy="9967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773659" y="4366845"/>
              <a:ext cx="1164621" cy="646331"/>
            </a:xfrm>
            <a:prstGeom prst="rect">
              <a:avLst/>
            </a:prstGeom>
            <a:noFill/>
          </p:spPr>
          <p:txBody>
            <a:bodyPr wrap="square" rtlCol="0">
              <a:spAutoFit/>
            </a:bodyPr>
            <a:lstStyle/>
            <a:p>
              <a:r>
                <a:rPr lang="en-GB" dirty="0"/>
                <a:t>Rejection Region</a:t>
              </a:r>
            </a:p>
          </p:txBody>
        </p:sp>
      </p:grpSp>
      <p:grpSp>
        <p:nvGrpSpPr>
          <p:cNvPr id="30" name="Group 29"/>
          <p:cNvGrpSpPr/>
          <p:nvPr/>
        </p:nvGrpSpPr>
        <p:grpSpPr>
          <a:xfrm>
            <a:off x="8885591" y="1942851"/>
            <a:ext cx="810809" cy="4473788"/>
            <a:chOff x="2735795" y="1916832"/>
            <a:chExt cx="810809" cy="4473788"/>
          </a:xfrm>
        </p:grpSpPr>
        <p:cxnSp>
          <p:nvCxnSpPr>
            <p:cNvPr id="31" name="Straight Connector 30"/>
            <p:cNvCxnSpPr/>
            <p:nvPr/>
          </p:nvCxnSpPr>
          <p:spPr>
            <a:xfrm>
              <a:off x="2987824" y="1916832"/>
              <a:ext cx="0" cy="4104456"/>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35795" y="6021288"/>
              <a:ext cx="810809" cy="369332"/>
            </a:xfrm>
            <a:prstGeom prst="rect">
              <a:avLst/>
            </a:prstGeom>
            <a:noFill/>
          </p:spPr>
          <p:txBody>
            <a:bodyPr wrap="square" rtlCol="0">
              <a:spAutoFit/>
            </a:bodyPr>
            <a:lstStyle/>
            <a:p>
              <a:pPr algn="ctr"/>
              <a:r>
                <a:rPr lang="en-GB" dirty="0"/>
                <a:t>280</a:t>
              </a:r>
            </a:p>
          </p:txBody>
        </p:sp>
      </p:grpSp>
      <p:grpSp>
        <p:nvGrpSpPr>
          <p:cNvPr id="33" name="Group 32"/>
          <p:cNvGrpSpPr/>
          <p:nvPr/>
        </p:nvGrpSpPr>
        <p:grpSpPr>
          <a:xfrm>
            <a:off x="3478694" y="1924448"/>
            <a:ext cx="504056" cy="4473788"/>
            <a:chOff x="2735796" y="1916832"/>
            <a:chExt cx="504056" cy="4473788"/>
          </a:xfrm>
        </p:grpSpPr>
        <p:cxnSp>
          <p:nvCxnSpPr>
            <p:cNvPr id="37" name="Straight Connector 36"/>
            <p:cNvCxnSpPr/>
            <p:nvPr/>
          </p:nvCxnSpPr>
          <p:spPr>
            <a:xfrm>
              <a:off x="2987824" y="1916832"/>
              <a:ext cx="0" cy="4104456"/>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735796" y="6021288"/>
              <a:ext cx="504056" cy="369332"/>
            </a:xfrm>
            <a:prstGeom prst="rect">
              <a:avLst/>
            </a:prstGeom>
            <a:noFill/>
          </p:spPr>
          <p:txBody>
            <a:bodyPr wrap="square" rtlCol="0">
              <a:spAutoFit/>
            </a:bodyPr>
            <a:lstStyle/>
            <a:p>
              <a:pPr algn="ctr"/>
              <a:r>
                <a:rPr lang="en-GB" dirty="0"/>
                <a:t>20</a:t>
              </a:r>
            </a:p>
          </p:txBody>
        </p:sp>
      </p:grpSp>
      <p:grpSp>
        <p:nvGrpSpPr>
          <p:cNvPr id="39" name="Group 38"/>
          <p:cNvGrpSpPr/>
          <p:nvPr/>
        </p:nvGrpSpPr>
        <p:grpSpPr>
          <a:xfrm>
            <a:off x="1775522" y="5199584"/>
            <a:ext cx="2752363" cy="1200329"/>
            <a:chOff x="251521" y="5199583"/>
            <a:chExt cx="2752363" cy="1200329"/>
          </a:xfrm>
        </p:grpSpPr>
        <p:cxnSp>
          <p:nvCxnSpPr>
            <p:cNvPr id="40" name="Straight Connector 39"/>
            <p:cNvCxnSpPr/>
            <p:nvPr/>
          </p:nvCxnSpPr>
          <p:spPr>
            <a:xfrm flipH="1">
              <a:off x="2751856" y="5661248"/>
              <a:ext cx="7404" cy="367656"/>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499828" y="6028904"/>
              <a:ext cx="504056" cy="369332"/>
            </a:xfrm>
            <a:prstGeom prst="rect">
              <a:avLst/>
            </a:prstGeom>
            <a:noFill/>
          </p:spPr>
          <p:txBody>
            <a:bodyPr wrap="square" rtlCol="0">
              <a:spAutoFit/>
            </a:bodyPr>
            <a:lstStyle/>
            <a:p>
              <a:pPr algn="ctr"/>
              <a:r>
                <a:rPr lang="en-GB" dirty="0"/>
                <a:t>40</a:t>
              </a:r>
            </a:p>
          </p:txBody>
        </p:sp>
        <p:cxnSp>
          <p:nvCxnSpPr>
            <p:cNvPr id="42" name="Straight Connector 41"/>
            <p:cNvCxnSpPr/>
            <p:nvPr/>
          </p:nvCxnSpPr>
          <p:spPr>
            <a:xfrm flipH="1">
              <a:off x="1619672" y="5661248"/>
              <a:ext cx="1135886"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51521" y="5199583"/>
              <a:ext cx="1152127" cy="1200329"/>
            </a:xfrm>
            <a:prstGeom prst="rect">
              <a:avLst/>
            </a:prstGeom>
            <a:noFill/>
          </p:spPr>
          <p:txBody>
            <a:bodyPr wrap="square" rtlCol="0">
              <a:spAutoFit/>
            </a:bodyPr>
            <a:lstStyle/>
            <a:p>
              <a:pPr algn="ctr"/>
              <a:r>
                <a:rPr lang="en-GB" dirty="0"/>
                <a:t>Prob. of 40 if 150 is his average</a:t>
              </a:r>
            </a:p>
          </p:txBody>
        </p:sp>
      </p:grpSp>
      <p:sp>
        <p:nvSpPr>
          <p:cNvPr id="3" name="Slide Number Placeholder 2">
            <a:extLst>
              <a:ext uri="{FF2B5EF4-FFF2-40B4-BE49-F238E27FC236}">
                <a16:creationId xmlns:a16="http://schemas.microsoft.com/office/drawing/2014/main" id="{9E945186-C619-4039-9040-7CC95E7346A1}"/>
              </a:ext>
            </a:extLst>
          </p:cNvPr>
          <p:cNvSpPr>
            <a:spLocks noGrp="1"/>
          </p:cNvSpPr>
          <p:nvPr>
            <p:ph type="sldNum" sz="quarter" idx="12"/>
          </p:nvPr>
        </p:nvSpPr>
        <p:spPr/>
        <p:txBody>
          <a:bodyPr/>
          <a:lstStyle/>
          <a:p>
            <a:fld id="{23C25B04-298F-4179-8CF8-2D9B9EFCE686}" type="slidenum">
              <a:rPr lang="en-GB" smtClean="0"/>
              <a:t>9</a:t>
            </a:fld>
            <a:endParaRPr lang="en-GB"/>
          </a:p>
        </p:txBody>
      </p:sp>
    </p:spTree>
    <p:extLst>
      <p:ext uri="{BB962C8B-B14F-4D97-AF65-F5344CB8AC3E}">
        <p14:creationId xmlns:p14="http://schemas.microsoft.com/office/powerpoint/2010/main" val="16766886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3|6.3|6.2"/>
</p:tagLst>
</file>

<file path=ppt/tags/tag2.xml><?xml version="1.0" encoding="utf-8"?>
<p:tagLst xmlns:a="http://schemas.openxmlformats.org/drawingml/2006/main" xmlns:r="http://schemas.openxmlformats.org/officeDocument/2006/relationships" xmlns:p="http://schemas.openxmlformats.org/presentationml/2006/main">
  <p:tag name="TIMING" val="|4.3|6.3|6.2"/>
</p:tagLst>
</file>

<file path=ppt/tags/tag3.xml><?xml version="1.0" encoding="utf-8"?>
<p:tagLst xmlns:a="http://schemas.openxmlformats.org/drawingml/2006/main" xmlns:r="http://schemas.openxmlformats.org/officeDocument/2006/relationships" xmlns:p="http://schemas.openxmlformats.org/presentationml/2006/main">
  <p:tag name="TIMING" val="|53.6|9.5"/>
</p:tagLst>
</file>

<file path=ppt/tags/tag4.xml><?xml version="1.0" encoding="utf-8"?>
<p:tagLst xmlns:a="http://schemas.openxmlformats.org/drawingml/2006/main" xmlns:r="http://schemas.openxmlformats.org/officeDocument/2006/relationships" xmlns:p="http://schemas.openxmlformats.org/presentationml/2006/main">
  <p:tag name="TIMING" val="|53.6|9.5"/>
</p:tagLst>
</file>

<file path=ppt/tags/tag5.xml><?xml version="1.0" encoding="utf-8"?>
<p:tagLst xmlns:a="http://schemas.openxmlformats.org/drawingml/2006/main" xmlns:r="http://schemas.openxmlformats.org/officeDocument/2006/relationships" xmlns:p="http://schemas.openxmlformats.org/presentationml/2006/main">
  <p:tag name="TIMING" val="|4.3|6.3|6.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62</TotalTime>
  <Words>4353</Words>
  <Application>Microsoft Office PowerPoint</Application>
  <PresentationFormat>Widescreen</PresentationFormat>
  <Paragraphs>929</Paragraphs>
  <Slides>70</Slides>
  <Notes>67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79" baseType="lpstr">
      <vt:lpstr>Arial</vt:lpstr>
      <vt:lpstr>Calibri</vt:lpstr>
      <vt:lpstr>Calibri Light</vt:lpstr>
      <vt:lpstr>Cambria Math</vt:lpstr>
      <vt:lpstr>Century Gothic</vt:lpstr>
      <vt:lpstr>Perpetua</vt:lpstr>
      <vt:lpstr>Times New Roman</vt:lpstr>
      <vt:lpstr>Office Theme</vt:lpstr>
      <vt:lpstr>Equation</vt:lpstr>
      <vt:lpstr>PowerPoint Presentation</vt:lpstr>
      <vt:lpstr>PowerPoint Presentation</vt:lpstr>
      <vt:lpstr>Session Schedule Bite size 1 Hypothesis testing</vt:lpstr>
      <vt:lpstr>Hanging out with friend, Sam</vt:lpstr>
      <vt:lpstr>What if…</vt:lpstr>
      <vt:lpstr>Believing or Rejecting Sam’s Claim</vt:lpstr>
      <vt:lpstr>Distribution of Bowling Scores</vt:lpstr>
      <vt:lpstr>Now, you go bowling with Mum</vt:lpstr>
      <vt:lpstr>Smaller Rejection Region for Mum</vt:lpstr>
      <vt:lpstr>Key STEPS in Hypothesis Testing   1. Set up HYPOTHSESIS –Null &amp; Alternative  2. Get the SAMPLE or TEST STATISTIC    (e.g. t, z, or Chi-sq)  3. Find the p- value or critical value from tables.  4. Compare Sample Value with table &amp; Conclude </vt:lpstr>
      <vt:lpstr>Key Components</vt:lpstr>
      <vt:lpstr>2 Approaches</vt:lpstr>
      <vt:lpstr>Area Under the Curve?</vt:lpstr>
      <vt:lpstr>Rejection Regions for t-tests</vt:lpstr>
      <vt:lpstr>Finding the Critical Value</vt:lpstr>
      <vt:lpstr>Chi-Square Distribution</vt:lpstr>
      <vt:lpstr>P-value &amp; Chi-Square Distribution</vt:lpstr>
      <vt:lpstr>Decision Rules</vt:lpstr>
      <vt:lpstr>P-value &amp; Chi-Square Distribution</vt:lpstr>
      <vt:lpstr>Decision Rules</vt:lpstr>
      <vt:lpstr>Typical Hypothesis Testing Procedure</vt:lpstr>
      <vt:lpstr>Classification of Hypothesis Tests</vt:lpstr>
      <vt:lpstr>Lets consider associations between variables  Association -Chi-square  </vt:lpstr>
      <vt:lpstr>Cross Tabulation</vt:lpstr>
      <vt:lpstr>Cross Tabulations Next 2 slides are for illustration only</vt:lpstr>
      <vt:lpstr>What are the Expected Frequencies?</vt:lpstr>
      <vt:lpstr>χ2 Statistic</vt:lpstr>
      <vt:lpstr>What is Calculated χ2? </vt:lpstr>
      <vt:lpstr>χ2 Test</vt:lpstr>
      <vt:lpstr>Chi-Square Test</vt:lpstr>
      <vt:lpstr>Cross tab with Chi-Square Test</vt:lpstr>
      <vt:lpstr>Is Gender Related to Willingness to Recommend National (rec)?</vt:lpstr>
      <vt:lpstr>Sample Problem 3</vt:lpstr>
      <vt:lpstr>Valid Data</vt:lpstr>
      <vt:lpstr>Rerun Income w/ Exact Test</vt:lpstr>
      <vt:lpstr>Similar Inference</vt:lpstr>
      <vt:lpstr>Additional Statistics:  Strength of the Association</vt:lpstr>
      <vt:lpstr>Figure 18.7</vt:lpstr>
      <vt:lpstr>Means  t-tests and ANOVA</vt:lpstr>
      <vt:lpstr>Single Mean</vt:lpstr>
      <vt:lpstr>SPSS Specifications</vt:lpstr>
      <vt:lpstr>Output: Reject? </vt:lpstr>
      <vt:lpstr>2 Means – Independent Samples</vt:lpstr>
      <vt:lpstr>SPSS Specifications</vt:lpstr>
      <vt:lpstr>Output</vt:lpstr>
      <vt:lpstr>Look at F test Output</vt:lpstr>
      <vt:lpstr>Same Mean Different Variance</vt:lpstr>
      <vt:lpstr>2 Means – Dependent Samples</vt:lpstr>
      <vt:lpstr>Paired Sample Test</vt:lpstr>
      <vt:lpstr>Reject or Do Not Reject?</vt:lpstr>
      <vt:lpstr>One-tailed Test: Is p-value &lt; α?</vt:lpstr>
      <vt:lpstr>Sample Problems 4 &amp; 5</vt:lpstr>
      <vt:lpstr>Problem 4</vt:lpstr>
      <vt:lpstr>Review</vt:lpstr>
      <vt:lpstr>Classification of Hypothesis Tests</vt:lpstr>
      <vt:lpstr>One-Way Analysis of Variance</vt:lpstr>
      <vt:lpstr>Why ANOVA instead of t-tests?</vt:lpstr>
      <vt:lpstr>   Setting Up the Problem Analysis of variance (ANOVA) is used as a test of means for two or more populations.   </vt:lpstr>
      <vt:lpstr>Which Approach is Best?  Open data file ‘computer sales’</vt:lpstr>
      <vt:lpstr>The next few slides are showing the theoretical underpinning of the test. Degrees of Freedom</vt:lpstr>
      <vt:lpstr>3-Group Comparison</vt:lpstr>
      <vt:lpstr>Decomposition of Variation: Theory One-Way ANOVA</vt:lpstr>
      <vt:lpstr>HOW TO RUN THE TEST Run Using Both Excel &amp; SPSS</vt:lpstr>
      <vt:lpstr>FYI only Dialog Boxes - Excel</vt:lpstr>
      <vt:lpstr>ANOVA Output</vt:lpstr>
      <vt:lpstr>Dialog Boxes – SPSS Analy-&gt;Compare Means-&gt; One-way ANOVA Dialog box move DV = Sales , Factor: Approach</vt:lpstr>
      <vt:lpstr>ANOVA Output</vt:lpstr>
      <vt:lpstr>N-Way ANOVA</vt:lpstr>
      <vt:lpstr>Sample Problem – StoreSales.sav</vt:lpstr>
      <vt:lpstr>Summary of Hypothesis Tests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Thapar</dc:creator>
  <cp:lastModifiedBy>Ann Thapar</cp:lastModifiedBy>
  <cp:revision>7</cp:revision>
  <dcterms:created xsi:type="dcterms:W3CDTF">2021-10-01T15:58:03Z</dcterms:created>
  <dcterms:modified xsi:type="dcterms:W3CDTF">2021-10-01T17:00:57Z</dcterms:modified>
</cp:coreProperties>
</file>